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0"/>
  </p:notesMasterIdLst>
  <p:sldIdLst>
    <p:sldId id="256" r:id="rId5"/>
    <p:sldId id="278" r:id="rId6"/>
    <p:sldId id="257" r:id="rId7"/>
    <p:sldId id="258" r:id="rId8"/>
    <p:sldId id="279" r:id="rId9"/>
    <p:sldId id="259" r:id="rId10"/>
    <p:sldId id="260" r:id="rId11"/>
    <p:sldId id="277"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80" r:id="rId28"/>
    <p:sldId id="276" r:id="rId29"/>
  </p:sldIdLst>
  <p:sldSz cx="15125700" cy="10693400"/>
  <p:notesSz cx="15125700" cy="10693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4660"/>
  </p:normalViewPr>
  <p:slideViewPr>
    <p:cSldViewPr>
      <p:cViewPr varScale="1">
        <p:scale>
          <a:sx n="70" d="100"/>
          <a:sy n="70" d="100"/>
        </p:scale>
        <p:origin x="1488" y="9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554788" cy="5365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8567738" y="0"/>
            <a:ext cx="6554787" cy="536575"/>
          </a:xfrm>
          <a:prstGeom prst="rect">
            <a:avLst/>
          </a:prstGeom>
        </p:spPr>
        <p:txBody>
          <a:bodyPr vert="horz" lIns="91440" tIns="45720" rIns="91440" bIns="45720" rtlCol="0"/>
          <a:lstStyle>
            <a:lvl1pPr algn="r">
              <a:defRPr sz="1200"/>
            </a:lvl1pPr>
          </a:lstStyle>
          <a:p>
            <a:fld id="{AC70400A-8A8C-40EA-BC26-C38ACB19667C}" type="datetimeFigureOut">
              <a:rPr lang="en-GB" smtClean="0"/>
              <a:t>13/08/2020</a:t>
            </a:fld>
            <a:endParaRPr lang="en-GB"/>
          </a:p>
        </p:txBody>
      </p:sp>
      <p:sp>
        <p:nvSpPr>
          <p:cNvPr id="4" name="Slide Image Placeholder 3"/>
          <p:cNvSpPr>
            <a:spLocks noGrp="1" noRot="1" noChangeAspect="1"/>
          </p:cNvSpPr>
          <p:nvPr>
            <p:ph type="sldImg" idx="2"/>
          </p:nvPr>
        </p:nvSpPr>
        <p:spPr>
          <a:xfrm>
            <a:off x="5010150" y="1336675"/>
            <a:ext cx="5105400" cy="360838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512888" y="5146675"/>
            <a:ext cx="12099925" cy="4210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0156825"/>
            <a:ext cx="6554788" cy="5365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8567738" y="10156825"/>
            <a:ext cx="6554787" cy="536575"/>
          </a:xfrm>
          <a:prstGeom prst="rect">
            <a:avLst/>
          </a:prstGeom>
        </p:spPr>
        <p:txBody>
          <a:bodyPr vert="horz" lIns="91440" tIns="45720" rIns="91440" bIns="45720" rtlCol="0" anchor="b"/>
          <a:lstStyle>
            <a:lvl1pPr algn="r">
              <a:defRPr sz="1200"/>
            </a:lvl1pPr>
          </a:lstStyle>
          <a:p>
            <a:fld id="{56DA9E28-C31B-4208-ABAA-EF31182AB87C}" type="slidenum">
              <a:rPr lang="en-GB" smtClean="0"/>
              <a:t>‹#›</a:t>
            </a:fld>
            <a:endParaRPr lang="en-GB"/>
          </a:p>
        </p:txBody>
      </p:sp>
    </p:spTree>
    <p:extLst>
      <p:ext uri="{BB962C8B-B14F-4D97-AF65-F5344CB8AC3E}">
        <p14:creationId xmlns:p14="http://schemas.microsoft.com/office/powerpoint/2010/main" val="2964591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DA9E28-C31B-4208-ABAA-EF31182AB87C}" type="slidenum">
              <a:rPr lang="en-GB" smtClean="0"/>
              <a:t>19</a:t>
            </a:fld>
            <a:endParaRPr lang="en-GB"/>
          </a:p>
        </p:txBody>
      </p:sp>
    </p:spTree>
    <p:extLst>
      <p:ext uri="{BB962C8B-B14F-4D97-AF65-F5344CB8AC3E}">
        <p14:creationId xmlns:p14="http://schemas.microsoft.com/office/powerpoint/2010/main" val="11270642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734725" y="8784329"/>
            <a:ext cx="779358" cy="773866"/>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625453" y="9082284"/>
            <a:ext cx="193675" cy="215265"/>
          </a:xfrm>
          <a:custGeom>
            <a:avLst/>
            <a:gdLst/>
            <a:ahLst/>
            <a:cxnLst/>
            <a:rect l="l" t="t" r="r" b="b"/>
            <a:pathLst>
              <a:path w="193675" h="215265">
                <a:moveTo>
                  <a:pt x="107835" y="0"/>
                </a:moveTo>
                <a:lnTo>
                  <a:pt x="85204" y="0"/>
                </a:lnTo>
                <a:lnTo>
                  <a:pt x="0" y="215074"/>
                </a:lnTo>
                <a:lnTo>
                  <a:pt x="19964" y="215074"/>
                </a:lnTo>
                <a:lnTo>
                  <a:pt x="42608" y="156984"/>
                </a:lnTo>
                <a:lnTo>
                  <a:pt x="170453" y="156984"/>
                </a:lnTo>
                <a:lnTo>
                  <a:pt x="163325" y="139115"/>
                </a:lnTo>
                <a:lnTo>
                  <a:pt x="48856" y="139115"/>
                </a:lnTo>
                <a:lnTo>
                  <a:pt x="96227" y="17856"/>
                </a:lnTo>
                <a:lnTo>
                  <a:pt x="114958" y="17856"/>
                </a:lnTo>
                <a:lnTo>
                  <a:pt x="107835" y="0"/>
                </a:lnTo>
                <a:close/>
              </a:path>
              <a:path w="193675" h="215265">
                <a:moveTo>
                  <a:pt x="170453" y="156984"/>
                </a:moveTo>
                <a:lnTo>
                  <a:pt x="149542" y="156984"/>
                </a:lnTo>
                <a:lnTo>
                  <a:pt x="172491" y="215074"/>
                </a:lnTo>
                <a:lnTo>
                  <a:pt x="193624" y="215074"/>
                </a:lnTo>
                <a:lnTo>
                  <a:pt x="170453" y="156984"/>
                </a:lnTo>
                <a:close/>
              </a:path>
              <a:path w="193675" h="215265">
                <a:moveTo>
                  <a:pt x="114958" y="17856"/>
                </a:moveTo>
                <a:lnTo>
                  <a:pt x="96227" y="17856"/>
                </a:lnTo>
                <a:lnTo>
                  <a:pt x="142684" y="139115"/>
                </a:lnTo>
                <a:lnTo>
                  <a:pt x="163325" y="139115"/>
                </a:lnTo>
                <a:lnTo>
                  <a:pt x="114958" y="17856"/>
                </a:lnTo>
                <a:close/>
              </a:path>
            </a:pathLst>
          </a:custGeom>
          <a:solidFill>
            <a:srgbClr val="9BA0A3"/>
          </a:solidFill>
        </p:spPr>
        <p:txBody>
          <a:bodyPr wrap="square" lIns="0" tIns="0" rIns="0" bIns="0" rtlCol="0"/>
          <a:lstStyle/>
          <a:p>
            <a:endParaRPr/>
          </a:p>
        </p:txBody>
      </p:sp>
      <p:sp>
        <p:nvSpPr>
          <p:cNvPr id="18" name="bk object 18"/>
          <p:cNvSpPr/>
          <p:nvPr/>
        </p:nvSpPr>
        <p:spPr>
          <a:xfrm>
            <a:off x="1827414" y="9143041"/>
            <a:ext cx="71755" cy="154940"/>
          </a:xfrm>
          <a:custGeom>
            <a:avLst/>
            <a:gdLst/>
            <a:ahLst/>
            <a:cxnLst/>
            <a:rect l="l" t="t" r="r" b="b"/>
            <a:pathLst>
              <a:path w="71755" h="154940">
                <a:moveTo>
                  <a:pt x="18465" y="4762"/>
                </a:moveTo>
                <a:lnTo>
                  <a:pt x="0" y="4762"/>
                </a:lnTo>
                <a:lnTo>
                  <a:pt x="1077" y="21055"/>
                </a:lnTo>
                <a:lnTo>
                  <a:pt x="1466" y="29710"/>
                </a:lnTo>
                <a:lnTo>
                  <a:pt x="1498" y="154317"/>
                </a:lnTo>
                <a:lnTo>
                  <a:pt x="19367" y="154317"/>
                </a:lnTo>
                <a:lnTo>
                  <a:pt x="19367" y="64350"/>
                </a:lnTo>
                <a:lnTo>
                  <a:pt x="22315" y="44837"/>
                </a:lnTo>
                <a:lnTo>
                  <a:pt x="30206" y="29794"/>
                </a:lnTo>
                <a:lnTo>
                  <a:pt x="34103" y="26835"/>
                </a:lnTo>
                <a:lnTo>
                  <a:pt x="19367" y="26835"/>
                </a:lnTo>
                <a:lnTo>
                  <a:pt x="18465" y="4762"/>
                </a:lnTo>
                <a:close/>
              </a:path>
              <a:path w="71755" h="154940">
                <a:moveTo>
                  <a:pt x="59601" y="0"/>
                </a:moveTo>
                <a:lnTo>
                  <a:pt x="19964" y="26835"/>
                </a:lnTo>
                <a:lnTo>
                  <a:pt x="34103" y="26835"/>
                </a:lnTo>
                <a:lnTo>
                  <a:pt x="42956" y="20113"/>
                </a:lnTo>
                <a:lnTo>
                  <a:pt x="60477" y="16687"/>
                </a:lnTo>
                <a:lnTo>
                  <a:pt x="71501" y="16687"/>
                </a:lnTo>
                <a:lnTo>
                  <a:pt x="71501" y="609"/>
                </a:lnTo>
                <a:lnTo>
                  <a:pt x="59601" y="0"/>
                </a:lnTo>
                <a:close/>
              </a:path>
              <a:path w="71755" h="154940">
                <a:moveTo>
                  <a:pt x="71501" y="16687"/>
                </a:moveTo>
                <a:lnTo>
                  <a:pt x="64046" y="16687"/>
                </a:lnTo>
                <a:lnTo>
                  <a:pt x="67932" y="17576"/>
                </a:lnTo>
                <a:lnTo>
                  <a:pt x="71501" y="17856"/>
                </a:lnTo>
                <a:lnTo>
                  <a:pt x="71501" y="16687"/>
                </a:lnTo>
                <a:close/>
              </a:path>
            </a:pathLst>
          </a:custGeom>
          <a:solidFill>
            <a:srgbClr val="9BA0A3"/>
          </a:solidFill>
        </p:spPr>
        <p:txBody>
          <a:bodyPr wrap="square" lIns="0" tIns="0" rIns="0" bIns="0" rtlCol="0"/>
          <a:lstStyle/>
          <a:p>
            <a:endParaRPr/>
          </a:p>
        </p:txBody>
      </p:sp>
      <p:sp>
        <p:nvSpPr>
          <p:cNvPr id="19" name="bk object 19"/>
          <p:cNvSpPr/>
          <p:nvPr/>
        </p:nvSpPr>
        <p:spPr>
          <a:xfrm>
            <a:off x="1901564" y="9143347"/>
            <a:ext cx="124460" cy="158750"/>
          </a:xfrm>
          <a:custGeom>
            <a:avLst/>
            <a:gdLst/>
            <a:ahLst/>
            <a:cxnLst/>
            <a:rect l="l" t="t" r="r" b="b"/>
            <a:pathLst>
              <a:path w="124460" h="158750">
                <a:moveTo>
                  <a:pt x="66751" y="0"/>
                </a:moveTo>
                <a:lnTo>
                  <a:pt x="37595" y="6686"/>
                </a:lnTo>
                <a:lnTo>
                  <a:pt x="16730" y="24434"/>
                </a:lnTo>
                <a:lnTo>
                  <a:pt x="4188" y="49774"/>
                </a:lnTo>
                <a:lnTo>
                  <a:pt x="0" y="79235"/>
                </a:lnTo>
                <a:lnTo>
                  <a:pt x="3960" y="108839"/>
                </a:lnTo>
                <a:lnTo>
                  <a:pt x="16025" y="134172"/>
                </a:lnTo>
                <a:lnTo>
                  <a:pt x="36470" y="151851"/>
                </a:lnTo>
                <a:lnTo>
                  <a:pt x="65570" y="158495"/>
                </a:lnTo>
                <a:lnTo>
                  <a:pt x="88349" y="155305"/>
                </a:lnTo>
                <a:lnTo>
                  <a:pt x="105710" y="145716"/>
                </a:lnTo>
                <a:lnTo>
                  <a:pt x="108394" y="142100"/>
                </a:lnTo>
                <a:lnTo>
                  <a:pt x="63766" y="142100"/>
                </a:lnTo>
                <a:lnTo>
                  <a:pt x="45274" y="137052"/>
                </a:lnTo>
                <a:lnTo>
                  <a:pt x="31300" y="123377"/>
                </a:lnTo>
                <a:lnTo>
                  <a:pt x="22463" y="103277"/>
                </a:lnTo>
                <a:lnTo>
                  <a:pt x="19380" y="78955"/>
                </a:lnTo>
                <a:lnTo>
                  <a:pt x="22463" y="54839"/>
                </a:lnTo>
                <a:lnTo>
                  <a:pt x="31300" y="34918"/>
                </a:lnTo>
                <a:lnTo>
                  <a:pt x="45274" y="21370"/>
                </a:lnTo>
                <a:lnTo>
                  <a:pt x="63766" y="16370"/>
                </a:lnTo>
                <a:lnTo>
                  <a:pt x="108766" y="16370"/>
                </a:lnTo>
                <a:lnTo>
                  <a:pt x="106295" y="13220"/>
                </a:lnTo>
                <a:lnTo>
                  <a:pt x="88422" y="3384"/>
                </a:lnTo>
                <a:lnTo>
                  <a:pt x="66751" y="0"/>
                </a:lnTo>
                <a:close/>
              </a:path>
              <a:path w="124460" h="158750">
                <a:moveTo>
                  <a:pt x="123951" y="107238"/>
                </a:moveTo>
                <a:lnTo>
                  <a:pt x="104597" y="107238"/>
                </a:lnTo>
                <a:lnTo>
                  <a:pt x="100853" y="121360"/>
                </a:lnTo>
                <a:lnTo>
                  <a:pt x="92335" y="132380"/>
                </a:lnTo>
                <a:lnTo>
                  <a:pt x="79740" y="139544"/>
                </a:lnTo>
                <a:lnTo>
                  <a:pt x="63766" y="142100"/>
                </a:lnTo>
                <a:lnTo>
                  <a:pt x="108394" y="142100"/>
                </a:lnTo>
                <a:lnTo>
                  <a:pt x="117596" y="129703"/>
                </a:lnTo>
                <a:lnTo>
                  <a:pt x="123951" y="107238"/>
                </a:lnTo>
                <a:close/>
              </a:path>
              <a:path w="124460" h="158750">
                <a:moveTo>
                  <a:pt x="108766" y="16370"/>
                </a:moveTo>
                <a:lnTo>
                  <a:pt x="63766" y="16370"/>
                </a:lnTo>
                <a:lnTo>
                  <a:pt x="80378" y="18454"/>
                </a:lnTo>
                <a:lnTo>
                  <a:pt x="92902" y="24758"/>
                </a:lnTo>
                <a:lnTo>
                  <a:pt x="101066" y="35358"/>
                </a:lnTo>
                <a:lnTo>
                  <a:pt x="104597" y="50330"/>
                </a:lnTo>
                <a:lnTo>
                  <a:pt x="123951" y="50330"/>
                </a:lnTo>
                <a:lnTo>
                  <a:pt x="118696" y="29028"/>
                </a:lnTo>
                <a:lnTo>
                  <a:pt x="108766" y="16370"/>
                </a:lnTo>
                <a:close/>
              </a:path>
            </a:pathLst>
          </a:custGeom>
          <a:solidFill>
            <a:srgbClr val="9BA0A3"/>
          </a:solidFill>
        </p:spPr>
        <p:txBody>
          <a:bodyPr wrap="square" lIns="0" tIns="0" rIns="0" bIns="0" rtlCol="0"/>
          <a:lstStyle/>
          <a:p>
            <a:endParaRPr/>
          </a:p>
        </p:txBody>
      </p:sp>
      <p:sp>
        <p:nvSpPr>
          <p:cNvPr id="20" name="bk object 20"/>
          <p:cNvSpPr/>
          <p:nvPr/>
        </p:nvSpPr>
        <p:spPr>
          <a:xfrm>
            <a:off x="2044270" y="9082283"/>
            <a:ext cx="118110" cy="215265"/>
          </a:xfrm>
          <a:custGeom>
            <a:avLst/>
            <a:gdLst/>
            <a:ahLst/>
            <a:cxnLst/>
            <a:rect l="l" t="t" r="r" b="b"/>
            <a:pathLst>
              <a:path w="118110" h="215265">
                <a:moveTo>
                  <a:pt x="17868" y="0"/>
                </a:moveTo>
                <a:lnTo>
                  <a:pt x="0" y="0"/>
                </a:lnTo>
                <a:lnTo>
                  <a:pt x="0" y="215074"/>
                </a:lnTo>
                <a:lnTo>
                  <a:pt x="17868" y="215074"/>
                </a:lnTo>
                <a:lnTo>
                  <a:pt x="17868" y="128968"/>
                </a:lnTo>
                <a:lnTo>
                  <a:pt x="20424" y="109612"/>
                </a:lnTo>
                <a:lnTo>
                  <a:pt x="28259" y="93157"/>
                </a:lnTo>
                <a:lnTo>
                  <a:pt x="34081" y="88176"/>
                </a:lnTo>
                <a:lnTo>
                  <a:pt x="17868" y="88176"/>
                </a:lnTo>
                <a:lnTo>
                  <a:pt x="17868" y="0"/>
                </a:lnTo>
                <a:close/>
              </a:path>
              <a:path w="118110" h="215265">
                <a:moveTo>
                  <a:pt x="102963" y="77444"/>
                </a:moveTo>
                <a:lnTo>
                  <a:pt x="60756" y="77444"/>
                </a:lnTo>
                <a:lnTo>
                  <a:pt x="77216" y="80223"/>
                </a:lnTo>
                <a:lnTo>
                  <a:pt x="89590" y="88280"/>
                </a:lnTo>
                <a:lnTo>
                  <a:pt x="97381" y="101201"/>
                </a:lnTo>
                <a:lnTo>
                  <a:pt x="100088" y="118567"/>
                </a:lnTo>
                <a:lnTo>
                  <a:pt x="100088" y="215074"/>
                </a:lnTo>
                <a:lnTo>
                  <a:pt x="117970" y="215074"/>
                </a:lnTo>
                <a:lnTo>
                  <a:pt x="117970" y="121538"/>
                </a:lnTo>
                <a:lnTo>
                  <a:pt x="116605" y="104802"/>
                </a:lnTo>
                <a:lnTo>
                  <a:pt x="109939" y="84823"/>
                </a:lnTo>
                <a:lnTo>
                  <a:pt x="102963" y="77444"/>
                </a:lnTo>
                <a:close/>
              </a:path>
              <a:path w="118110" h="215265">
                <a:moveTo>
                  <a:pt x="65265" y="61061"/>
                </a:moveTo>
                <a:lnTo>
                  <a:pt x="51239" y="62699"/>
                </a:lnTo>
                <a:lnTo>
                  <a:pt x="38511" y="67689"/>
                </a:lnTo>
                <a:lnTo>
                  <a:pt x="27465" y="76143"/>
                </a:lnTo>
                <a:lnTo>
                  <a:pt x="18491" y="88176"/>
                </a:lnTo>
                <a:lnTo>
                  <a:pt x="34081" y="88176"/>
                </a:lnTo>
                <a:lnTo>
                  <a:pt x="41620" y="81726"/>
                </a:lnTo>
                <a:lnTo>
                  <a:pt x="60756" y="77444"/>
                </a:lnTo>
                <a:lnTo>
                  <a:pt x="102963" y="77444"/>
                </a:lnTo>
                <a:lnTo>
                  <a:pt x="94111" y="68082"/>
                </a:lnTo>
                <a:lnTo>
                  <a:pt x="65265" y="61061"/>
                </a:lnTo>
                <a:close/>
              </a:path>
            </a:pathLst>
          </a:custGeom>
          <a:solidFill>
            <a:srgbClr val="9BA0A3"/>
          </a:solidFill>
        </p:spPr>
        <p:txBody>
          <a:bodyPr wrap="square" lIns="0" tIns="0" rIns="0" bIns="0" rtlCol="0"/>
          <a:lstStyle/>
          <a:p>
            <a:endParaRPr/>
          </a:p>
        </p:txBody>
      </p:sp>
      <p:sp>
        <p:nvSpPr>
          <p:cNvPr id="21" name="bk object 21"/>
          <p:cNvSpPr/>
          <p:nvPr/>
        </p:nvSpPr>
        <p:spPr>
          <a:xfrm>
            <a:off x="2192312" y="9082278"/>
            <a:ext cx="20955" cy="22860"/>
          </a:xfrm>
          <a:custGeom>
            <a:avLst/>
            <a:gdLst/>
            <a:ahLst/>
            <a:cxnLst/>
            <a:rect l="l" t="t" r="r" b="b"/>
            <a:pathLst>
              <a:path w="20955" h="22859">
                <a:moveTo>
                  <a:pt x="20866" y="0"/>
                </a:moveTo>
                <a:lnTo>
                  <a:pt x="0" y="0"/>
                </a:lnTo>
                <a:lnTo>
                  <a:pt x="0" y="22352"/>
                </a:lnTo>
                <a:lnTo>
                  <a:pt x="20866" y="22352"/>
                </a:lnTo>
                <a:lnTo>
                  <a:pt x="20866" y="0"/>
                </a:lnTo>
                <a:close/>
              </a:path>
            </a:pathLst>
          </a:custGeom>
          <a:solidFill>
            <a:srgbClr val="9BA0A3"/>
          </a:solidFill>
        </p:spPr>
        <p:txBody>
          <a:bodyPr wrap="square" lIns="0" tIns="0" rIns="0" bIns="0" rtlCol="0"/>
          <a:lstStyle/>
          <a:p>
            <a:endParaRPr/>
          </a:p>
        </p:txBody>
      </p:sp>
      <p:sp>
        <p:nvSpPr>
          <p:cNvPr id="22" name="bk object 22"/>
          <p:cNvSpPr/>
          <p:nvPr/>
        </p:nvSpPr>
        <p:spPr>
          <a:xfrm>
            <a:off x="2202745" y="9147797"/>
            <a:ext cx="0" cy="149860"/>
          </a:xfrm>
          <a:custGeom>
            <a:avLst/>
            <a:gdLst/>
            <a:ahLst/>
            <a:cxnLst/>
            <a:rect l="l" t="t" r="r" b="b"/>
            <a:pathLst>
              <a:path h="149859">
                <a:moveTo>
                  <a:pt x="0" y="0"/>
                </a:moveTo>
                <a:lnTo>
                  <a:pt x="0" y="149555"/>
                </a:lnTo>
              </a:path>
            </a:pathLst>
          </a:custGeom>
          <a:ln w="17868">
            <a:solidFill>
              <a:srgbClr val="9BA0A3"/>
            </a:solidFill>
          </a:ln>
        </p:spPr>
        <p:txBody>
          <a:bodyPr wrap="square" lIns="0" tIns="0" rIns="0" bIns="0" rtlCol="0"/>
          <a:lstStyle/>
          <a:p>
            <a:endParaRPr/>
          </a:p>
        </p:txBody>
      </p:sp>
      <p:sp>
        <p:nvSpPr>
          <p:cNvPr id="23" name="bk object 23"/>
          <p:cNvSpPr/>
          <p:nvPr/>
        </p:nvSpPr>
        <p:spPr>
          <a:xfrm>
            <a:off x="2226276" y="9108189"/>
            <a:ext cx="83820" cy="193675"/>
          </a:xfrm>
          <a:custGeom>
            <a:avLst/>
            <a:gdLst/>
            <a:ahLst/>
            <a:cxnLst/>
            <a:rect l="l" t="t" r="r" b="b"/>
            <a:pathLst>
              <a:path w="83819" h="193675">
                <a:moveTo>
                  <a:pt x="47675" y="56019"/>
                </a:moveTo>
                <a:lnTo>
                  <a:pt x="29794" y="56019"/>
                </a:lnTo>
                <a:lnTo>
                  <a:pt x="29911" y="156108"/>
                </a:lnTo>
                <a:lnTo>
                  <a:pt x="30059" y="164738"/>
                </a:lnTo>
                <a:lnTo>
                  <a:pt x="33480" y="179050"/>
                </a:lnTo>
                <a:lnTo>
                  <a:pt x="43992" y="189562"/>
                </a:lnTo>
                <a:lnTo>
                  <a:pt x="65532" y="193649"/>
                </a:lnTo>
                <a:lnTo>
                  <a:pt x="71488" y="193649"/>
                </a:lnTo>
                <a:lnTo>
                  <a:pt x="78054" y="192455"/>
                </a:lnTo>
                <a:lnTo>
                  <a:pt x="83718" y="190969"/>
                </a:lnTo>
                <a:lnTo>
                  <a:pt x="83718" y="177253"/>
                </a:lnTo>
                <a:lnTo>
                  <a:pt x="68237" y="177253"/>
                </a:lnTo>
                <a:lnTo>
                  <a:pt x="59187" y="175878"/>
                </a:lnTo>
                <a:lnTo>
                  <a:pt x="52689" y="171824"/>
                </a:lnTo>
                <a:lnTo>
                  <a:pt x="48823" y="165198"/>
                </a:lnTo>
                <a:lnTo>
                  <a:pt x="47675" y="156108"/>
                </a:lnTo>
                <a:lnTo>
                  <a:pt x="47675" y="56019"/>
                </a:lnTo>
                <a:close/>
              </a:path>
              <a:path w="83819" h="193675">
                <a:moveTo>
                  <a:pt x="83718" y="175488"/>
                </a:moveTo>
                <a:lnTo>
                  <a:pt x="78955" y="176949"/>
                </a:lnTo>
                <a:lnTo>
                  <a:pt x="73583" y="177253"/>
                </a:lnTo>
                <a:lnTo>
                  <a:pt x="83718" y="177253"/>
                </a:lnTo>
                <a:lnTo>
                  <a:pt x="83718" y="175488"/>
                </a:lnTo>
                <a:close/>
              </a:path>
              <a:path w="83819" h="193675">
                <a:moveTo>
                  <a:pt x="81622" y="39623"/>
                </a:moveTo>
                <a:lnTo>
                  <a:pt x="0" y="39623"/>
                </a:lnTo>
                <a:lnTo>
                  <a:pt x="0" y="56019"/>
                </a:lnTo>
                <a:lnTo>
                  <a:pt x="81622" y="56019"/>
                </a:lnTo>
                <a:lnTo>
                  <a:pt x="81622" y="39623"/>
                </a:lnTo>
                <a:close/>
              </a:path>
              <a:path w="83819" h="193675">
                <a:moveTo>
                  <a:pt x="47675" y="0"/>
                </a:moveTo>
                <a:lnTo>
                  <a:pt x="29794" y="7746"/>
                </a:lnTo>
                <a:lnTo>
                  <a:pt x="29794" y="39623"/>
                </a:lnTo>
                <a:lnTo>
                  <a:pt x="47675" y="39623"/>
                </a:lnTo>
                <a:lnTo>
                  <a:pt x="47675" y="0"/>
                </a:lnTo>
                <a:close/>
              </a:path>
            </a:pathLst>
          </a:custGeom>
          <a:solidFill>
            <a:srgbClr val="9BA0A3"/>
          </a:solidFill>
        </p:spPr>
        <p:txBody>
          <a:bodyPr wrap="square" lIns="0" tIns="0" rIns="0" bIns="0" rtlCol="0"/>
          <a:lstStyle/>
          <a:p>
            <a:endParaRPr/>
          </a:p>
        </p:txBody>
      </p:sp>
      <p:sp>
        <p:nvSpPr>
          <p:cNvPr id="24" name="bk object 24"/>
          <p:cNvSpPr/>
          <p:nvPr/>
        </p:nvSpPr>
        <p:spPr>
          <a:xfrm>
            <a:off x="2317131" y="9143347"/>
            <a:ext cx="135255" cy="158750"/>
          </a:xfrm>
          <a:custGeom>
            <a:avLst/>
            <a:gdLst/>
            <a:ahLst/>
            <a:cxnLst/>
            <a:rect l="l" t="t" r="r" b="b"/>
            <a:pathLst>
              <a:path w="135255" h="158750">
                <a:moveTo>
                  <a:pt x="66725" y="0"/>
                </a:moveTo>
                <a:lnTo>
                  <a:pt x="37568" y="6686"/>
                </a:lnTo>
                <a:lnTo>
                  <a:pt x="16713" y="24434"/>
                </a:lnTo>
                <a:lnTo>
                  <a:pt x="4182" y="49774"/>
                </a:lnTo>
                <a:lnTo>
                  <a:pt x="0" y="79235"/>
                </a:lnTo>
                <a:lnTo>
                  <a:pt x="3954" y="108839"/>
                </a:lnTo>
                <a:lnTo>
                  <a:pt x="16006" y="134172"/>
                </a:lnTo>
                <a:lnTo>
                  <a:pt x="36438" y="151851"/>
                </a:lnTo>
                <a:lnTo>
                  <a:pt x="65532" y="158496"/>
                </a:lnTo>
                <a:lnTo>
                  <a:pt x="90005" y="155375"/>
                </a:lnTo>
                <a:lnTo>
                  <a:pt x="109399" y="145829"/>
                </a:lnTo>
                <a:lnTo>
                  <a:pt x="112696" y="142100"/>
                </a:lnTo>
                <a:lnTo>
                  <a:pt x="71196" y="142100"/>
                </a:lnTo>
                <a:lnTo>
                  <a:pt x="47722" y="137413"/>
                </a:lnTo>
                <a:lnTo>
                  <a:pt x="31761" y="124710"/>
                </a:lnTo>
                <a:lnTo>
                  <a:pt x="22559" y="106031"/>
                </a:lnTo>
                <a:lnTo>
                  <a:pt x="19367" y="83413"/>
                </a:lnTo>
                <a:lnTo>
                  <a:pt x="134950" y="83413"/>
                </a:lnTo>
                <a:lnTo>
                  <a:pt x="133137" y="67017"/>
                </a:lnTo>
                <a:lnTo>
                  <a:pt x="19951" y="67017"/>
                </a:lnTo>
                <a:lnTo>
                  <a:pt x="24203" y="48053"/>
                </a:lnTo>
                <a:lnTo>
                  <a:pt x="33432" y="31875"/>
                </a:lnTo>
                <a:lnTo>
                  <a:pt x="47690" y="20610"/>
                </a:lnTo>
                <a:lnTo>
                  <a:pt x="67030" y="16383"/>
                </a:lnTo>
                <a:lnTo>
                  <a:pt x="110327" y="16383"/>
                </a:lnTo>
                <a:lnTo>
                  <a:pt x="98501" y="6457"/>
                </a:lnTo>
                <a:lnTo>
                  <a:pt x="66725" y="0"/>
                </a:lnTo>
                <a:close/>
              </a:path>
              <a:path w="135255" h="158750">
                <a:moveTo>
                  <a:pt x="133159" y="106349"/>
                </a:moveTo>
                <a:lnTo>
                  <a:pt x="114388" y="106349"/>
                </a:lnTo>
                <a:lnTo>
                  <a:pt x="108729" y="120604"/>
                </a:lnTo>
                <a:lnTo>
                  <a:pt x="99050" y="131930"/>
                </a:lnTo>
                <a:lnTo>
                  <a:pt x="86242" y="139403"/>
                </a:lnTo>
                <a:lnTo>
                  <a:pt x="71196" y="142100"/>
                </a:lnTo>
                <a:lnTo>
                  <a:pt x="112696" y="142100"/>
                </a:lnTo>
                <a:lnTo>
                  <a:pt x="123766" y="129579"/>
                </a:lnTo>
                <a:lnTo>
                  <a:pt x="133159" y="106349"/>
                </a:lnTo>
                <a:close/>
              </a:path>
              <a:path w="135255" h="158750">
                <a:moveTo>
                  <a:pt x="110327" y="16383"/>
                </a:moveTo>
                <a:lnTo>
                  <a:pt x="67030" y="16383"/>
                </a:lnTo>
                <a:lnTo>
                  <a:pt x="87384" y="20233"/>
                </a:lnTo>
                <a:lnTo>
                  <a:pt x="102134" y="30870"/>
                </a:lnTo>
                <a:lnTo>
                  <a:pt x="111477" y="46922"/>
                </a:lnTo>
                <a:lnTo>
                  <a:pt x="115608" y="67017"/>
                </a:lnTo>
                <a:lnTo>
                  <a:pt x="133137" y="67017"/>
                </a:lnTo>
                <a:lnTo>
                  <a:pt x="131328" y="50652"/>
                </a:lnTo>
                <a:lnTo>
                  <a:pt x="119607" y="24171"/>
                </a:lnTo>
                <a:lnTo>
                  <a:pt x="110327" y="16383"/>
                </a:lnTo>
                <a:close/>
              </a:path>
            </a:pathLst>
          </a:custGeom>
          <a:solidFill>
            <a:srgbClr val="9BA0A3"/>
          </a:solidFill>
        </p:spPr>
        <p:txBody>
          <a:bodyPr wrap="square" lIns="0" tIns="0" rIns="0" bIns="0" rtlCol="0"/>
          <a:lstStyle/>
          <a:p>
            <a:endParaRPr/>
          </a:p>
        </p:txBody>
      </p:sp>
      <p:sp>
        <p:nvSpPr>
          <p:cNvPr id="25" name="bk object 25"/>
          <p:cNvSpPr/>
          <p:nvPr/>
        </p:nvSpPr>
        <p:spPr>
          <a:xfrm>
            <a:off x="2465167" y="9143347"/>
            <a:ext cx="124460" cy="158750"/>
          </a:xfrm>
          <a:custGeom>
            <a:avLst/>
            <a:gdLst/>
            <a:ahLst/>
            <a:cxnLst/>
            <a:rect l="l" t="t" r="r" b="b"/>
            <a:pathLst>
              <a:path w="124460" h="158750">
                <a:moveTo>
                  <a:pt x="66738" y="0"/>
                </a:moveTo>
                <a:lnTo>
                  <a:pt x="37590" y="6686"/>
                </a:lnTo>
                <a:lnTo>
                  <a:pt x="16729" y="24434"/>
                </a:lnTo>
                <a:lnTo>
                  <a:pt x="4187" y="49774"/>
                </a:lnTo>
                <a:lnTo>
                  <a:pt x="0" y="79235"/>
                </a:lnTo>
                <a:lnTo>
                  <a:pt x="3956" y="108839"/>
                </a:lnTo>
                <a:lnTo>
                  <a:pt x="16013" y="134172"/>
                </a:lnTo>
                <a:lnTo>
                  <a:pt x="36449" y="151851"/>
                </a:lnTo>
                <a:lnTo>
                  <a:pt x="65544" y="158495"/>
                </a:lnTo>
                <a:lnTo>
                  <a:pt x="88331" y="155305"/>
                </a:lnTo>
                <a:lnTo>
                  <a:pt x="105697" y="145716"/>
                </a:lnTo>
                <a:lnTo>
                  <a:pt x="108382" y="142100"/>
                </a:lnTo>
                <a:lnTo>
                  <a:pt x="63754" y="142100"/>
                </a:lnTo>
                <a:lnTo>
                  <a:pt x="45256" y="137052"/>
                </a:lnTo>
                <a:lnTo>
                  <a:pt x="31283" y="123377"/>
                </a:lnTo>
                <a:lnTo>
                  <a:pt x="22448" y="103277"/>
                </a:lnTo>
                <a:lnTo>
                  <a:pt x="19367" y="78955"/>
                </a:lnTo>
                <a:lnTo>
                  <a:pt x="22448" y="54839"/>
                </a:lnTo>
                <a:lnTo>
                  <a:pt x="31283" y="34918"/>
                </a:lnTo>
                <a:lnTo>
                  <a:pt x="45256" y="21370"/>
                </a:lnTo>
                <a:lnTo>
                  <a:pt x="63754" y="16370"/>
                </a:lnTo>
                <a:lnTo>
                  <a:pt x="108761" y="16370"/>
                </a:lnTo>
                <a:lnTo>
                  <a:pt x="106289" y="13220"/>
                </a:lnTo>
                <a:lnTo>
                  <a:pt x="88411" y="3384"/>
                </a:lnTo>
                <a:lnTo>
                  <a:pt x="66738" y="0"/>
                </a:lnTo>
                <a:close/>
              </a:path>
              <a:path w="124460" h="158750">
                <a:moveTo>
                  <a:pt x="123952" y="107238"/>
                </a:moveTo>
                <a:lnTo>
                  <a:pt x="104571" y="107238"/>
                </a:lnTo>
                <a:lnTo>
                  <a:pt x="100835" y="121360"/>
                </a:lnTo>
                <a:lnTo>
                  <a:pt x="92321" y="132380"/>
                </a:lnTo>
                <a:lnTo>
                  <a:pt x="79727" y="139544"/>
                </a:lnTo>
                <a:lnTo>
                  <a:pt x="63754" y="142100"/>
                </a:lnTo>
                <a:lnTo>
                  <a:pt x="108382" y="142100"/>
                </a:lnTo>
                <a:lnTo>
                  <a:pt x="117588" y="129703"/>
                </a:lnTo>
                <a:lnTo>
                  <a:pt x="123952" y="107238"/>
                </a:lnTo>
                <a:close/>
              </a:path>
              <a:path w="124460" h="158750">
                <a:moveTo>
                  <a:pt x="108761" y="16370"/>
                </a:moveTo>
                <a:lnTo>
                  <a:pt x="63754" y="16370"/>
                </a:lnTo>
                <a:lnTo>
                  <a:pt x="80359" y="18454"/>
                </a:lnTo>
                <a:lnTo>
                  <a:pt x="92883" y="24758"/>
                </a:lnTo>
                <a:lnTo>
                  <a:pt x="101046" y="35358"/>
                </a:lnTo>
                <a:lnTo>
                  <a:pt x="104571" y="50330"/>
                </a:lnTo>
                <a:lnTo>
                  <a:pt x="123952" y="50330"/>
                </a:lnTo>
                <a:lnTo>
                  <a:pt x="118694" y="29028"/>
                </a:lnTo>
                <a:lnTo>
                  <a:pt x="108761" y="16370"/>
                </a:lnTo>
                <a:close/>
              </a:path>
            </a:pathLst>
          </a:custGeom>
          <a:solidFill>
            <a:srgbClr val="9BA0A3"/>
          </a:solidFill>
        </p:spPr>
        <p:txBody>
          <a:bodyPr wrap="square" lIns="0" tIns="0" rIns="0" bIns="0" rtlCol="0"/>
          <a:lstStyle/>
          <a:p>
            <a:endParaRPr/>
          </a:p>
        </p:txBody>
      </p:sp>
      <p:sp>
        <p:nvSpPr>
          <p:cNvPr id="26" name="bk object 26"/>
          <p:cNvSpPr/>
          <p:nvPr/>
        </p:nvSpPr>
        <p:spPr>
          <a:xfrm>
            <a:off x="2590878" y="9108189"/>
            <a:ext cx="83820" cy="193675"/>
          </a:xfrm>
          <a:custGeom>
            <a:avLst/>
            <a:gdLst/>
            <a:ahLst/>
            <a:cxnLst/>
            <a:rect l="l" t="t" r="r" b="b"/>
            <a:pathLst>
              <a:path w="83819" h="193675">
                <a:moveTo>
                  <a:pt x="47675" y="56019"/>
                </a:moveTo>
                <a:lnTo>
                  <a:pt x="29794" y="56019"/>
                </a:lnTo>
                <a:lnTo>
                  <a:pt x="29912" y="156108"/>
                </a:lnTo>
                <a:lnTo>
                  <a:pt x="30061" y="164738"/>
                </a:lnTo>
                <a:lnTo>
                  <a:pt x="33488" y="179050"/>
                </a:lnTo>
                <a:lnTo>
                  <a:pt x="44008" y="189562"/>
                </a:lnTo>
                <a:lnTo>
                  <a:pt x="65557" y="193649"/>
                </a:lnTo>
                <a:lnTo>
                  <a:pt x="71501" y="193649"/>
                </a:lnTo>
                <a:lnTo>
                  <a:pt x="78066" y="192455"/>
                </a:lnTo>
                <a:lnTo>
                  <a:pt x="83718" y="190969"/>
                </a:lnTo>
                <a:lnTo>
                  <a:pt x="83718" y="177253"/>
                </a:lnTo>
                <a:lnTo>
                  <a:pt x="68237" y="177253"/>
                </a:lnTo>
                <a:lnTo>
                  <a:pt x="59195" y="175878"/>
                </a:lnTo>
                <a:lnTo>
                  <a:pt x="52698" y="171824"/>
                </a:lnTo>
                <a:lnTo>
                  <a:pt x="48831" y="165198"/>
                </a:lnTo>
                <a:lnTo>
                  <a:pt x="47675" y="156108"/>
                </a:lnTo>
                <a:lnTo>
                  <a:pt x="47675" y="56019"/>
                </a:lnTo>
                <a:close/>
              </a:path>
              <a:path w="83819" h="193675">
                <a:moveTo>
                  <a:pt x="83718" y="175488"/>
                </a:moveTo>
                <a:lnTo>
                  <a:pt x="78943" y="176949"/>
                </a:lnTo>
                <a:lnTo>
                  <a:pt x="73571" y="177253"/>
                </a:lnTo>
                <a:lnTo>
                  <a:pt x="83718" y="177253"/>
                </a:lnTo>
                <a:lnTo>
                  <a:pt x="83718" y="175488"/>
                </a:lnTo>
                <a:close/>
              </a:path>
              <a:path w="83819" h="193675">
                <a:moveTo>
                  <a:pt x="81622" y="39623"/>
                </a:moveTo>
                <a:lnTo>
                  <a:pt x="0" y="39623"/>
                </a:lnTo>
                <a:lnTo>
                  <a:pt x="0" y="56019"/>
                </a:lnTo>
                <a:lnTo>
                  <a:pt x="81622" y="56019"/>
                </a:lnTo>
                <a:lnTo>
                  <a:pt x="81622" y="39623"/>
                </a:lnTo>
                <a:close/>
              </a:path>
              <a:path w="83819" h="193675">
                <a:moveTo>
                  <a:pt x="47675" y="0"/>
                </a:moveTo>
                <a:lnTo>
                  <a:pt x="29794" y="7746"/>
                </a:lnTo>
                <a:lnTo>
                  <a:pt x="29794" y="39623"/>
                </a:lnTo>
                <a:lnTo>
                  <a:pt x="47675" y="39623"/>
                </a:lnTo>
                <a:lnTo>
                  <a:pt x="47675" y="0"/>
                </a:lnTo>
                <a:close/>
              </a:path>
            </a:pathLst>
          </a:custGeom>
          <a:solidFill>
            <a:srgbClr val="9BA0A3"/>
          </a:solidFill>
        </p:spPr>
        <p:txBody>
          <a:bodyPr wrap="square" lIns="0" tIns="0" rIns="0" bIns="0" rtlCol="0"/>
          <a:lstStyle/>
          <a:p>
            <a:endParaRPr/>
          </a:p>
        </p:txBody>
      </p:sp>
      <p:sp>
        <p:nvSpPr>
          <p:cNvPr id="27" name="bk object 27"/>
          <p:cNvSpPr/>
          <p:nvPr/>
        </p:nvSpPr>
        <p:spPr>
          <a:xfrm>
            <a:off x="2690676" y="9147807"/>
            <a:ext cx="120014" cy="154305"/>
          </a:xfrm>
          <a:custGeom>
            <a:avLst/>
            <a:gdLst/>
            <a:ahLst/>
            <a:cxnLst/>
            <a:rect l="l" t="t" r="r" b="b"/>
            <a:pathLst>
              <a:path w="120014" h="154304">
                <a:moveTo>
                  <a:pt x="17881" y="0"/>
                </a:moveTo>
                <a:lnTo>
                  <a:pt x="0" y="0"/>
                </a:lnTo>
                <a:lnTo>
                  <a:pt x="0" y="93560"/>
                </a:lnTo>
                <a:lnTo>
                  <a:pt x="1368" y="110297"/>
                </a:lnTo>
                <a:lnTo>
                  <a:pt x="8043" y="130276"/>
                </a:lnTo>
                <a:lnTo>
                  <a:pt x="23879" y="147017"/>
                </a:lnTo>
                <a:lnTo>
                  <a:pt x="52730" y="154038"/>
                </a:lnTo>
                <a:lnTo>
                  <a:pt x="66737" y="152396"/>
                </a:lnTo>
                <a:lnTo>
                  <a:pt x="79463" y="147400"/>
                </a:lnTo>
                <a:lnTo>
                  <a:pt x="90513" y="138945"/>
                </a:lnTo>
                <a:lnTo>
                  <a:pt x="91496" y="137629"/>
                </a:lnTo>
                <a:lnTo>
                  <a:pt x="57188" y="137629"/>
                </a:lnTo>
                <a:lnTo>
                  <a:pt x="40743" y="134851"/>
                </a:lnTo>
                <a:lnTo>
                  <a:pt x="28376" y="126796"/>
                </a:lnTo>
                <a:lnTo>
                  <a:pt x="20588" y="113884"/>
                </a:lnTo>
                <a:lnTo>
                  <a:pt x="17881" y="96532"/>
                </a:lnTo>
                <a:lnTo>
                  <a:pt x="17881" y="0"/>
                </a:lnTo>
                <a:close/>
              </a:path>
              <a:path w="120014" h="154304">
                <a:moveTo>
                  <a:pt x="118214" y="126923"/>
                </a:moveTo>
                <a:lnTo>
                  <a:pt x="99491" y="126923"/>
                </a:lnTo>
                <a:lnTo>
                  <a:pt x="100101" y="127507"/>
                </a:lnTo>
                <a:lnTo>
                  <a:pt x="100977" y="149555"/>
                </a:lnTo>
                <a:lnTo>
                  <a:pt x="119456" y="149555"/>
                </a:lnTo>
                <a:lnTo>
                  <a:pt x="118484" y="133281"/>
                </a:lnTo>
                <a:lnTo>
                  <a:pt x="118214" y="126923"/>
                </a:lnTo>
                <a:close/>
              </a:path>
              <a:path w="120014" h="154304">
                <a:moveTo>
                  <a:pt x="117970" y="0"/>
                </a:moveTo>
                <a:lnTo>
                  <a:pt x="100101" y="0"/>
                </a:lnTo>
                <a:lnTo>
                  <a:pt x="100101" y="86105"/>
                </a:lnTo>
                <a:lnTo>
                  <a:pt x="97544" y="105461"/>
                </a:lnTo>
                <a:lnTo>
                  <a:pt x="89708" y="121916"/>
                </a:lnTo>
                <a:lnTo>
                  <a:pt x="76339" y="133347"/>
                </a:lnTo>
                <a:lnTo>
                  <a:pt x="57188" y="137629"/>
                </a:lnTo>
                <a:lnTo>
                  <a:pt x="91496" y="137629"/>
                </a:lnTo>
                <a:lnTo>
                  <a:pt x="99491" y="126923"/>
                </a:lnTo>
                <a:lnTo>
                  <a:pt x="118214" y="126923"/>
                </a:lnTo>
                <a:lnTo>
                  <a:pt x="118116" y="124621"/>
                </a:lnTo>
                <a:lnTo>
                  <a:pt x="118071" y="121916"/>
                </a:lnTo>
                <a:lnTo>
                  <a:pt x="117970" y="0"/>
                </a:lnTo>
                <a:close/>
              </a:path>
            </a:pathLst>
          </a:custGeom>
          <a:solidFill>
            <a:srgbClr val="9BA0A3"/>
          </a:solidFill>
        </p:spPr>
        <p:txBody>
          <a:bodyPr wrap="square" lIns="0" tIns="0" rIns="0" bIns="0" rtlCol="0"/>
          <a:lstStyle/>
          <a:p>
            <a:endParaRPr/>
          </a:p>
        </p:txBody>
      </p:sp>
      <p:sp>
        <p:nvSpPr>
          <p:cNvPr id="28" name="bk object 28"/>
          <p:cNvSpPr/>
          <p:nvPr/>
        </p:nvSpPr>
        <p:spPr>
          <a:xfrm>
            <a:off x="2838428" y="9143041"/>
            <a:ext cx="210300" cy="158802"/>
          </a:xfrm>
          <a:prstGeom prst="rect">
            <a:avLst/>
          </a:prstGeom>
          <a:blipFill>
            <a:blip r:embed="rId3" cstate="print"/>
            <a:stretch>
              <a:fillRect/>
            </a:stretch>
          </a:blipFill>
        </p:spPr>
        <p:txBody>
          <a:bodyPr wrap="square" lIns="0" tIns="0" rIns="0" bIns="0" rtlCol="0"/>
          <a:lstStyle/>
          <a:p>
            <a:endParaRPr/>
          </a:p>
        </p:txBody>
      </p:sp>
      <p:sp>
        <p:nvSpPr>
          <p:cNvPr id="29" name="bk object 29"/>
          <p:cNvSpPr/>
          <p:nvPr/>
        </p:nvSpPr>
        <p:spPr>
          <a:xfrm>
            <a:off x="1645390" y="9331433"/>
            <a:ext cx="142608" cy="216319"/>
          </a:xfrm>
          <a:prstGeom prst="rect">
            <a:avLst/>
          </a:prstGeom>
          <a:blipFill>
            <a:blip r:embed="rId4" cstate="print"/>
            <a:stretch>
              <a:fillRect/>
            </a:stretch>
          </a:blipFill>
        </p:spPr>
        <p:txBody>
          <a:bodyPr wrap="square" lIns="0" tIns="0" rIns="0" bIns="0" rtlCol="0"/>
          <a:lstStyle/>
          <a:p>
            <a:endParaRPr/>
          </a:p>
        </p:txBody>
      </p:sp>
      <p:sp>
        <p:nvSpPr>
          <p:cNvPr id="30" name="bk object 30"/>
          <p:cNvSpPr/>
          <p:nvPr/>
        </p:nvSpPr>
        <p:spPr>
          <a:xfrm>
            <a:off x="1811950" y="9538861"/>
            <a:ext cx="128270" cy="0"/>
          </a:xfrm>
          <a:custGeom>
            <a:avLst/>
            <a:gdLst/>
            <a:ahLst/>
            <a:cxnLst/>
            <a:rect l="l" t="t" r="r" b="b"/>
            <a:pathLst>
              <a:path w="128269">
                <a:moveTo>
                  <a:pt x="0" y="0"/>
                </a:moveTo>
                <a:lnTo>
                  <a:pt x="128219" y="0"/>
                </a:lnTo>
              </a:path>
            </a:pathLst>
          </a:custGeom>
          <a:ln w="17780">
            <a:solidFill>
              <a:srgbClr val="9BA0A3"/>
            </a:solidFill>
          </a:ln>
        </p:spPr>
        <p:txBody>
          <a:bodyPr wrap="square" lIns="0" tIns="0" rIns="0" bIns="0" rtlCol="0"/>
          <a:lstStyle/>
          <a:p>
            <a:endParaRPr/>
          </a:p>
        </p:txBody>
      </p:sp>
      <p:sp>
        <p:nvSpPr>
          <p:cNvPr id="31" name="bk object 31"/>
          <p:cNvSpPr/>
          <p:nvPr/>
        </p:nvSpPr>
        <p:spPr>
          <a:xfrm>
            <a:off x="1821685" y="9331852"/>
            <a:ext cx="0" cy="198120"/>
          </a:xfrm>
          <a:custGeom>
            <a:avLst/>
            <a:gdLst/>
            <a:ahLst/>
            <a:cxnLst/>
            <a:rect l="l" t="t" r="r" b="b"/>
            <a:pathLst>
              <a:path h="198120">
                <a:moveTo>
                  <a:pt x="0" y="0"/>
                </a:moveTo>
                <a:lnTo>
                  <a:pt x="0" y="198120"/>
                </a:lnTo>
              </a:path>
            </a:pathLst>
          </a:custGeom>
          <a:ln w="19469">
            <a:solidFill>
              <a:srgbClr val="9BA0A3"/>
            </a:solidFill>
          </a:ln>
        </p:spPr>
        <p:txBody>
          <a:bodyPr wrap="square" lIns="0" tIns="0" rIns="0" bIns="0" rtlCol="0"/>
          <a:lstStyle/>
          <a:p>
            <a:endParaRPr/>
          </a:p>
        </p:txBody>
      </p:sp>
      <p:sp>
        <p:nvSpPr>
          <p:cNvPr id="32" name="bk object 32"/>
          <p:cNvSpPr/>
          <p:nvPr/>
        </p:nvSpPr>
        <p:spPr>
          <a:xfrm>
            <a:off x="1962015" y="9331433"/>
            <a:ext cx="146812" cy="216319"/>
          </a:xfrm>
          <a:prstGeom prst="rect">
            <a:avLst/>
          </a:prstGeom>
          <a:blipFill>
            <a:blip r:embed="rId5" cstate="print"/>
            <a:stretch>
              <a:fillRect/>
            </a:stretch>
          </a:blipFill>
        </p:spPr>
        <p:txBody>
          <a:bodyPr wrap="square" lIns="0" tIns="0" rIns="0" bIns="0" rtlCol="0"/>
          <a:lstStyle/>
          <a:p>
            <a:endParaRPr/>
          </a:p>
        </p:txBody>
      </p:sp>
      <p:sp>
        <p:nvSpPr>
          <p:cNvPr id="33" name="bk object 33"/>
          <p:cNvSpPr/>
          <p:nvPr/>
        </p:nvSpPr>
        <p:spPr>
          <a:xfrm>
            <a:off x="737197" y="7730146"/>
            <a:ext cx="2393690" cy="547972"/>
          </a:xfrm>
          <a:prstGeom prst="rect">
            <a:avLst/>
          </a:prstGeom>
          <a:blipFill>
            <a:blip r:embed="rId6"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707299" y="305153"/>
            <a:ext cx="13711100" cy="100330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2268855" y="5988304"/>
            <a:ext cx="10587990" cy="26733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8/13/2020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00" b="0" i="0">
                <a:solidFill>
                  <a:srgbClr val="808285"/>
                </a:solidFill>
                <a:latin typeface="Univers LT Pro 45 Light"/>
                <a:cs typeface="Univers LT Pro 45 Ligh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8/13/2020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00" b="0" i="0">
                <a:solidFill>
                  <a:srgbClr val="808285"/>
                </a:solidFill>
                <a:latin typeface="Univers LT Pro 45 Light"/>
                <a:cs typeface="Univers LT Pro 45 Light"/>
              </a:defRPr>
            </a:lvl1pPr>
          </a:lstStyle>
          <a:p>
            <a:endParaRPr/>
          </a:p>
        </p:txBody>
      </p:sp>
      <p:sp>
        <p:nvSpPr>
          <p:cNvPr id="3" name="Holder 3"/>
          <p:cNvSpPr>
            <a:spLocks noGrp="1"/>
          </p:cNvSpPr>
          <p:nvPr>
            <p:ph sz="half" idx="2"/>
          </p:nvPr>
        </p:nvSpPr>
        <p:spPr>
          <a:xfrm>
            <a:off x="756285" y="2459482"/>
            <a:ext cx="6579679"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789735" y="2459482"/>
            <a:ext cx="6579679"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8/13/2020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00" b="0" i="0">
                <a:solidFill>
                  <a:srgbClr val="808285"/>
                </a:solidFill>
                <a:latin typeface="Univers LT Pro 45 Light"/>
                <a:cs typeface="Univers LT Pro 45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8/13/2020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8/13/2020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07299" y="305153"/>
            <a:ext cx="13711100" cy="558800"/>
          </a:xfrm>
          <a:prstGeom prst="rect">
            <a:avLst/>
          </a:prstGeom>
        </p:spPr>
        <p:txBody>
          <a:bodyPr wrap="square" lIns="0" tIns="0" rIns="0" bIns="0">
            <a:spAutoFit/>
          </a:bodyPr>
          <a:lstStyle>
            <a:lvl1pPr>
              <a:defRPr sz="3500" b="0" i="0">
                <a:solidFill>
                  <a:srgbClr val="808285"/>
                </a:solidFill>
                <a:latin typeface="Univers LT Pro 45 Light"/>
                <a:cs typeface="Univers LT Pro 45 Light"/>
              </a:defRPr>
            </a:lvl1pPr>
          </a:lstStyle>
          <a:p>
            <a:endParaRPr/>
          </a:p>
        </p:txBody>
      </p:sp>
      <p:sp>
        <p:nvSpPr>
          <p:cNvPr id="3" name="Holder 3"/>
          <p:cNvSpPr>
            <a:spLocks noGrp="1"/>
          </p:cNvSpPr>
          <p:nvPr>
            <p:ph type="body" idx="1"/>
          </p:nvPr>
        </p:nvSpPr>
        <p:spPr>
          <a:xfrm>
            <a:off x="756285" y="2459482"/>
            <a:ext cx="13613130"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5142738" y="9944862"/>
            <a:ext cx="4840224"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756285" y="9944862"/>
            <a:ext cx="3478911"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8/13/2020</a:t>
            </a:fld>
            <a:endParaRPr lang="en-US"/>
          </a:p>
        </p:txBody>
      </p:sp>
      <p:sp>
        <p:nvSpPr>
          <p:cNvPr id="6" name="Holder 6"/>
          <p:cNvSpPr>
            <a:spLocks noGrp="1"/>
          </p:cNvSpPr>
          <p:nvPr>
            <p:ph type="sldNum" sz="quarter" idx="7"/>
          </p:nvPr>
        </p:nvSpPr>
        <p:spPr>
          <a:xfrm>
            <a:off x="10890504" y="9944862"/>
            <a:ext cx="3478911"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2.xml.rels><?xml version="1.0" encoding="UTF-8" standalone="yes"?>
<Relationships xmlns="http://schemas.openxmlformats.org/package/2006/relationships"><Relationship Id="rId3" Type="http://schemas.openxmlformats.org/officeDocument/2006/relationships/hyperlink" Target="http://www.winchester.gov.uk/southbrookcottages" TargetMode="External"/><Relationship Id="rId2" Type="http://schemas.openxmlformats.org/officeDocument/2006/relationships/hyperlink" Target="mailto:newhomes@Winchester.gov.uk" TargetMode="Externa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 Id="rId5" Type="http://schemas.openxmlformats.org/officeDocument/2006/relationships/image" Target="../media/image66.jpg"/><Relationship Id="rId4" Type="http://schemas.openxmlformats.org/officeDocument/2006/relationships/image" Target="../media/image65.jp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hyperlink" Target="mailto:homes@winchester.gov.uk" TargetMode="External"/><Relationship Id="rId7" Type="http://schemas.openxmlformats.org/officeDocument/2006/relationships/image" Target="../media/image75.png"/><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passivhaustrust.org.uk/"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player.vimeo.com/video/74294955?app_id=12296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07299" y="2368991"/>
            <a:ext cx="7571105" cy="1701800"/>
          </a:xfrm>
          <a:prstGeom prst="rect">
            <a:avLst/>
          </a:prstGeom>
        </p:spPr>
        <p:txBody>
          <a:bodyPr vert="horz" wrap="square" lIns="0" tIns="165100" rIns="0" bIns="0" rtlCol="0">
            <a:spAutoFit/>
          </a:bodyPr>
          <a:lstStyle/>
          <a:p>
            <a:pPr marL="12700" marR="19050">
              <a:lnSpc>
                <a:spcPts val="6000"/>
              </a:lnSpc>
              <a:spcBef>
                <a:spcPts val="1300"/>
              </a:spcBef>
            </a:pPr>
            <a:r>
              <a:rPr sz="6000" b="0" spc="-180" dirty="0">
                <a:solidFill>
                  <a:srgbClr val="A0CF67"/>
                </a:solidFill>
                <a:latin typeface="Univers LT Pro 45 Light"/>
                <a:cs typeface="Univers LT Pro 45 Light"/>
              </a:rPr>
              <a:t>Winchester </a:t>
            </a:r>
            <a:r>
              <a:rPr sz="6000" b="0" spc="-160" dirty="0">
                <a:solidFill>
                  <a:srgbClr val="A0CF67"/>
                </a:solidFill>
                <a:latin typeface="Univers LT Pro 45 Light"/>
                <a:cs typeface="Univers LT Pro 45 Light"/>
              </a:rPr>
              <a:t>City</a:t>
            </a:r>
            <a:r>
              <a:rPr sz="6000" b="0" spc="-720" dirty="0">
                <a:solidFill>
                  <a:srgbClr val="A0CF67"/>
                </a:solidFill>
                <a:latin typeface="Univers LT Pro 45 Light"/>
                <a:cs typeface="Univers LT Pro 45 Light"/>
              </a:rPr>
              <a:t> </a:t>
            </a:r>
            <a:r>
              <a:rPr sz="6000" b="0" spc="-210" dirty="0">
                <a:solidFill>
                  <a:srgbClr val="A0CF67"/>
                </a:solidFill>
                <a:latin typeface="Univers LT Pro 45 Light"/>
                <a:cs typeface="Univers LT Pro 45 Light"/>
              </a:rPr>
              <a:t>Council  </a:t>
            </a:r>
            <a:r>
              <a:rPr sz="6000" b="0" spc="-190" dirty="0">
                <a:solidFill>
                  <a:srgbClr val="A0CF67"/>
                </a:solidFill>
                <a:latin typeface="Univers LT Pro 45 Light"/>
                <a:cs typeface="Univers LT Pro 45 Light"/>
              </a:rPr>
              <a:t>Southbrook</a:t>
            </a:r>
            <a:r>
              <a:rPr sz="6000" b="0" spc="-434" dirty="0">
                <a:solidFill>
                  <a:srgbClr val="A0CF67"/>
                </a:solidFill>
                <a:latin typeface="Univers LT Pro 45 Light"/>
                <a:cs typeface="Univers LT Pro 45 Light"/>
              </a:rPr>
              <a:t> </a:t>
            </a:r>
            <a:r>
              <a:rPr sz="6000" b="0" spc="-210" dirty="0">
                <a:solidFill>
                  <a:srgbClr val="A0CF67"/>
                </a:solidFill>
                <a:latin typeface="Univers LT Pro 45 Light"/>
                <a:cs typeface="Univers LT Pro 45 Light"/>
              </a:rPr>
              <a:t>Cottages</a:t>
            </a:r>
            <a:endParaRPr sz="6000" dirty="0">
              <a:latin typeface="Univers LT Pro 45 Light"/>
              <a:cs typeface="Univers LT Pro 45 Light"/>
            </a:endParaRPr>
          </a:p>
        </p:txBody>
      </p:sp>
      <p:sp>
        <p:nvSpPr>
          <p:cNvPr id="3" name="object 3"/>
          <p:cNvSpPr/>
          <p:nvPr/>
        </p:nvSpPr>
        <p:spPr>
          <a:xfrm>
            <a:off x="6254861" y="5278921"/>
            <a:ext cx="7620891" cy="427768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19999" y="363178"/>
            <a:ext cx="4367530" cy="0"/>
          </a:xfrm>
          <a:custGeom>
            <a:avLst/>
            <a:gdLst/>
            <a:ahLst/>
            <a:cxnLst/>
            <a:rect l="l" t="t" r="r" b="b"/>
            <a:pathLst>
              <a:path w="4367530">
                <a:moveTo>
                  <a:pt x="0" y="0"/>
                </a:moveTo>
                <a:lnTo>
                  <a:pt x="4367250" y="0"/>
                </a:lnTo>
              </a:path>
            </a:pathLst>
          </a:custGeom>
          <a:ln w="6350">
            <a:solidFill>
              <a:srgbClr val="808285"/>
            </a:solidFill>
          </a:ln>
        </p:spPr>
        <p:txBody>
          <a:bodyPr wrap="square" lIns="0" tIns="0" rIns="0" bIns="0" rtlCol="0"/>
          <a:lstStyle/>
          <a:p>
            <a:endParaRPr/>
          </a:p>
        </p:txBody>
      </p:sp>
      <p:sp>
        <p:nvSpPr>
          <p:cNvPr id="5" name="object 5"/>
          <p:cNvSpPr txBox="1"/>
          <p:nvPr/>
        </p:nvSpPr>
        <p:spPr>
          <a:xfrm>
            <a:off x="707299" y="305153"/>
            <a:ext cx="3504565" cy="1003300"/>
          </a:xfrm>
          <a:prstGeom prst="rect">
            <a:avLst/>
          </a:prstGeom>
        </p:spPr>
        <p:txBody>
          <a:bodyPr vert="horz" wrap="square" lIns="0" tIns="101600" rIns="0" bIns="0" rtlCol="0">
            <a:spAutoFit/>
          </a:bodyPr>
          <a:lstStyle/>
          <a:p>
            <a:pPr marL="12700" marR="7620">
              <a:lnSpc>
                <a:spcPts val="3500"/>
              </a:lnSpc>
              <a:spcBef>
                <a:spcPts val="800"/>
              </a:spcBef>
            </a:pPr>
            <a:r>
              <a:rPr sz="3500" b="0" spc="-114" dirty="0">
                <a:solidFill>
                  <a:srgbClr val="808285"/>
                </a:solidFill>
                <a:latin typeface="Univers LT Pro 45 Light"/>
                <a:cs typeface="Univers LT Pro 45 Light"/>
              </a:rPr>
              <a:t>Public</a:t>
            </a:r>
            <a:r>
              <a:rPr sz="3500" b="0" spc="-330" dirty="0">
                <a:solidFill>
                  <a:srgbClr val="808285"/>
                </a:solidFill>
                <a:latin typeface="Univers LT Pro 45 Light"/>
                <a:cs typeface="Univers LT Pro 45 Light"/>
              </a:rPr>
              <a:t> </a:t>
            </a:r>
            <a:r>
              <a:rPr sz="3500" b="0" spc="-125" dirty="0">
                <a:solidFill>
                  <a:srgbClr val="808285"/>
                </a:solidFill>
                <a:latin typeface="Univers LT Pro 45 Light"/>
                <a:cs typeface="Univers LT Pro 45 Light"/>
              </a:rPr>
              <a:t>Consultation  </a:t>
            </a:r>
            <a:r>
              <a:rPr sz="3500" b="0" spc="-120" dirty="0">
                <a:solidFill>
                  <a:srgbClr val="808285"/>
                </a:solidFill>
                <a:latin typeface="Univers LT Pro 45 Light"/>
                <a:cs typeface="Univers LT Pro 45 Light"/>
              </a:rPr>
              <a:t>August</a:t>
            </a:r>
            <a:r>
              <a:rPr sz="3500" b="0" spc="-254" dirty="0">
                <a:solidFill>
                  <a:srgbClr val="808285"/>
                </a:solidFill>
                <a:latin typeface="Univers LT Pro 45 Light"/>
                <a:cs typeface="Univers LT Pro 45 Light"/>
              </a:rPr>
              <a:t> </a:t>
            </a:r>
            <a:r>
              <a:rPr sz="3500" b="0" spc="-125" dirty="0">
                <a:solidFill>
                  <a:srgbClr val="808285"/>
                </a:solidFill>
                <a:latin typeface="Univers LT Pro 45 Light"/>
                <a:cs typeface="Univers LT Pro 45 Light"/>
              </a:rPr>
              <a:t>2020</a:t>
            </a:r>
            <a:endParaRPr sz="3500">
              <a:latin typeface="Univers LT Pro 45 Light"/>
              <a:cs typeface="Univers LT Pro 45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16675" y="10321183"/>
            <a:ext cx="1760855"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Southbrook </a:t>
            </a:r>
            <a:r>
              <a:rPr sz="800" b="0" spc="-25" dirty="0">
                <a:solidFill>
                  <a:srgbClr val="808285"/>
                </a:solidFill>
                <a:latin typeface="Univers LT Pro 45 Light"/>
                <a:cs typeface="Univers LT Pro 45 Light"/>
              </a:rPr>
              <a:t>Cottages- </a:t>
            </a:r>
            <a:r>
              <a:rPr sz="800" b="0" spc="-30" dirty="0">
                <a:solidFill>
                  <a:srgbClr val="808285"/>
                </a:solidFill>
                <a:latin typeface="Univers LT Pro 45 Light"/>
                <a:cs typeface="Univers LT Pro 45 Light"/>
              </a:rPr>
              <a:t>Public</a:t>
            </a:r>
            <a:r>
              <a:rPr sz="800" b="0" spc="-155"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Consultation</a:t>
            </a:r>
            <a:endParaRPr sz="800">
              <a:latin typeface="Univers LT Pro 45 Light"/>
              <a:cs typeface="Univers LT Pro 45 Light"/>
            </a:endParaRPr>
          </a:p>
        </p:txBody>
      </p:sp>
      <p:sp>
        <p:nvSpPr>
          <p:cNvPr id="3" name="object 3"/>
          <p:cNvSpPr txBox="1"/>
          <p:nvPr/>
        </p:nvSpPr>
        <p:spPr>
          <a:xfrm>
            <a:off x="9054124" y="10309262"/>
            <a:ext cx="466090"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June</a:t>
            </a:r>
            <a:r>
              <a:rPr sz="800" b="0" spc="-110"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2020</a:t>
            </a:r>
            <a:endParaRPr sz="800">
              <a:latin typeface="Univers LT Pro 45 Light"/>
              <a:cs typeface="Univers LT Pro 45 Light"/>
            </a:endParaRPr>
          </a:p>
        </p:txBody>
      </p:sp>
      <p:sp>
        <p:nvSpPr>
          <p:cNvPr id="4" name="object 4"/>
          <p:cNvSpPr txBox="1"/>
          <p:nvPr/>
        </p:nvSpPr>
        <p:spPr>
          <a:xfrm>
            <a:off x="14692610" y="10309262"/>
            <a:ext cx="81915" cy="147320"/>
          </a:xfrm>
          <a:prstGeom prst="rect">
            <a:avLst/>
          </a:prstGeom>
        </p:spPr>
        <p:txBody>
          <a:bodyPr vert="horz" wrap="square" lIns="0" tIns="12700" rIns="0" bIns="0" rtlCol="0">
            <a:spAutoFit/>
          </a:bodyPr>
          <a:lstStyle/>
          <a:p>
            <a:pPr marL="12700">
              <a:lnSpc>
                <a:spcPct val="100000"/>
              </a:lnSpc>
              <a:spcBef>
                <a:spcPts val="100"/>
              </a:spcBef>
            </a:pPr>
            <a:r>
              <a:rPr sz="800" b="0" dirty="0">
                <a:solidFill>
                  <a:srgbClr val="808285"/>
                </a:solidFill>
                <a:latin typeface="Univers LT Pro 45 Light"/>
                <a:cs typeface="Univers LT Pro 45 Light"/>
              </a:rPr>
              <a:t>7</a:t>
            </a:r>
            <a:endParaRPr sz="800">
              <a:latin typeface="Univers LT Pro 45 Light"/>
              <a:cs typeface="Univers LT Pro 45 Light"/>
            </a:endParaRPr>
          </a:p>
        </p:txBody>
      </p:sp>
      <p:sp>
        <p:nvSpPr>
          <p:cNvPr id="5" name="object 5"/>
          <p:cNvSpPr txBox="1"/>
          <p:nvPr/>
        </p:nvSpPr>
        <p:spPr>
          <a:xfrm>
            <a:off x="707299" y="10309262"/>
            <a:ext cx="711200" cy="147320"/>
          </a:xfrm>
          <a:prstGeom prst="rect">
            <a:avLst/>
          </a:prstGeom>
        </p:spPr>
        <p:txBody>
          <a:bodyPr vert="horz" wrap="square" lIns="0" tIns="12700" rIns="0" bIns="0" rtlCol="0">
            <a:spAutoFit/>
          </a:bodyPr>
          <a:lstStyle/>
          <a:p>
            <a:pPr marL="12700">
              <a:lnSpc>
                <a:spcPct val="100000"/>
              </a:lnSpc>
              <a:spcBef>
                <a:spcPts val="100"/>
              </a:spcBef>
            </a:pPr>
            <a:r>
              <a:rPr sz="800" b="0" spc="-35" dirty="0">
                <a:solidFill>
                  <a:srgbClr val="808285"/>
                </a:solidFill>
                <a:latin typeface="Univers LT Pro 45 Light"/>
                <a:cs typeface="Univers LT Pro 45 Light"/>
              </a:rPr>
              <a:t>ArchitecturePLB</a:t>
            </a:r>
            <a:endParaRPr sz="800">
              <a:latin typeface="Univers LT Pro 45 Light"/>
              <a:cs typeface="Univers LT Pro 45 Light"/>
            </a:endParaRPr>
          </a:p>
        </p:txBody>
      </p:sp>
      <p:sp>
        <p:nvSpPr>
          <p:cNvPr id="6" name="object 6"/>
          <p:cNvSpPr/>
          <p:nvPr/>
        </p:nvSpPr>
        <p:spPr>
          <a:xfrm>
            <a:off x="719999" y="10335177"/>
            <a:ext cx="14040485" cy="0"/>
          </a:xfrm>
          <a:custGeom>
            <a:avLst/>
            <a:gdLst/>
            <a:ahLst/>
            <a:cxnLst/>
            <a:rect l="l" t="t" r="r" b="b"/>
            <a:pathLst>
              <a:path w="14040485">
                <a:moveTo>
                  <a:pt x="0" y="0"/>
                </a:moveTo>
                <a:lnTo>
                  <a:pt x="14040002" y="0"/>
                </a:lnTo>
              </a:path>
            </a:pathLst>
          </a:custGeom>
          <a:ln w="6350">
            <a:solidFill>
              <a:srgbClr val="808285"/>
            </a:solidFill>
          </a:ln>
        </p:spPr>
        <p:txBody>
          <a:bodyPr wrap="square" lIns="0" tIns="0" rIns="0" bIns="0" rtlCol="0"/>
          <a:lstStyle/>
          <a:p>
            <a:endParaRPr/>
          </a:p>
        </p:txBody>
      </p:sp>
      <p:sp>
        <p:nvSpPr>
          <p:cNvPr id="7" name="object 7"/>
          <p:cNvSpPr/>
          <p:nvPr/>
        </p:nvSpPr>
        <p:spPr>
          <a:xfrm>
            <a:off x="719999" y="363178"/>
            <a:ext cx="3429000" cy="0"/>
          </a:xfrm>
          <a:custGeom>
            <a:avLst/>
            <a:gdLst/>
            <a:ahLst/>
            <a:cxnLst/>
            <a:rect l="l" t="t" r="r" b="b"/>
            <a:pathLst>
              <a:path w="3429000">
                <a:moveTo>
                  <a:pt x="0" y="0"/>
                </a:moveTo>
                <a:lnTo>
                  <a:pt x="3429000" y="0"/>
                </a:lnTo>
              </a:path>
            </a:pathLst>
          </a:custGeom>
          <a:ln w="6350">
            <a:solidFill>
              <a:srgbClr val="808285"/>
            </a:solidFill>
          </a:ln>
        </p:spPr>
        <p:txBody>
          <a:bodyPr wrap="square" lIns="0" tIns="0" rIns="0" bIns="0" rtlCol="0"/>
          <a:lstStyle/>
          <a:p>
            <a:endParaRPr/>
          </a:p>
        </p:txBody>
      </p:sp>
      <p:sp>
        <p:nvSpPr>
          <p:cNvPr id="8" name="object 8"/>
          <p:cNvSpPr txBox="1">
            <a:spLocks noGrp="1"/>
          </p:cNvSpPr>
          <p:nvPr>
            <p:ph type="title"/>
          </p:nvPr>
        </p:nvSpPr>
        <p:spPr>
          <a:xfrm>
            <a:off x="707299" y="305153"/>
            <a:ext cx="2665730" cy="551433"/>
          </a:xfrm>
          <a:prstGeom prst="rect">
            <a:avLst/>
          </a:prstGeom>
        </p:spPr>
        <p:txBody>
          <a:bodyPr vert="horz" wrap="square" lIns="0" tIns="12700" rIns="0" bIns="0" rtlCol="0">
            <a:spAutoFit/>
          </a:bodyPr>
          <a:lstStyle/>
          <a:p>
            <a:pPr marL="12700">
              <a:lnSpc>
                <a:spcPct val="100000"/>
              </a:lnSpc>
              <a:spcBef>
                <a:spcPts val="100"/>
              </a:spcBef>
            </a:pPr>
            <a:r>
              <a:rPr spc="-140" dirty="0"/>
              <a:t>Passivhaus</a:t>
            </a:r>
          </a:p>
        </p:txBody>
      </p:sp>
      <p:sp>
        <p:nvSpPr>
          <p:cNvPr id="9" name="object 9"/>
          <p:cNvSpPr/>
          <p:nvPr/>
        </p:nvSpPr>
        <p:spPr>
          <a:xfrm>
            <a:off x="720001" y="3969004"/>
            <a:ext cx="3429000" cy="2286000"/>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720001" y="6780466"/>
            <a:ext cx="3428998" cy="2922371"/>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719999" y="6258178"/>
            <a:ext cx="3429000" cy="0"/>
          </a:xfrm>
          <a:custGeom>
            <a:avLst/>
            <a:gdLst/>
            <a:ahLst/>
            <a:cxnLst/>
            <a:rect l="l" t="t" r="r" b="b"/>
            <a:pathLst>
              <a:path w="3429000">
                <a:moveTo>
                  <a:pt x="0" y="0"/>
                </a:moveTo>
                <a:lnTo>
                  <a:pt x="3429000" y="0"/>
                </a:lnTo>
              </a:path>
            </a:pathLst>
          </a:custGeom>
          <a:ln w="6350">
            <a:solidFill>
              <a:srgbClr val="767C7F"/>
            </a:solidFill>
          </a:ln>
        </p:spPr>
        <p:txBody>
          <a:bodyPr wrap="square" lIns="0" tIns="0" rIns="0" bIns="0" rtlCol="0"/>
          <a:lstStyle/>
          <a:p>
            <a:endParaRPr/>
          </a:p>
        </p:txBody>
      </p:sp>
      <p:sp>
        <p:nvSpPr>
          <p:cNvPr id="12" name="object 12"/>
          <p:cNvSpPr txBox="1"/>
          <p:nvPr/>
        </p:nvSpPr>
        <p:spPr>
          <a:xfrm>
            <a:off x="707299" y="6276164"/>
            <a:ext cx="2263775" cy="299720"/>
          </a:xfrm>
          <a:prstGeom prst="rect">
            <a:avLst/>
          </a:prstGeom>
        </p:spPr>
        <p:txBody>
          <a:bodyPr vert="horz" wrap="square" lIns="0" tIns="12700" rIns="0" bIns="0" rtlCol="0">
            <a:spAutoFit/>
          </a:bodyPr>
          <a:lstStyle/>
          <a:p>
            <a:pPr marL="12700">
              <a:lnSpc>
                <a:spcPct val="100000"/>
              </a:lnSpc>
              <a:spcBef>
                <a:spcPts val="100"/>
              </a:spcBef>
            </a:pPr>
            <a:r>
              <a:rPr sz="1800" b="0" spc="-70" dirty="0">
                <a:solidFill>
                  <a:srgbClr val="767C7F"/>
                </a:solidFill>
                <a:latin typeface="Univers LT Pro 45 Light"/>
                <a:cs typeface="Univers LT Pro 45 Light"/>
              </a:rPr>
              <a:t>Photovoltaic </a:t>
            </a:r>
            <a:r>
              <a:rPr sz="1800" b="0" spc="-50" dirty="0">
                <a:solidFill>
                  <a:srgbClr val="767C7F"/>
                </a:solidFill>
                <a:latin typeface="Univers LT Pro 45 Light"/>
                <a:cs typeface="Univers LT Pro 45 Light"/>
              </a:rPr>
              <a:t>(PV)</a:t>
            </a:r>
            <a:r>
              <a:rPr sz="1800" b="0" spc="-225" dirty="0">
                <a:solidFill>
                  <a:srgbClr val="767C7F"/>
                </a:solidFill>
                <a:latin typeface="Univers LT Pro 45 Light"/>
                <a:cs typeface="Univers LT Pro 45 Light"/>
              </a:rPr>
              <a:t> </a:t>
            </a:r>
            <a:r>
              <a:rPr sz="1800" b="0" spc="-65" dirty="0">
                <a:solidFill>
                  <a:srgbClr val="767C7F"/>
                </a:solidFill>
                <a:latin typeface="Univers LT Pro 45 Light"/>
                <a:cs typeface="Univers LT Pro 45 Light"/>
              </a:rPr>
              <a:t>panels</a:t>
            </a:r>
            <a:endParaRPr sz="1800" dirty="0">
              <a:latin typeface="Univers LT Pro 45 Light"/>
              <a:cs typeface="Univers LT Pro 45 Light"/>
            </a:endParaRPr>
          </a:p>
        </p:txBody>
      </p:sp>
      <p:sp>
        <p:nvSpPr>
          <p:cNvPr id="13" name="object 13"/>
          <p:cNvSpPr/>
          <p:nvPr/>
        </p:nvSpPr>
        <p:spPr>
          <a:xfrm>
            <a:off x="719999" y="9706009"/>
            <a:ext cx="3429000" cy="0"/>
          </a:xfrm>
          <a:custGeom>
            <a:avLst/>
            <a:gdLst/>
            <a:ahLst/>
            <a:cxnLst/>
            <a:rect l="l" t="t" r="r" b="b"/>
            <a:pathLst>
              <a:path w="3429000">
                <a:moveTo>
                  <a:pt x="0" y="0"/>
                </a:moveTo>
                <a:lnTo>
                  <a:pt x="3429000" y="0"/>
                </a:lnTo>
              </a:path>
            </a:pathLst>
          </a:custGeom>
          <a:ln w="6350">
            <a:solidFill>
              <a:srgbClr val="767C7F"/>
            </a:solidFill>
          </a:ln>
        </p:spPr>
        <p:txBody>
          <a:bodyPr wrap="square" lIns="0" tIns="0" rIns="0" bIns="0" rtlCol="0"/>
          <a:lstStyle/>
          <a:p>
            <a:endParaRPr/>
          </a:p>
        </p:txBody>
      </p:sp>
      <p:sp>
        <p:nvSpPr>
          <p:cNvPr id="14" name="object 14"/>
          <p:cNvSpPr txBox="1"/>
          <p:nvPr/>
        </p:nvSpPr>
        <p:spPr>
          <a:xfrm>
            <a:off x="707299" y="9762853"/>
            <a:ext cx="2665730" cy="299720"/>
          </a:xfrm>
          <a:prstGeom prst="rect">
            <a:avLst/>
          </a:prstGeom>
        </p:spPr>
        <p:txBody>
          <a:bodyPr vert="horz" wrap="square" lIns="0" tIns="12700" rIns="0" bIns="0" rtlCol="0">
            <a:spAutoFit/>
          </a:bodyPr>
          <a:lstStyle/>
          <a:p>
            <a:pPr marL="12700">
              <a:lnSpc>
                <a:spcPct val="100000"/>
              </a:lnSpc>
              <a:spcBef>
                <a:spcPts val="100"/>
              </a:spcBef>
            </a:pPr>
            <a:r>
              <a:rPr sz="1800" b="0" spc="-55" dirty="0">
                <a:solidFill>
                  <a:srgbClr val="767C7F"/>
                </a:solidFill>
                <a:latin typeface="Univers LT Pro 45 Light"/>
                <a:cs typeface="Univers LT Pro 45 Light"/>
              </a:rPr>
              <a:t>Ground</a:t>
            </a:r>
            <a:r>
              <a:rPr sz="1800" b="0" spc="-220" dirty="0">
                <a:solidFill>
                  <a:srgbClr val="767C7F"/>
                </a:solidFill>
                <a:latin typeface="Univers LT Pro 45 Light"/>
                <a:cs typeface="Univers LT Pro 45 Light"/>
              </a:rPr>
              <a:t> </a:t>
            </a:r>
            <a:r>
              <a:rPr sz="1800" b="0" spc="-55" dirty="0">
                <a:solidFill>
                  <a:srgbClr val="767C7F"/>
                </a:solidFill>
                <a:latin typeface="Univers LT Pro 45 Light"/>
                <a:cs typeface="Univers LT Pro 45 Light"/>
              </a:rPr>
              <a:t>Source</a:t>
            </a:r>
            <a:r>
              <a:rPr sz="1800" b="0" spc="-150" dirty="0">
                <a:solidFill>
                  <a:srgbClr val="767C7F"/>
                </a:solidFill>
                <a:latin typeface="Univers LT Pro 45 Light"/>
                <a:cs typeface="Univers LT Pro 45 Light"/>
              </a:rPr>
              <a:t> </a:t>
            </a:r>
            <a:r>
              <a:rPr sz="1800" b="0" spc="-50" dirty="0">
                <a:solidFill>
                  <a:srgbClr val="767C7F"/>
                </a:solidFill>
                <a:latin typeface="Univers LT Pro 45 Light"/>
                <a:cs typeface="Univers LT Pro 45 Light"/>
              </a:rPr>
              <a:t>Heat</a:t>
            </a:r>
            <a:r>
              <a:rPr sz="1800" b="0" spc="-155" dirty="0">
                <a:solidFill>
                  <a:srgbClr val="767C7F"/>
                </a:solidFill>
                <a:latin typeface="Univers LT Pro 45 Light"/>
                <a:cs typeface="Univers LT Pro 45 Light"/>
              </a:rPr>
              <a:t> </a:t>
            </a:r>
            <a:r>
              <a:rPr sz="1800" b="0" spc="-75" dirty="0">
                <a:solidFill>
                  <a:srgbClr val="767C7F"/>
                </a:solidFill>
                <a:latin typeface="Univers LT Pro 45 Light"/>
                <a:cs typeface="Univers LT Pro 45 Light"/>
              </a:rPr>
              <a:t>Pumps</a:t>
            </a:r>
            <a:endParaRPr sz="1800" dirty="0">
              <a:latin typeface="Univers LT Pro 45 Light"/>
              <a:cs typeface="Univers LT Pro 45 Light"/>
            </a:endParaRPr>
          </a:p>
        </p:txBody>
      </p:sp>
      <p:sp>
        <p:nvSpPr>
          <p:cNvPr id="15" name="object 15"/>
          <p:cNvSpPr/>
          <p:nvPr/>
        </p:nvSpPr>
        <p:spPr>
          <a:xfrm>
            <a:off x="4257001" y="2773735"/>
            <a:ext cx="10503001" cy="6769069"/>
          </a:xfrm>
          <a:prstGeom prst="rect">
            <a:avLst/>
          </a:prstGeom>
          <a:blipFill>
            <a:blip r:embed="rId4" cstate="print"/>
            <a:stretch>
              <a:fillRect/>
            </a:stretch>
          </a:blipFill>
        </p:spPr>
        <p:txBody>
          <a:bodyPr wrap="square" lIns="0" tIns="0" rIns="0" bIns="0" rtlCol="0"/>
          <a:lstStyle/>
          <a:p>
            <a:endParaRPr/>
          </a:p>
        </p:txBody>
      </p:sp>
      <p:sp>
        <p:nvSpPr>
          <p:cNvPr id="16" name="object 16"/>
          <p:cNvSpPr txBox="1"/>
          <p:nvPr/>
        </p:nvSpPr>
        <p:spPr>
          <a:xfrm>
            <a:off x="707299" y="1834978"/>
            <a:ext cx="3268979" cy="1899920"/>
          </a:xfrm>
          <a:prstGeom prst="rect">
            <a:avLst/>
          </a:prstGeom>
        </p:spPr>
        <p:txBody>
          <a:bodyPr vert="horz" wrap="square" lIns="0" tIns="58419" rIns="0" bIns="0" rtlCol="0">
            <a:spAutoFit/>
          </a:bodyPr>
          <a:lstStyle/>
          <a:p>
            <a:pPr marL="12700" marR="5080">
              <a:lnSpc>
                <a:spcPts val="1800"/>
              </a:lnSpc>
              <a:spcBef>
                <a:spcPts val="459"/>
              </a:spcBef>
            </a:pPr>
            <a:r>
              <a:rPr sz="1800" b="0" spc="-70" dirty="0">
                <a:solidFill>
                  <a:srgbClr val="767C7F"/>
                </a:solidFill>
                <a:latin typeface="Univers LT Pro 45 Light"/>
                <a:cs typeface="Univers LT Pro 45 Light"/>
              </a:rPr>
              <a:t>For </a:t>
            </a:r>
            <a:r>
              <a:rPr sz="1800" b="0" spc="-60" dirty="0">
                <a:solidFill>
                  <a:srgbClr val="767C7F"/>
                </a:solidFill>
                <a:latin typeface="Univers LT Pro 45 Light"/>
                <a:cs typeface="Univers LT Pro 45 Light"/>
              </a:rPr>
              <a:t>Southbrook Cottages, </a:t>
            </a:r>
            <a:r>
              <a:rPr sz="1800" b="0" spc="-50" dirty="0">
                <a:solidFill>
                  <a:srgbClr val="767C7F"/>
                </a:solidFill>
                <a:latin typeface="Univers LT Pro 45 Light"/>
                <a:cs typeface="Univers LT Pro 45 Light"/>
              </a:rPr>
              <a:t>we </a:t>
            </a:r>
            <a:r>
              <a:rPr sz="1800" b="0" spc="-65" dirty="0">
                <a:solidFill>
                  <a:srgbClr val="767C7F"/>
                </a:solidFill>
                <a:latin typeface="Univers LT Pro 45 Light"/>
                <a:cs typeface="Univers LT Pro 45 Light"/>
              </a:rPr>
              <a:t>are  </a:t>
            </a:r>
            <a:r>
              <a:rPr sz="1800" b="0" spc="-55" dirty="0">
                <a:solidFill>
                  <a:srgbClr val="767C7F"/>
                </a:solidFill>
                <a:latin typeface="Univers LT Pro 45 Light"/>
                <a:cs typeface="Univers LT Pro 45 Light"/>
              </a:rPr>
              <a:t>aiming </a:t>
            </a:r>
            <a:r>
              <a:rPr sz="1800" b="0" spc="-35" dirty="0">
                <a:solidFill>
                  <a:srgbClr val="767C7F"/>
                </a:solidFill>
                <a:latin typeface="Univers LT Pro 45 Light"/>
                <a:cs typeface="Univers LT Pro 45 Light"/>
              </a:rPr>
              <a:t>to</a:t>
            </a:r>
            <a:r>
              <a:rPr lang="en-GB" sz="1800" b="0" spc="-35" dirty="0">
                <a:solidFill>
                  <a:srgbClr val="767C7F"/>
                </a:solidFill>
                <a:latin typeface="Univers LT Pro 45 Light"/>
                <a:cs typeface="Univers LT Pro 45 Light"/>
              </a:rPr>
              <a:t> </a:t>
            </a:r>
            <a:r>
              <a:rPr sz="1800" b="0" spc="-380" dirty="0">
                <a:solidFill>
                  <a:srgbClr val="767C7F"/>
                </a:solidFill>
                <a:latin typeface="Univers LT Pro 45 Light"/>
                <a:cs typeface="Univers LT Pro 45 Light"/>
              </a:rPr>
              <a:t> </a:t>
            </a:r>
            <a:r>
              <a:rPr sz="1800" b="0" spc="-70" dirty="0">
                <a:solidFill>
                  <a:srgbClr val="767C7F"/>
                </a:solidFill>
                <a:latin typeface="Univers LT Pro 45 Light"/>
                <a:cs typeface="Univers LT Pro 45 Light"/>
              </a:rPr>
              <a:t>achieve </a:t>
            </a:r>
            <a:r>
              <a:rPr sz="1800" b="0" spc="-65" dirty="0">
                <a:solidFill>
                  <a:srgbClr val="767C7F"/>
                </a:solidFill>
                <a:latin typeface="Univers LT Pro 45 Light"/>
                <a:cs typeface="Univers LT Pro 45 Light"/>
              </a:rPr>
              <a:t>Passivhaus Plus,  </a:t>
            </a:r>
            <a:r>
              <a:rPr sz="1800" b="0" spc="-60" dirty="0">
                <a:solidFill>
                  <a:srgbClr val="767C7F"/>
                </a:solidFill>
                <a:latin typeface="Univers LT Pro 45 Light"/>
                <a:cs typeface="Univers LT Pro 45 Light"/>
              </a:rPr>
              <a:t>meaning </a:t>
            </a:r>
            <a:r>
              <a:rPr sz="1800" b="0" spc="-45" dirty="0">
                <a:solidFill>
                  <a:srgbClr val="767C7F"/>
                </a:solidFill>
                <a:latin typeface="Univers LT Pro 45 Light"/>
                <a:cs typeface="Univers LT Pro 45 Light"/>
              </a:rPr>
              <a:t>the </a:t>
            </a:r>
            <a:r>
              <a:rPr sz="1800" b="0" spc="-60" dirty="0">
                <a:solidFill>
                  <a:srgbClr val="767C7F"/>
                </a:solidFill>
                <a:latin typeface="Univers LT Pro 45 Light"/>
                <a:cs typeface="Univers LT Pro 45 Light"/>
              </a:rPr>
              <a:t>building </a:t>
            </a:r>
            <a:r>
              <a:rPr sz="1800" b="0" spc="-50" dirty="0">
                <a:solidFill>
                  <a:srgbClr val="767C7F"/>
                </a:solidFill>
                <a:latin typeface="Univers LT Pro 45 Light"/>
                <a:cs typeface="Univers LT Pro 45 Light"/>
              </a:rPr>
              <a:t>will</a:t>
            </a:r>
            <a:r>
              <a:rPr sz="1800" b="0" spc="-385" dirty="0">
                <a:solidFill>
                  <a:srgbClr val="767C7F"/>
                </a:solidFill>
                <a:latin typeface="Univers LT Pro 45 Light"/>
                <a:cs typeface="Univers LT Pro 45 Light"/>
              </a:rPr>
              <a:t> </a:t>
            </a:r>
            <a:r>
              <a:rPr sz="1800" b="0" spc="-65" dirty="0">
                <a:solidFill>
                  <a:srgbClr val="767C7F"/>
                </a:solidFill>
                <a:latin typeface="Univers LT Pro 45 Light"/>
                <a:cs typeface="Univers LT Pro 45 Light"/>
              </a:rPr>
              <a:t>generate </a:t>
            </a:r>
            <a:r>
              <a:rPr sz="1800" b="0" spc="-45" dirty="0">
                <a:solidFill>
                  <a:srgbClr val="767C7F"/>
                </a:solidFill>
                <a:latin typeface="Univers LT Pro 45 Light"/>
                <a:cs typeface="Univers LT Pro 45 Light"/>
              </a:rPr>
              <a:t>all the </a:t>
            </a:r>
            <a:r>
              <a:rPr sz="1800" b="0" spc="-55" dirty="0">
                <a:solidFill>
                  <a:srgbClr val="767C7F"/>
                </a:solidFill>
                <a:latin typeface="Univers LT Pro 45 Light"/>
                <a:cs typeface="Univers LT Pro 45 Light"/>
              </a:rPr>
              <a:t>energy </a:t>
            </a:r>
            <a:r>
              <a:rPr sz="1800" b="0" spc="-35" dirty="0">
                <a:solidFill>
                  <a:srgbClr val="767C7F"/>
                </a:solidFill>
                <a:latin typeface="Univers LT Pro 45 Light"/>
                <a:cs typeface="Univers LT Pro 45 Light"/>
              </a:rPr>
              <a:t>it </a:t>
            </a:r>
            <a:r>
              <a:rPr sz="1800" b="0" spc="-55" dirty="0">
                <a:solidFill>
                  <a:srgbClr val="767C7F"/>
                </a:solidFill>
                <a:latin typeface="Univers LT Pro 45 Light"/>
                <a:cs typeface="Univers LT Pro 45 Light"/>
              </a:rPr>
              <a:t>needs </a:t>
            </a:r>
            <a:r>
              <a:rPr sz="1800" b="0" spc="-35" dirty="0">
                <a:solidFill>
                  <a:srgbClr val="767C7F"/>
                </a:solidFill>
                <a:latin typeface="Univers LT Pro 45 Light"/>
                <a:cs typeface="Univers LT Pro 45 Light"/>
              </a:rPr>
              <a:t>on </a:t>
            </a:r>
            <a:r>
              <a:rPr sz="1800" b="0" spc="-65" dirty="0">
                <a:solidFill>
                  <a:srgbClr val="767C7F"/>
                </a:solidFill>
                <a:latin typeface="Univers LT Pro 45 Light"/>
                <a:cs typeface="Univers LT Pro 45 Light"/>
              </a:rPr>
              <a:t>site, </a:t>
            </a:r>
            <a:r>
              <a:rPr sz="1800" b="0" spc="-60" dirty="0">
                <a:solidFill>
                  <a:srgbClr val="767C7F"/>
                </a:solidFill>
                <a:latin typeface="Univers LT Pro 45 Light"/>
                <a:cs typeface="Univers LT Pro 45 Light"/>
              </a:rPr>
              <a:t>without having </a:t>
            </a:r>
            <a:r>
              <a:rPr sz="1800" b="0" spc="-35" dirty="0">
                <a:solidFill>
                  <a:srgbClr val="767C7F"/>
                </a:solidFill>
                <a:latin typeface="Univers LT Pro 45 Light"/>
                <a:cs typeface="Univers LT Pro 45 Light"/>
              </a:rPr>
              <a:t>to </a:t>
            </a:r>
            <a:r>
              <a:rPr sz="1800" b="0" spc="-45" dirty="0">
                <a:solidFill>
                  <a:srgbClr val="767C7F"/>
                </a:solidFill>
                <a:latin typeface="Univers LT Pro 45 Light"/>
                <a:cs typeface="Univers LT Pro 45 Light"/>
              </a:rPr>
              <a:t>use the </a:t>
            </a:r>
            <a:r>
              <a:rPr sz="1800" b="0" spc="-65" dirty="0">
                <a:solidFill>
                  <a:srgbClr val="767C7F"/>
                </a:solidFill>
                <a:latin typeface="Univers LT Pro 45 Light"/>
                <a:cs typeface="Univers LT Pro 45 Light"/>
              </a:rPr>
              <a:t>national grid.</a:t>
            </a:r>
            <a:endParaRPr sz="1800" dirty="0">
              <a:latin typeface="Univers LT Pro 45 Light"/>
              <a:cs typeface="Univers LT Pro 45 Light"/>
            </a:endParaRPr>
          </a:p>
          <a:p>
            <a:pPr marL="12700">
              <a:lnSpc>
                <a:spcPct val="100000"/>
              </a:lnSpc>
              <a:spcBef>
                <a:spcPts val="1440"/>
              </a:spcBef>
            </a:pPr>
            <a:r>
              <a:rPr sz="1800" b="0" spc="-60" dirty="0">
                <a:solidFill>
                  <a:srgbClr val="767C7F"/>
                </a:solidFill>
                <a:latin typeface="Univers LT Pro 45 Light"/>
                <a:cs typeface="Univers LT Pro 45 Light"/>
              </a:rPr>
              <a:t>This </a:t>
            </a:r>
            <a:r>
              <a:rPr sz="1800" b="0" spc="-35" dirty="0">
                <a:solidFill>
                  <a:srgbClr val="767C7F"/>
                </a:solidFill>
                <a:latin typeface="Univers LT Pro 45 Light"/>
                <a:cs typeface="Univers LT Pro 45 Light"/>
              </a:rPr>
              <a:t>is </a:t>
            </a:r>
            <a:r>
              <a:rPr sz="1800" b="0" spc="-70" dirty="0">
                <a:solidFill>
                  <a:srgbClr val="767C7F"/>
                </a:solidFill>
                <a:latin typeface="Univers LT Pro 45 Light"/>
                <a:cs typeface="Univers LT Pro 45 Light"/>
              </a:rPr>
              <a:t>achieved </a:t>
            </a:r>
            <a:r>
              <a:rPr sz="1800" b="0" spc="-50" dirty="0">
                <a:solidFill>
                  <a:srgbClr val="767C7F"/>
                </a:solidFill>
                <a:latin typeface="Univers LT Pro 45 Light"/>
                <a:cs typeface="Univers LT Pro 45 Light"/>
              </a:rPr>
              <a:t>by</a:t>
            </a:r>
            <a:r>
              <a:rPr lang="en-GB" sz="1800" b="0" spc="-50" dirty="0">
                <a:solidFill>
                  <a:srgbClr val="767C7F"/>
                </a:solidFill>
                <a:latin typeface="Univers LT Pro 45 Light"/>
                <a:cs typeface="Univers LT Pro 45 Light"/>
              </a:rPr>
              <a:t> </a:t>
            </a:r>
            <a:r>
              <a:rPr sz="1800" b="0" spc="-365" dirty="0">
                <a:solidFill>
                  <a:srgbClr val="767C7F"/>
                </a:solidFill>
                <a:latin typeface="Univers LT Pro 45 Light"/>
                <a:cs typeface="Univers LT Pro 45 Light"/>
              </a:rPr>
              <a:t> </a:t>
            </a:r>
            <a:r>
              <a:rPr sz="1800" b="0" spc="-65" dirty="0">
                <a:solidFill>
                  <a:srgbClr val="767C7F"/>
                </a:solidFill>
                <a:latin typeface="Univers LT Pro 45 Light"/>
                <a:cs typeface="Univers LT Pro 45 Light"/>
              </a:rPr>
              <a:t>using;</a:t>
            </a:r>
            <a:endParaRPr sz="1800" dirty="0">
              <a:latin typeface="Univers LT Pro 45 Light"/>
              <a:cs typeface="Univers LT Pro 45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47299" y="10309262"/>
            <a:ext cx="81915" cy="147320"/>
          </a:xfrm>
          <a:prstGeom prst="rect">
            <a:avLst/>
          </a:prstGeom>
        </p:spPr>
        <p:txBody>
          <a:bodyPr vert="horz" wrap="square" lIns="0" tIns="12700" rIns="0" bIns="0" rtlCol="0">
            <a:spAutoFit/>
          </a:bodyPr>
          <a:lstStyle/>
          <a:p>
            <a:pPr marL="12700">
              <a:lnSpc>
                <a:spcPct val="100000"/>
              </a:lnSpc>
              <a:spcBef>
                <a:spcPts val="100"/>
              </a:spcBef>
            </a:pPr>
            <a:r>
              <a:rPr sz="800" b="0" dirty="0">
                <a:solidFill>
                  <a:srgbClr val="808285"/>
                </a:solidFill>
                <a:latin typeface="Univers LT Pro 45 Light"/>
                <a:cs typeface="Univers LT Pro 45 Light"/>
              </a:rPr>
              <a:t>8</a:t>
            </a:r>
            <a:endParaRPr sz="800">
              <a:latin typeface="Univers LT Pro 45 Light"/>
              <a:cs typeface="Univers LT Pro 45 Light"/>
            </a:endParaRPr>
          </a:p>
        </p:txBody>
      </p:sp>
      <p:sp>
        <p:nvSpPr>
          <p:cNvPr id="3" name="object 3"/>
          <p:cNvSpPr txBox="1"/>
          <p:nvPr/>
        </p:nvSpPr>
        <p:spPr>
          <a:xfrm>
            <a:off x="8490498" y="10309262"/>
            <a:ext cx="466090"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June</a:t>
            </a:r>
            <a:r>
              <a:rPr sz="800" b="0" spc="-110"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2020</a:t>
            </a:r>
            <a:endParaRPr sz="800">
              <a:latin typeface="Univers LT Pro 45 Light"/>
              <a:cs typeface="Univers LT Pro 45 Light"/>
            </a:endParaRPr>
          </a:p>
        </p:txBody>
      </p:sp>
      <p:sp>
        <p:nvSpPr>
          <p:cNvPr id="4" name="object 4"/>
          <p:cNvSpPr txBox="1"/>
          <p:nvPr/>
        </p:nvSpPr>
        <p:spPr>
          <a:xfrm>
            <a:off x="13698153" y="10309262"/>
            <a:ext cx="711200" cy="147320"/>
          </a:xfrm>
          <a:prstGeom prst="rect">
            <a:avLst/>
          </a:prstGeom>
        </p:spPr>
        <p:txBody>
          <a:bodyPr vert="horz" wrap="square" lIns="0" tIns="12700" rIns="0" bIns="0" rtlCol="0">
            <a:spAutoFit/>
          </a:bodyPr>
          <a:lstStyle/>
          <a:p>
            <a:pPr marL="12700">
              <a:lnSpc>
                <a:spcPct val="100000"/>
              </a:lnSpc>
              <a:spcBef>
                <a:spcPts val="100"/>
              </a:spcBef>
            </a:pPr>
            <a:r>
              <a:rPr sz="800" b="0" spc="-35" dirty="0">
                <a:solidFill>
                  <a:srgbClr val="808285"/>
                </a:solidFill>
                <a:latin typeface="Univers LT Pro 45 Light"/>
                <a:cs typeface="Univers LT Pro 45 Light"/>
              </a:rPr>
              <a:t>ArchitecturePLB</a:t>
            </a:r>
            <a:endParaRPr sz="800">
              <a:latin typeface="Univers LT Pro 45 Light"/>
              <a:cs typeface="Univers LT Pro 45 Light"/>
            </a:endParaRPr>
          </a:p>
        </p:txBody>
      </p:sp>
      <p:sp>
        <p:nvSpPr>
          <p:cNvPr id="5" name="object 5"/>
          <p:cNvSpPr/>
          <p:nvPr/>
        </p:nvSpPr>
        <p:spPr>
          <a:xfrm>
            <a:off x="359999" y="10335177"/>
            <a:ext cx="14040485" cy="0"/>
          </a:xfrm>
          <a:custGeom>
            <a:avLst/>
            <a:gdLst/>
            <a:ahLst/>
            <a:cxnLst/>
            <a:rect l="l" t="t" r="r" b="b"/>
            <a:pathLst>
              <a:path w="14040485">
                <a:moveTo>
                  <a:pt x="0" y="0"/>
                </a:moveTo>
                <a:lnTo>
                  <a:pt x="14040002" y="0"/>
                </a:lnTo>
              </a:path>
            </a:pathLst>
          </a:custGeom>
          <a:ln w="6350">
            <a:solidFill>
              <a:srgbClr val="808285"/>
            </a:solidFill>
          </a:ln>
        </p:spPr>
        <p:txBody>
          <a:bodyPr wrap="square" lIns="0" tIns="0" rIns="0" bIns="0" rtlCol="0"/>
          <a:lstStyle/>
          <a:p>
            <a:endParaRPr/>
          </a:p>
        </p:txBody>
      </p:sp>
      <p:sp>
        <p:nvSpPr>
          <p:cNvPr id="6" name="object 6"/>
          <p:cNvSpPr txBox="1"/>
          <p:nvPr/>
        </p:nvSpPr>
        <p:spPr>
          <a:xfrm>
            <a:off x="5072300" y="10309262"/>
            <a:ext cx="1760855"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Southbrook </a:t>
            </a:r>
            <a:r>
              <a:rPr sz="800" b="0" spc="-25" dirty="0">
                <a:solidFill>
                  <a:srgbClr val="808285"/>
                </a:solidFill>
                <a:latin typeface="Univers LT Pro 45 Light"/>
                <a:cs typeface="Univers LT Pro 45 Light"/>
              </a:rPr>
              <a:t>Cottages- </a:t>
            </a:r>
            <a:r>
              <a:rPr sz="800" b="0" spc="-30" dirty="0">
                <a:solidFill>
                  <a:srgbClr val="808285"/>
                </a:solidFill>
                <a:latin typeface="Univers LT Pro 45 Light"/>
                <a:cs typeface="Univers LT Pro 45 Light"/>
              </a:rPr>
              <a:t>Public</a:t>
            </a:r>
            <a:r>
              <a:rPr sz="800" b="0" spc="-155"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Consultation</a:t>
            </a:r>
            <a:endParaRPr sz="800">
              <a:latin typeface="Univers LT Pro 45 Light"/>
              <a:cs typeface="Univers LT Pro 45 Light"/>
            </a:endParaRPr>
          </a:p>
        </p:txBody>
      </p:sp>
      <p:sp>
        <p:nvSpPr>
          <p:cNvPr id="7" name="object 7"/>
          <p:cNvSpPr/>
          <p:nvPr/>
        </p:nvSpPr>
        <p:spPr>
          <a:xfrm>
            <a:off x="359998" y="8571016"/>
            <a:ext cx="3429001" cy="45719"/>
          </a:xfrm>
          <a:custGeom>
            <a:avLst/>
            <a:gdLst/>
            <a:ahLst/>
            <a:cxnLst/>
            <a:rect l="l" t="t" r="r" b="b"/>
            <a:pathLst>
              <a:path w="2545080">
                <a:moveTo>
                  <a:pt x="0" y="0"/>
                </a:moveTo>
                <a:lnTo>
                  <a:pt x="2544749" y="0"/>
                </a:lnTo>
              </a:path>
            </a:pathLst>
          </a:custGeom>
          <a:ln w="6350">
            <a:solidFill>
              <a:srgbClr val="808285"/>
            </a:solidFill>
          </a:ln>
        </p:spPr>
        <p:txBody>
          <a:bodyPr wrap="square" lIns="0" tIns="0" rIns="0" bIns="0" rtlCol="0"/>
          <a:lstStyle/>
          <a:p>
            <a:endParaRPr/>
          </a:p>
        </p:txBody>
      </p:sp>
      <p:sp>
        <p:nvSpPr>
          <p:cNvPr id="8" name="object 8"/>
          <p:cNvSpPr txBox="1"/>
          <p:nvPr/>
        </p:nvSpPr>
        <p:spPr>
          <a:xfrm>
            <a:off x="355463" y="8596933"/>
            <a:ext cx="3422740" cy="869469"/>
          </a:xfrm>
          <a:prstGeom prst="rect">
            <a:avLst/>
          </a:prstGeom>
        </p:spPr>
        <p:txBody>
          <a:bodyPr vert="horz" wrap="square" lIns="0" tIns="48260" rIns="0" bIns="0" rtlCol="0">
            <a:spAutoFit/>
          </a:bodyPr>
          <a:lstStyle/>
          <a:p>
            <a:pPr marL="355600" marR="5080" indent="-342900">
              <a:lnSpc>
                <a:spcPts val="1400"/>
              </a:lnSpc>
              <a:spcBef>
                <a:spcPts val="380"/>
              </a:spcBef>
              <a:buFont typeface="+mj-lt"/>
              <a:buAutoNum type="arabicPeriod"/>
            </a:pPr>
            <a:r>
              <a:rPr sz="1400" b="0" spc="-60" dirty="0">
                <a:solidFill>
                  <a:srgbClr val="808285"/>
                </a:solidFill>
                <a:latin typeface="Univers LT Pro 45 Light"/>
                <a:cs typeface="Univers LT Pro 45 Light"/>
              </a:rPr>
              <a:t>Post</a:t>
            </a:r>
            <a:r>
              <a:rPr sz="1400" b="0" spc="-114"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war</a:t>
            </a:r>
            <a:r>
              <a:rPr sz="1400" b="0" spc="-114" dirty="0">
                <a:solidFill>
                  <a:srgbClr val="808285"/>
                </a:solidFill>
                <a:latin typeface="Univers LT Pro 45 Light"/>
                <a:cs typeface="Univers LT Pro 45 Light"/>
              </a:rPr>
              <a:t> </a:t>
            </a:r>
            <a:r>
              <a:rPr sz="1400" b="0" spc="-35" dirty="0">
                <a:solidFill>
                  <a:srgbClr val="808285"/>
                </a:solidFill>
                <a:latin typeface="Univers LT Pro 45 Light"/>
                <a:cs typeface="Univers LT Pro 45 Light"/>
              </a:rPr>
              <a:t>red</a:t>
            </a:r>
            <a:r>
              <a:rPr sz="1400" b="0" spc="-114"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brick</a:t>
            </a:r>
            <a:r>
              <a:rPr sz="1400" b="0" spc="-114"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houses</a:t>
            </a:r>
            <a:endParaRPr lang="en-GB" sz="1400" b="0" spc="-50" dirty="0">
              <a:solidFill>
                <a:srgbClr val="808285"/>
              </a:solidFill>
              <a:latin typeface="Univers LT Pro 45 Light"/>
              <a:cs typeface="Univers LT Pro 45 Light"/>
            </a:endParaRPr>
          </a:p>
          <a:p>
            <a:pPr marL="355600" marR="5080" indent="-342900">
              <a:lnSpc>
                <a:spcPts val="1400"/>
              </a:lnSpc>
              <a:spcBef>
                <a:spcPts val="380"/>
              </a:spcBef>
              <a:buFont typeface="+mj-lt"/>
              <a:buAutoNum type="arabicPeriod"/>
            </a:pPr>
            <a:r>
              <a:rPr sz="1400" b="0" spc="-40" dirty="0">
                <a:solidFill>
                  <a:srgbClr val="808285"/>
                </a:solidFill>
                <a:latin typeface="Univers LT Pro 45 Light"/>
                <a:cs typeface="Univers LT Pro 45 Light"/>
              </a:rPr>
              <a:t>Small brick </a:t>
            </a:r>
            <a:r>
              <a:rPr sz="1400" b="0" spc="-55" dirty="0">
                <a:solidFill>
                  <a:srgbClr val="808285"/>
                </a:solidFill>
                <a:latin typeface="Univers LT Pro 45 Light"/>
                <a:cs typeface="Univers LT Pro 45 Light"/>
              </a:rPr>
              <a:t>bungalows</a:t>
            </a:r>
            <a:endParaRPr lang="en-GB" sz="1400" b="0" spc="-55" dirty="0">
              <a:solidFill>
                <a:srgbClr val="808285"/>
              </a:solidFill>
              <a:latin typeface="Univers LT Pro 45 Light"/>
              <a:cs typeface="Univers LT Pro 45 Light"/>
            </a:endParaRPr>
          </a:p>
          <a:p>
            <a:pPr marL="355600" marR="5080" indent="-342900">
              <a:lnSpc>
                <a:spcPts val="1400"/>
              </a:lnSpc>
              <a:spcBef>
                <a:spcPts val="380"/>
              </a:spcBef>
              <a:buFont typeface="+mj-lt"/>
              <a:buAutoNum type="arabicPeriod"/>
            </a:pPr>
            <a:r>
              <a:rPr sz="1400" b="0" spc="-310" dirty="0">
                <a:solidFill>
                  <a:srgbClr val="808285"/>
                </a:solidFill>
                <a:latin typeface="Univers LT Pro 45 Light"/>
                <a:cs typeface="Univers LT Pro 45 Light"/>
              </a:rPr>
              <a:t> </a:t>
            </a:r>
            <a:r>
              <a:rPr sz="1400" b="0" spc="-55" dirty="0">
                <a:solidFill>
                  <a:srgbClr val="808285"/>
                </a:solidFill>
                <a:latin typeface="Univers LT Pro 45 Light"/>
                <a:cs typeface="Univers LT Pro 45 Light"/>
              </a:rPr>
              <a:t>Swedish </a:t>
            </a:r>
            <a:r>
              <a:rPr sz="1400" b="0" spc="-45" dirty="0">
                <a:solidFill>
                  <a:srgbClr val="808285"/>
                </a:solidFill>
                <a:latin typeface="Univers LT Pro 45 Light"/>
                <a:cs typeface="Univers LT Pro 45 Light"/>
              </a:rPr>
              <a:t>timber </a:t>
            </a:r>
            <a:r>
              <a:rPr sz="1400" b="0" spc="-50" dirty="0">
                <a:solidFill>
                  <a:srgbClr val="808285"/>
                </a:solidFill>
                <a:latin typeface="Univers LT Pro 45 Light"/>
                <a:cs typeface="Univers LT Pro 45 Light"/>
              </a:rPr>
              <a:t>framed prefabricated</a:t>
            </a:r>
            <a:r>
              <a:rPr sz="1400" b="0" spc="-110"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houses</a:t>
            </a:r>
            <a:endParaRPr sz="1400" dirty="0">
              <a:latin typeface="Univers LT Pro 45 Light"/>
              <a:cs typeface="Univers LT Pro 45 Light"/>
            </a:endParaRPr>
          </a:p>
        </p:txBody>
      </p:sp>
      <p:sp>
        <p:nvSpPr>
          <p:cNvPr id="9" name="object 9"/>
          <p:cNvSpPr/>
          <p:nvPr/>
        </p:nvSpPr>
        <p:spPr>
          <a:xfrm>
            <a:off x="4285124" y="842323"/>
            <a:ext cx="340360" cy="0"/>
          </a:xfrm>
          <a:custGeom>
            <a:avLst/>
            <a:gdLst/>
            <a:ahLst/>
            <a:cxnLst/>
            <a:rect l="l" t="t" r="r" b="b"/>
            <a:pathLst>
              <a:path w="340360">
                <a:moveTo>
                  <a:pt x="0" y="0"/>
                </a:moveTo>
                <a:lnTo>
                  <a:pt x="339750" y="0"/>
                </a:lnTo>
              </a:path>
            </a:pathLst>
          </a:custGeom>
          <a:ln w="6350">
            <a:solidFill>
              <a:srgbClr val="808285"/>
            </a:solidFill>
          </a:ln>
        </p:spPr>
        <p:txBody>
          <a:bodyPr wrap="square" lIns="0" tIns="0" rIns="0" bIns="0" rtlCol="0"/>
          <a:lstStyle/>
          <a:p>
            <a:endParaRPr/>
          </a:p>
        </p:txBody>
      </p:sp>
      <p:sp>
        <p:nvSpPr>
          <p:cNvPr id="10" name="object 10"/>
          <p:cNvSpPr txBox="1"/>
          <p:nvPr/>
        </p:nvSpPr>
        <p:spPr>
          <a:xfrm>
            <a:off x="4272424" y="864599"/>
            <a:ext cx="210820" cy="228268"/>
          </a:xfrm>
          <a:prstGeom prst="rect">
            <a:avLst/>
          </a:prstGeom>
        </p:spPr>
        <p:txBody>
          <a:bodyPr vert="horz" wrap="square" lIns="0" tIns="12700" rIns="0" bIns="0" rtlCol="0">
            <a:spAutoFit/>
          </a:bodyPr>
          <a:lstStyle/>
          <a:p>
            <a:pPr marL="12700">
              <a:lnSpc>
                <a:spcPct val="100000"/>
              </a:lnSpc>
              <a:spcBef>
                <a:spcPts val="100"/>
              </a:spcBef>
            </a:pPr>
            <a:r>
              <a:rPr sz="1400" b="0" spc="-50" dirty="0">
                <a:solidFill>
                  <a:srgbClr val="808285"/>
                </a:solidFill>
                <a:latin typeface="Univers LT Pro 45 Light"/>
                <a:cs typeface="Univers LT Pro 45 Light"/>
              </a:rPr>
              <a:t>2</a:t>
            </a:r>
            <a:endParaRPr sz="1400" dirty="0">
              <a:latin typeface="Univers LT Pro 45 Light"/>
              <a:cs typeface="Univers LT Pro 45 Light"/>
            </a:endParaRPr>
          </a:p>
        </p:txBody>
      </p:sp>
      <p:sp>
        <p:nvSpPr>
          <p:cNvPr id="11" name="object 11"/>
          <p:cNvSpPr/>
          <p:nvPr/>
        </p:nvSpPr>
        <p:spPr>
          <a:xfrm>
            <a:off x="8553374" y="377554"/>
            <a:ext cx="340360" cy="0"/>
          </a:xfrm>
          <a:custGeom>
            <a:avLst/>
            <a:gdLst/>
            <a:ahLst/>
            <a:cxnLst/>
            <a:rect l="l" t="t" r="r" b="b"/>
            <a:pathLst>
              <a:path w="340359">
                <a:moveTo>
                  <a:pt x="0" y="0"/>
                </a:moveTo>
                <a:lnTo>
                  <a:pt x="339750" y="0"/>
                </a:lnTo>
              </a:path>
            </a:pathLst>
          </a:custGeom>
          <a:ln w="6350">
            <a:solidFill>
              <a:srgbClr val="808285"/>
            </a:solidFill>
          </a:ln>
        </p:spPr>
        <p:txBody>
          <a:bodyPr wrap="square" lIns="0" tIns="0" rIns="0" bIns="0" rtlCol="0"/>
          <a:lstStyle/>
          <a:p>
            <a:endParaRPr/>
          </a:p>
        </p:txBody>
      </p:sp>
      <p:sp>
        <p:nvSpPr>
          <p:cNvPr id="12" name="object 12"/>
          <p:cNvSpPr txBox="1"/>
          <p:nvPr/>
        </p:nvSpPr>
        <p:spPr>
          <a:xfrm>
            <a:off x="8540674" y="399830"/>
            <a:ext cx="191135" cy="228268"/>
          </a:xfrm>
          <a:prstGeom prst="rect">
            <a:avLst/>
          </a:prstGeom>
        </p:spPr>
        <p:txBody>
          <a:bodyPr vert="horz" wrap="square" lIns="0" tIns="12700" rIns="0" bIns="0" rtlCol="0">
            <a:spAutoFit/>
          </a:bodyPr>
          <a:lstStyle/>
          <a:p>
            <a:pPr marL="12700">
              <a:lnSpc>
                <a:spcPct val="100000"/>
              </a:lnSpc>
              <a:spcBef>
                <a:spcPts val="100"/>
              </a:spcBef>
            </a:pPr>
            <a:r>
              <a:rPr sz="1400" b="0" spc="-155" dirty="0">
                <a:solidFill>
                  <a:srgbClr val="808285"/>
                </a:solidFill>
                <a:latin typeface="Univers LT Pro 45 Light"/>
                <a:cs typeface="Univers LT Pro 45 Light"/>
              </a:rPr>
              <a:t>1</a:t>
            </a:r>
            <a:endParaRPr sz="1400" dirty="0">
              <a:latin typeface="Univers LT Pro 45 Light"/>
              <a:cs typeface="Univers LT Pro 45 Light"/>
            </a:endParaRPr>
          </a:p>
        </p:txBody>
      </p:sp>
      <p:sp>
        <p:nvSpPr>
          <p:cNvPr id="13" name="object 13"/>
          <p:cNvSpPr/>
          <p:nvPr/>
        </p:nvSpPr>
        <p:spPr>
          <a:xfrm>
            <a:off x="4285124" y="5703247"/>
            <a:ext cx="340360" cy="0"/>
          </a:xfrm>
          <a:custGeom>
            <a:avLst/>
            <a:gdLst/>
            <a:ahLst/>
            <a:cxnLst/>
            <a:rect l="l" t="t" r="r" b="b"/>
            <a:pathLst>
              <a:path w="340360">
                <a:moveTo>
                  <a:pt x="0" y="0"/>
                </a:moveTo>
                <a:lnTo>
                  <a:pt x="339750" y="0"/>
                </a:lnTo>
              </a:path>
            </a:pathLst>
          </a:custGeom>
          <a:ln w="6350">
            <a:solidFill>
              <a:srgbClr val="808285"/>
            </a:solidFill>
          </a:ln>
        </p:spPr>
        <p:txBody>
          <a:bodyPr wrap="square" lIns="0" tIns="0" rIns="0" bIns="0" rtlCol="0"/>
          <a:lstStyle/>
          <a:p>
            <a:endParaRPr/>
          </a:p>
        </p:txBody>
      </p:sp>
      <p:sp>
        <p:nvSpPr>
          <p:cNvPr id="14" name="object 14"/>
          <p:cNvSpPr txBox="1"/>
          <p:nvPr/>
        </p:nvSpPr>
        <p:spPr>
          <a:xfrm>
            <a:off x="4272424" y="5725522"/>
            <a:ext cx="210820" cy="228268"/>
          </a:xfrm>
          <a:prstGeom prst="rect">
            <a:avLst/>
          </a:prstGeom>
        </p:spPr>
        <p:txBody>
          <a:bodyPr vert="horz" wrap="square" lIns="0" tIns="12700" rIns="0" bIns="0" rtlCol="0">
            <a:spAutoFit/>
          </a:bodyPr>
          <a:lstStyle/>
          <a:p>
            <a:pPr marL="12700">
              <a:lnSpc>
                <a:spcPct val="100000"/>
              </a:lnSpc>
              <a:spcBef>
                <a:spcPts val="100"/>
              </a:spcBef>
            </a:pPr>
            <a:r>
              <a:rPr sz="1400" b="0" spc="-50" dirty="0">
                <a:solidFill>
                  <a:srgbClr val="808285"/>
                </a:solidFill>
                <a:latin typeface="Univers LT Pro 45 Light"/>
                <a:cs typeface="Univers LT Pro 45 Light"/>
              </a:rPr>
              <a:t>3</a:t>
            </a:r>
            <a:endParaRPr sz="1400" dirty="0">
              <a:latin typeface="Univers LT Pro 45 Light"/>
              <a:cs typeface="Univers LT Pro 45 Light"/>
            </a:endParaRPr>
          </a:p>
        </p:txBody>
      </p:sp>
      <p:sp>
        <p:nvSpPr>
          <p:cNvPr id="15" name="object 15"/>
          <p:cNvSpPr txBox="1"/>
          <p:nvPr/>
        </p:nvSpPr>
        <p:spPr>
          <a:xfrm>
            <a:off x="347299" y="1834978"/>
            <a:ext cx="3430904" cy="3271520"/>
          </a:xfrm>
          <a:prstGeom prst="rect">
            <a:avLst/>
          </a:prstGeom>
        </p:spPr>
        <p:txBody>
          <a:bodyPr vert="horz" wrap="square" lIns="0" tIns="58419" rIns="0" bIns="0" rtlCol="0">
            <a:spAutoFit/>
          </a:bodyPr>
          <a:lstStyle/>
          <a:p>
            <a:pPr marL="12700" marR="5080">
              <a:lnSpc>
                <a:spcPts val="1800"/>
              </a:lnSpc>
              <a:spcBef>
                <a:spcPts val="459"/>
              </a:spcBef>
            </a:pPr>
            <a:r>
              <a:rPr sz="1800" b="0" spc="-55" dirty="0">
                <a:solidFill>
                  <a:srgbClr val="808285"/>
                </a:solidFill>
                <a:latin typeface="Univers LT Pro 45 Light"/>
                <a:cs typeface="Univers LT Pro 45 Light"/>
              </a:rPr>
              <a:t>While </a:t>
            </a:r>
            <a:r>
              <a:rPr sz="1800" b="0" spc="-50" dirty="0">
                <a:solidFill>
                  <a:srgbClr val="808285"/>
                </a:solidFill>
                <a:latin typeface="Univers LT Pro 45 Light"/>
                <a:cs typeface="Univers LT Pro 45 Light"/>
              </a:rPr>
              <a:t>much </a:t>
            </a:r>
            <a:r>
              <a:rPr sz="1800" b="0" spc="-35" dirty="0">
                <a:solidFill>
                  <a:srgbClr val="808285"/>
                </a:solidFill>
                <a:latin typeface="Univers LT Pro 45 Light"/>
                <a:cs typeface="Univers LT Pro 45 Light"/>
              </a:rPr>
              <a:t>of </a:t>
            </a:r>
            <a:r>
              <a:rPr sz="1800" b="0" spc="-70" dirty="0">
                <a:solidFill>
                  <a:srgbClr val="808285"/>
                </a:solidFill>
                <a:latin typeface="Univers LT Pro 45 Light"/>
                <a:cs typeface="Univers LT Pro 45 Light"/>
              </a:rPr>
              <a:t>Micheldever </a:t>
            </a:r>
            <a:r>
              <a:rPr sz="1800" b="0" spc="-65" dirty="0">
                <a:solidFill>
                  <a:srgbClr val="808285"/>
                </a:solidFill>
                <a:latin typeface="Univers LT Pro 45 Light"/>
                <a:cs typeface="Univers LT Pro 45 Light"/>
              </a:rPr>
              <a:t>is  </a:t>
            </a:r>
            <a:r>
              <a:rPr sz="1800" b="0" spc="-60" dirty="0">
                <a:solidFill>
                  <a:srgbClr val="808285"/>
                </a:solidFill>
                <a:latin typeface="Univers LT Pro 45 Light"/>
                <a:cs typeface="Univers LT Pro 45 Light"/>
              </a:rPr>
              <a:t>characterised</a:t>
            </a:r>
            <a:r>
              <a:rPr sz="1800" b="0" spc="-150" dirty="0">
                <a:solidFill>
                  <a:srgbClr val="808285"/>
                </a:solidFill>
                <a:latin typeface="Univers LT Pro 45 Light"/>
                <a:cs typeface="Univers LT Pro 45 Light"/>
              </a:rPr>
              <a:t> </a:t>
            </a:r>
            <a:r>
              <a:rPr sz="1800" b="0" spc="-50" dirty="0">
                <a:solidFill>
                  <a:srgbClr val="808285"/>
                </a:solidFill>
                <a:latin typeface="Univers LT Pro 45 Light"/>
                <a:cs typeface="Univers LT Pro 45 Light"/>
              </a:rPr>
              <a:t>by</a:t>
            </a:r>
            <a:r>
              <a:rPr sz="1800" b="0" spc="-150" dirty="0">
                <a:solidFill>
                  <a:srgbClr val="808285"/>
                </a:solidFill>
                <a:latin typeface="Univers LT Pro 45 Light"/>
                <a:cs typeface="Univers LT Pro 45 Light"/>
              </a:rPr>
              <a:t> </a:t>
            </a:r>
            <a:r>
              <a:rPr sz="1800" b="0" spc="-45" dirty="0">
                <a:solidFill>
                  <a:srgbClr val="808285"/>
                </a:solidFill>
                <a:latin typeface="Univers LT Pro 45 Light"/>
                <a:cs typeface="Univers LT Pro 45 Light"/>
              </a:rPr>
              <a:t>its</a:t>
            </a:r>
            <a:r>
              <a:rPr sz="1800" b="0" spc="-150" dirty="0">
                <a:solidFill>
                  <a:srgbClr val="808285"/>
                </a:solidFill>
                <a:latin typeface="Univers LT Pro 45 Light"/>
                <a:cs typeface="Univers LT Pro 45 Light"/>
              </a:rPr>
              <a:t> </a:t>
            </a:r>
            <a:r>
              <a:rPr sz="1800" b="0" spc="-60" dirty="0">
                <a:solidFill>
                  <a:srgbClr val="808285"/>
                </a:solidFill>
                <a:latin typeface="Univers LT Pro 45 Light"/>
                <a:cs typeface="Univers LT Pro 45 Light"/>
              </a:rPr>
              <a:t>traditional</a:t>
            </a:r>
            <a:r>
              <a:rPr sz="1800" b="0" spc="-150"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thatch  </a:t>
            </a:r>
            <a:r>
              <a:rPr sz="1800" b="0" spc="-60" dirty="0">
                <a:solidFill>
                  <a:srgbClr val="808285"/>
                </a:solidFill>
                <a:latin typeface="Univers LT Pro 45 Light"/>
                <a:cs typeface="Univers LT Pro 45 Light"/>
              </a:rPr>
              <a:t>cottages </a:t>
            </a:r>
            <a:r>
              <a:rPr sz="1800" b="0" spc="-50" dirty="0">
                <a:solidFill>
                  <a:srgbClr val="808285"/>
                </a:solidFill>
                <a:latin typeface="Univers LT Pro 45 Light"/>
                <a:cs typeface="Univers LT Pro 45 Light"/>
              </a:rPr>
              <a:t>with </a:t>
            </a:r>
            <a:r>
              <a:rPr sz="1800" b="0" spc="-60" dirty="0">
                <a:solidFill>
                  <a:srgbClr val="808285"/>
                </a:solidFill>
                <a:latin typeface="Univers LT Pro 45 Light"/>
                <a:cs typeface="Univers LT Pro 45 Light"/>
              </a:rPr>
              <a:t>whattle </a:t>
            </a:r>
            <a:r>
              <a:rPr sz="1800" b="0" spc="-45" dirty="0">
                <a:solidFill>
                  <a:srgbClr val="808285"/>
                </a:solidFill>
                <a:latin typeface="Univers LT Pro 45 Light"/>
                <a:cs typeface="Univers LT Pro 45 Light"/>
              </a:rPr>
              <a:t>and </a:t>
            </a:r>
            <a:r>
              <a:rPr sz="1800" b="0" spc="-65" dirty="0">
                <a:solidFill>
                  <a:srgbClr val="808285"/>
                </a:solidFill>
                <a:latin typeface="Univers LT Pro 45 Light"/>
                <a:cs typeface="Univers LT Pro 45 Light"/>
              </a:rPr>
              <a:t>daub  </a:t>
            </a:r>
            <a:r>
              <a:rPr sz="1800" b="0" spc="-55" dirty="0">
                <a:solidFill>
                  <a:srgbClr val="808285"/>
                </a:solidFill>
                <a:latin typeface="Univers LT Pro 45 Light"/>
                <a:cs typeface="Univers LT Pro 45 Light"/>
              </a:rPr>
              <a:t>style black timber </a:t>
            </a:r>
            <a:r>
              <a:rPr sz="1800" b="0" spc="-45" dirty="0">
                <a:solidFill>
                  <a:srgbClr val="808285"/>
                </a:solidFill>
                <a:latin typeface="Univers LT Pro 45 Light"/>
                <a:cs typeface="Univers LT Pro 45 Light"/>
              </a:rPr>
              <a:t>and </a:t>
            </a:r>
            <a:r>
              <a:rPr sz="1800" b="0" spc="-55" dirty="0">
                <a:solidFill>
                  <a:srgbClr val="808285"/>
                </a:solidFill>
                <a:latin typeface="Univers LT Pro 45 Light"/>
                <a:cs typeface="Univers LT Pro 45 Light"/>
              </a:rPr>
              <a:t>white </a:t>
            </a:r>
            <a:r>
              <a:rPr sz="1800" b="0" spc="-65" dirty="0">
                <a:solidFill>
                  <a:srgbClr val="808285"/>
                </a:solidFill>
                <a:latin typeface="Univers LT Pro 45 Light"/>
                <a:cs typeface="Univers LT Pro 45 Light"/>
              </a:rPr>
              <a:t>render  </a:t>
            </a:r>
            <a:r>
              <a:rPr sz="1800" b="0" spc="-35" dirty="0">
                <a:solidFill>
                  <a:srgbClr val="808285"/>
                </a:solidFill>
                <a:latin typeface="Univers LT Pro 45 Light"/>
                <a:cs typeface="Univers LT Pro 45 Light"/>
              </a:rPr>
              <a:t>or </a:t>
            </a:r>
            <a:r>
              <a:rPr sz="1800" b="0" spc="-60" dirty="0">
                <a:solidFill>
                  <a:srgbClr val="808285"/>
                </a:solidFill>
                <a:latin typeface="Univers LT Pro 45 Light"/>
                <a:cs typeface="Univers LT Pro 45 Light"/>
              </a:rPr>
              <a:t>painted </a:t>
            </a:r>
            <a:r>
              <a:rPr sz="1800" b="0" spc="-65" dirty="0">
                <a:solidFill>
                  <a:srgbClr val="808285"/>
                </a:solidFill>
                <a:latin typeface="Univers LT Pro 45 Light"/>
                <a:cs typeface="Univers LT Pro 45 Light"/>
              </a:rPr>
              <a:t>brickwork, Southbrook  </a:t>
            </a:r>
            <a:r>
              <a:rPr sz="1800" b="0" spc="-60" dirty="0">
                <a:solidFill>
                  <a:srgbClr val="808285"/>
                </a:solidFill>
                <a:latin typeface="Univers LT Pro 45 Light"/>
                <a:cs typeface="Univers LT Pro 45 Light"/>
              </a:rPr>
              <a:t>Cottages </a:t>
            </a:r>
            <a:r>
              <a:rPr sz="1800" b="0" spc="-70" dirty="0">
                <a:solidFill>
                  <a:srgbClr val="808285"/>
                </a:solidFill>
                <a:latin typeface="Univers LT Pro 45 Light"/>
                <a:cs typeface="Univers LT Pro 45 Light"/>
              </a:rPr>
              <a:t>features </a:t>
            </a:r>
            <a:r>
              <a:rPr sz="1800" b="0" spc="-50" dirty="0">
                <a:solidFill>
                  <a:srgbClr val="808285"/>
                </a:solidFill>
                <a:latin typeface="Univers LT Pro 45 Light"/>
                <a:cs typeface="Univers LT Pro 45 Light"/>
              </a:rPr>
              <a:t>much </a:t>
            </a:r>
            <a:r>
              <a:rPr sz="1800" b="0" spc="-65" dirty="0">
                <a:solidFill>
                  <a:srgbClr val="808285"/>
                </a:solidFill>
                <a:latin typeface="Univers LT Pro 45 Light"/>
                <a:cs typeface="Univers LT Pro 45 Light"/>
              </a:rPr>
              <a:t>more  </a:t>
            </a:r>
            <a:r>
              <a:rPr sz="1800" b="0" spc="-70" dirty="0">
                <a:solidFill>
                  <a:srgbClr val="808285"/>
                </a:solidFill>
                <a:latin typeface="Univers LT Pro 45 Light"/>
                <a:cs typeface="Univers LT Pro 45 Light"/>
              </a:rPr>
              <a:t>conventional </a:t>
            </a:r>
            <a:r>
              <a:rPr sz="1800" b="0" spc="-65" dirty="0">
                <a:solidFill>
                  <a:srgbClr val="808285"/>
                </a:solidFill>
                <a:latin typeface="Univers LT Pro 45 Light"/>
                <a:cs typeface="Univers LT Pro 45 Light"/>
              </a:rPr>
              <a:t>post-war</a:t>
            </a:r>
            <a:r>
              <a:rPr sz="1800" b="0" spc="-190"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housing.</a:t>
            </a:r>
            <a:endParaRPr sz="1800">
              <a:latin typeface="Univers LT Pro 45 Light"/>
              <a:cs typeface="Univers LT Pro 45 Light"/>
            </a:endParaRPr>
          </a:p>
          <a:p>
            <a:pPr marL="12700" marR="27940">
              <a:lnSpc>
                <a:spcPts val="1800"/>
              </a:lnSpc>
              <a:spcBef>
                <a:spcPts val="1800"/>
              </a:spcBef>
            </a:pPr>
            <a:r>
              <a:rPr sz="1800" b="0" spc="-55" dirty="0">
                <a:solidFill>
                  <a:srgbClr val="808285"/>
                </a:solidFill>
                <a:latin typeface="Univers LT Pro 45 Light"/>
                <a:cs typeface="Univers LT Pro 45 Light"/>
              </a:rPr>
              <a:t>The street </a:t>
            </a:r>
            <a:r>
              <a:rPr sz="1800" b="0" spc="-60" dirty="0">
                <a:solidFill>
                  <a:srgbClr val="808285"/>
                </a:solidFill>
                <a:latin typeface="Univers LT Pro 45 Light"/>
                <a:cs typeface="Univers LT Pro 45 Light"/>
              </a:rPr>
              <a:t>comprises </a:t>
            </a:r>
            <a:r>
              <a:rPr sz="1800" b="0" spc="-35" dirty="0">
                <a:solidFill>
                  <a:srgbClr val="808285"/>
                </a:solidFill>
                <a:latin typeface="Univers LT Pro 45 Light"/>
                <a:cs typeface="Univers LT Pro 45 Light"/>
              </a:rPr>
              <a:t>of </a:t>
            </a:r>
            <a:r>
              <a:rPr sz="1800" b="0" spc="-65" dirty="0">
                <a:solidFill>
                  <a:srgbClr val="808285"/>
                </a:solidFill>
                <a:latin typeface="Univers LT Pro 45 Light"/>
                <a:cs typeface="Univers LT Pro 45 Light"/>
              </a:rPr>
              <a:t>three  </a:t>
            </a:r>
            <a:r>
              <a:rPr sz="1800" b="0" spc="-60" dirty="0">
                <a:solidFill>
                  <a:srgbClr val="808285"/>
                </a:solidFill>
                <a:latin typeface="Univers LT Pro 45 Light"/>
                <a:cs typeface="Univers LT Pro 45 Light"/>
              </a:rPr>
              <a:t>primary </a:t>
            </a:r>
            <a:r>
              <a:rPr sz="1800" b="0" spc="-55" dirty="0">
                <a:solidFill>
                  <a:srgbClr val="808285"/>
                </a:solidFill>
                <a:latin typeface="Univers LT Pro 45 Light"/>
                <a:cs typeface="Univers LT Pro 45 Light"/>
              </a:rPr>
              <a:t>house types; </a:t>
            </a:r>
            <a:r>
              <a:rPr sz="1800" b="0" spc="-75" dirty="0">
                <a:solidFill>
                  <a:srgbClr val="808285"/>
                </a:solidFill>
                <a:latin typeface="Univers LT Pro 45 Light"/>
                <a:cs typeface="Univers LT Pro 45 Light"/>
              </a:rPr>
              <a:t>Post </a:t>
            </a:r>
            <a:r>
              <a:rPr sz="1800" b="0" spc="-55" dirty="0">
                <a:solidFill>
                  <a:srgbClr val="808285"/>
                </a:solidFill>
                <a:latin typeface="Univers LT Pro 45 Light"/>
                <a:cs typeface="Univers LT Pro 45 Light"/>
              </a:rPr>
              <a:t>war two  </a:t>
            </a:r>
            <a:r>
              <a:rPr sz="1800" b="0" spc="-60" dirty="0">
                <a:solidFill>
                  <a:srgbClr val="808285"/>
                </a:solidFill>
                <a:latin typeface="Univers LT Pro 45 Light"/>
                <a:cs typeface="Univers LT Pro 45 Light"/>
              </a:rPr>
              <a:t>storey </a:t>
            </a:r>
            <a:r>
              <a:rPr sz="1800" b="0" spc="-55" dirty="0">
                <a:solidFill>
                  <a:srgbClr val="808285"/>
                </a:solidFill>
                <a:latin typeface="Univers LT Pro 45 Light"/>
                <a:cs typeface="Univers LT Pro 45 Light"/>
              </a:rPr>
              <a:t>brick </a:t>
            </a:r>
            <a:r>
              <a:rPr sz="1800" b="0" spc="-60" dirty="0">
                <a:solidFill>
                  <a:srgbClr val="808285"/>
                </a:solidFill>
                <a:latin typeface="Univers LT Pro 45 Light"/>
                <a:cs typeface="Univers LT Pro 45 Light"/>
              </a:rPr>
              <a:t>houses, council </a:t>
            </a:r>
            <a:r>
              <a:rPr sz="1800" b="0" spc="-65" dirty="0">
                <a:solidFill>
                  <a:srgbClr val="808285"/>
                </a:solidFill>
                <a:latin typeface="Univers LT Pro 45 Light"/>
                <a:cs typeface="Univers LT Pro 45 Light"/>
              </a:rPr>
              <a:t>house  </a:t>
            </a:r>
            <a:r>
              <a:rPr sz="1800" b="0" spc="-55" dirty="0">
                <a:solidFill>
                  <a:srgbClr val="808285"/>
                </a:solidFill>
                <a:latin typeface="Univers LT Pro 45 Light"/>
                <a:cs typeface="Univers LT Pro 45 Light"/>
              </a:rPr>
              <a:t>brick </a:t>
            </a:r>
            <a:r>
              <a:rPr sz="1800" b="0" spc="-65" dirty="0">
                <a:solidFill>
                  <a:srgbClr val="808285"/>
                </a:solidFill>
                <a:latin typeface="Univers LT Pro 45 Light"/>
                <a:cs typeface="Univers LT Pro 45 Light"/>
              </a:rPr>
              <a:t>bungalows, </a:t>
            </a:r>
            <a:r>
              <a:rPr sz="1800" b="0" spc="-45" dirty="0">
                <a:solidFill>
                  <a:srgbClr val="808285"/>
                </a:solidFill>
                <a:latin typeface="Univers LT Pro 45 Light"/>
                <a:cs typeface="Univers LT Pro 45 Light"/>
              </a:rPr>
              <a:t>and</a:t>
            </a:r>
            <a:r>
              <a:rPr sz="1800" b="0" spc="-390"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timber </a:t>
            </a:r>
            <a:r>
              <a:rPr sz="1800" b="0" spc="-65" dirty="0">
                <a:solidFill>
                  <a:srgbClr val="808285"/>
                </a:solidFill>
                <a:latin typeface="Univers LT Pro 45 Light"/>
                <a:cs typeface="Univers LT Pro 45 Light"/>
              </a:rPr>
              <a:t>framed  prefabricated </a:t>
            </a:r>
            <a:r>
              <a:rPr sz="1800" b="0" spc="-55" dirty="0">
                <a:solidFill>
                  <a:srgbClr val="808285"/>
                </a:solidFill>
                <a:latin typeface="Univers LT Pro 45 Light"/>
                <a:cs typeface="Univers LT Pro 45 Light"/>
              </a:rPr>
              <a:t>houses </a:t>
            </a:r>
            <a:r>
              <a:rPr sz="1800" b="0" spc="-60" dirty="0">
                <a:solidFill>
                  <a:srgbClr val="808285"/>
                </a:solidFill>
                <a:latin typeface="Univers LT Pro 45 Light"/>
                <a:cs typeface="Univers LT Pro 45 Light"/>
              </a:rPr>
              <a:t>imported</a:t>
            </a:r>
            <a:r>
              <a:rPr sz="1800" b="0" spc="-310"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from  </a:t>
            </a:r>
            <a:r>
              <a:rPr sz="1800" b="0" spc="-70" dirty="0">
                <a:solidFill>
                  <a:srgbClr val="808285"/>
                </a:solidFill>
                <a:latin typeface="Univers LT Pro 45 Light"/>
                <a:cs typeface="Univers LT Pro 45 Light"/>
              </a:rPr>
              <a:t>Sweden </a:t>
            </a:r>
            <a:r>
              <a:rPr sz="1800" b="0" spc="-35" dirty="0">
                <a:solidFill>
                  <a:srgbClr val="808285"/>
                </a:solidFill>
                <a:latin typeface="Univers LT Pro 45 Light"/>
                <a:cs typeface="Univers LT Pro 45 Light"/>
              </a:rPr>
              <a:t>in</a:t>
            </a:r>
            <a:r>
              <a:rPr sz="1800" b="0" spc="-195" dirty="0">
                <a:solidFill>
                  <a:srgbClr val="808285"/>
                </a:solidFill>
                <a:latin typeface="Univers LT Pro 45 Light"/>
                <a:cs typeface="Univers LT Pro 45 Light"/>
              </a:rPr>
              <a:t> </a:t>
            </a:r>
            <a:r>
              <a:rPr sz="1800" b="0" spc="-80" dirty="0">
                <a:solidFill>
                  <a:srgbClr val="808285"/>
                </a:solidFill>
                <a:latin typeface="Univers LT Pro 45 Light"/>
                <a:cs typeface="Univers LT Pro 45 Light"/>
              </a:rPr>
              <a:t>1945/6</a:t>
            </a:r>
            <a:endParaRPr sz="1800">
              <a:latin typeface="Univers LT Pro 45 Light"/>
              <a:cs typeface="Univers LT Pro 45 Light"/>
            </a:endParaRPr>
          </a:p>
        </p:txBody>
      </p:sp>
      <p:sp>
        <p:nvSpPr>
          <p:cNvPr id="16" name="object 16"/>
          <p:cNvSpPr/>
          <p:nvPr/>
        </p:nvSpPr>
        <p:spPr>
          <a:xfrm>
            <a:off x="4781245" y="5679694"/>
            <a:ext cx="9618738" cy="4310316"/>
          </a:xfrm>
          <a:prstGeom prst="rect">
            <a:avLst/>
          </a:prstGeom>
          <a:blipFill>
            <a:blip r:embed="rId2" cstate="print"/>
            <a:stretch>
              <a:fillRect/>
            </a:stretch>
          </a:blipFill>
        </p:spPr>
        <p:txBody>
          <a:bodyPr wrap="square" lIns="0" tIns="0" rIns="0" bIns="0" rtlCol="0"/>
          <a:lstStyle/>
          <a:p>
            <a:endParaRPr/>
          </a:p>
        </p:txBody>
      </p:sp>
      <p:sp>
        <p:nvSpPr>
          <p:cNvPr id="17" name="object 17"/>
          <p:cNvSpPr/>
          <p:nvPr/>
        </p:nvSpPr>
        <p:spPr>
          <a:xfrm>
            <a:off x="4285132" y="1135392"/>
            <a:ext cx="4607991" cy="4210621"/>
          </a:xfrm>
          <a:prstGeom prst="rect">
            <a:avLst/>
          </a:prstGeom>
          <a:blipFill>
            <a:blip r:embed="rId3" cstate="print"/>
            <a:stretch>
              <a:fillRect/>
            </a:stretch>
          </a:blipFill>
        </p:spPr>
        <p:txBody>
          <a:bodyPr wrap="square" lIns="0" tIns="0" rIns="0" bIns="0" rtlCol="0"/>
          <a:lstStyle/>
          <a:p>
            <a:endParaRPr/>
          </a:p>
        </p:txBody>
      </p:sp>
      <p:sp>
        <p:nvSpPr>
          <p:cNvPr id="18" name="object 18"/>
          <p:cNvSpPr/>
          <p:nvPr/>
        </p:nvSpPr>
        <p:spPr>
          <a:xfrm>
            <a:off x="9202496" y="379044"/>
            <a:ext cx="5201996" cy="4966957"/>
          </a:xfrm>
          <a:prstGeom prst="rect">
            <a:avLst/>
          </a:prstGeom>
          <a:blipFill>
            <a:blip r:embed="rId4" cstate="print"/>
            <a:stretch>
              <a:fillRect/>
            </a:stretch>
          </a:blipFill>
        </p:spPr>
        <p:txBody>
          <a:bodyPr wrap="square" lIns="0" tIns="0" rIns="0" bIns="0" rtlCol="0"/>
          <a:lstStyle/>
          <a:p>
            <a:endParaRPr/>
          </a:p>
        </p:txBody>
      </p:sp>
      <p:sp>
        <p:nvSpPr>
          <p:cNvPr id="19" name="object 19"/>
          <p:cNvSpPr/>
          <p:nvPr/>
        </p:nvSpPr>
        <p:spPr>
          <a:xfrm>
            <a:off x="12062069" y="5172008"/>
            <a:ext cx="314373" cy="123844"/>
          </a:xfrm>
          <a:prstGeom prst="rect">
            <a:avLst/>
          </a:prstGeom>
          <a:blipFill>
            <a:blip r:embed="rId5" cstate="print"/>
            <a:stretch>
              <a:fillRect/>
            </a:stretch>
          </a:blipFill>
        </p:spPr>
        <p:txBody>
          <a:bodyPr wrap="square" lIns="0" tIns="0" rIns="0" bIns="0" rtlCol="0"/>
          <a:lstStyle/>
          <a:p>
            <a:endParaRPr/>
          </a:p>
        </p:txBody>
      </p:sp>
      <p:sp>
        <p:nvSpPr>
          <p:cNvPr id="20" name="object 20"/>
          <p:cNvSpPr/>
          <p:nvPr/>
        </p:nvSpPr>
        <p:spPr>
          <a:xfrm>
            <a:off x="360000" y="363178"/>
            <a:ext cx="3429000" cy="0"/>
          </a:xfrm>
          <a:custGeom>
            <a:avLst/>
            <a:gdLst/>
            <a:ahLst/>
            <a:cxnLst/>
            <a:rect l="l" t="t" r="r" b="b"/>
            <a:pathLst>
              <a:path w="3429000">
                <a:moveTo>
                  <a:pt x="0" y="0"/>
                </a:moveTo>
                <a:lnTo>
                  <a:pt x="3429000" y="0"/>
                </a:lnTo>
              </a:path>
            </a:pathLst>
          </a:custGeom>
          <a:ln w="6350">
            <a:solidFill>
              <a:srgbClr val="808285"/>
            </a:solidFill>
          </a:ln>
        </p:spPr>
        <p:txBody>
          <a:bodyPr wrap="square" lIns="0" tIns="0" rIns="0" bIns="0" rtlCol="0"/>
          <a:lstStyle/>
          <a:p>
            <a:endParaRPr/>
          </a:p>
        </p:txBody>
      </p:sp>
      <p:sp>
        <p:nvSpPr>
          <p:cNvPr id="21" name="object 21"/>
          <p:cNvSpPr txBox="1">
            <a:spLocks noGrp="1"/>
          </p:cNvSpPr>
          <p:nvPr>
            <p:ph type="title"/>
          </p:nvPr>
        </p:nvSpPr>
        <p:spPr>
          <a:xfrm>
            <a:off x="347299" y="305153"/>
            <a:ext cx="2146300" cy="1003300"/>
          </a:xfrm>
          <a:prstGeom prst="rect">
            <a:avLst/>
          </a:prstGeom>
        </p:spPr>
        <p:txBody>
          <a:bodyPr vert="horz" wrap="square" lIns="0" tIns="101600" rIns="0" bIns="0" rtlCol="0">
            <a:spAutoFit/>
          </a:bodyPr>
          <a:lstStyle/>
          <a:p>
            <a:pPr marL="12700" marR="7620">
              <a:lnSpc>
                <a:spcPts val="3500"/>
              </a:lnSpc>
              <a:spcBef>
                <a:spcPts val="800"/>
              </a:spcBef>
            </a:pPr>
            <a:r>
              <a:rPr spc="-135" dirty="0"/>
              <a:t>Context  </a:t>
            </a:r>
            <a:r>
              <a:rPr spc="-125" dirty="0"/>
              <a:t>Sou</a:t>
            </a:r>
            <a:r>
              <a:rPr spc="-120" dirty="0"/>
              <a:t>t</a:t>
            </a:r>
            <a:r>
              <a:rPr spc="-125" dirty="0"/>
              <a:t>hbrook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16675" y="10321183"/>
            <a:ext cx="1760855"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Southbrook </a:t>
            </a:r>
            <a:r>
              <a:rPr sz="800" b="0" spc="-25" dirty="0">
                <a:solidFill>
                  <a:srgbClr val="808285"/>
                </a:solidFill>
                <a:latin typeface="Univers LT Pro 45 Light"/>
                <a:cs typeface="Univers LT Pro 45 Light"/>
              </a:rPr>
              <a:t>Cottages- </a:t>
            </a:r>
            <a:r>
              <a:rPr sz="800" b="0" spc="-30" dirty="0">
                <a:solidFill>
                  <a:srgbClr val="808285"/>
                </a:solidFill>
                <a:latin typeface="Univers LT Pro 45 Light"/>
                <a:cs typeface="Univers LT Pro 45 Light"/>
              </a:rPr>
              <a:t>Public</a:t>
            </a:r>
            <a:r>
              <a:rPr sz="800" b="0" spc="-155"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Consultation</a:t>
            </a:r>
            <a:endParaRPr sz="800">
              <a:latin typeface="Univers LT Pro 45 Light"/>
              <a:cs typeface="Univers LT Pro 45 Light"/>
            </a:endParaRPr>
          </a:p>
        </p:txBody>
      </p:sp>
      <p:sp>
        <p:nvSpPr>
          <p:cNvPr id="3" name="object 3"/>
          <p:cNvSpPr txBox="1"/>
          <p:nvPr/>
        </p:nvSpPr>
        <p:spPr>
          <a:xfrm>
            <a:off x="9054124" y="10309262"/>
            <a:ext cx="466090"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June</a:t>
            </a:r>
            <a:r>
              <a:rPr sz="800" b="0" spc="-110"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2020</a:t>
            </a:r>
            <a:endParaRPr sz="800">
              <a:latin typeface="Univers LT Pro 45 Light"/>
              <a:cs typeface="Univers LT Pro 45 Light"/>
            </a:endParaRPr>
          </a:p>
        </p:txBody>
      </p:sp>
      <p:sp>
        <p:nvSpPr>
          <p:cNvPr id="4" name="object 4"/>
          <p:cNvSpPr txBox="1"/>
          <p:nvPr/>
        </p:nvSpPr>
        <p:spPr>
          <a:xfrm>
            <a:off x="14692610" y="10309262"/>
            <a:ext cx="81915" cy="147320"/>
          </a:xfrm>
          <a:prstGeom prst="rect">
            <a:avLst/>
          </a:prstGeom>
        </p:spPr>
        <p:txBody>
          <a:bodyPr vert="horz" wrap="square" lIns="0" tIns="12700" rIns="0" bIns="0" rtlCol="0">
            <a:spAutoFit/>
          </a:bodyPr>
          <a:lstStyle/>
          <a:p>
            <a:pPr marL="12700">
              <a:lnSpc>
                <a:spcPct val="100000"/>
              </a:lnSpc>
              <a:spcBef>
                <a:spcPts val="100"/>
              </a:spcBef>
            </a:pPr>
            <a:r>
              <a:rPr sz="800" b="0" dirty="0">
                <a:solidFill>
                  <a:srgbClr val="808285"/>
                </a:solidFill>
                <a:latin typeface="Univers LT Pro 45 Light"/>
                <a:cs typeface="Univers LT Pro 45 Light"/>
              </a:rPr>
              <a:t>9</a:t>
            </a:r>
            <a:endParaRPr sz="800">
              <a:latin typeface="Univers LT Pro 45 Light"/>
              <a:cs typeface="Univers LT Pro 45 Light"/>
            </a:endParaRPr>
          </a:p>
        </p:txBody>
      </p:sp>
      <p:sp>
        <p:nvSpPr>
          <p:cNvPr id="5" name="object 5"/>
          <p:cNvSpPr txBox="1"/>
          <p:nvPr/>
        </p:nvSpPr>
        <p:spPr>
          <a:xfrm>
            <a:off x="707299" y="10309262"/>
            <a:ext cx="711200" cy="147320"/>
          </a:xfrm>
          <a:prstGeom prst="rect">
            <a:avLst/>
          </a:prstGeom>
        </p:spPr>
        <p:txBody>
          <a:bodyPr vert="horz" wrap="square" lIns="0" tIns="12700" rIns="0" bIns="0" rtlCol="0">
            <a:spAutoFit/>
          </a:bodyPr>
          <a:lstStyle/>
          <a:p>
            <a:pPr marL="12700">
              <a:lnSpc>
                <a:spcPct val="100000"/>
              </a:lnSpc>
              <a:spcBef>
                <a:spcPts val="100"/>
              </a:spcBef>
            </a:pPr>
            <a:r>
              <a:rPr sz="800" b="0" spc="-35" dirty="0">
                <a:solidFill>
                  <a:srgbClr val="808285"/>
                </a:solidFill>
                <a:latin typeface="Univers LT Pro 45 Light"/>
                <a:cs typeface="Univers LT Pro 45 Light"/>
              </a:rPr>
              <a:t>ArchitecturePLB</a:t>
            </a:r>
            <a:endParaRPr sz="800">
              <a:latin typeface="Univers LT Pro 45 Light"/>
              <a:cs typeface="Univers LT Pro 45 Light"/>
            </a:endParaRPr>
          </a:p>
        </p:txBody>
      </p:sp>
      <p:sp>
        <p:nvSpPr>
          <p:cNvPr id="6" name="object 6"/>
          <p:cNvSpPr/>
          <p:nvPr/>
        </p:nvSpPr>
        <p:spPr>
          <a:xfrm>
            <a:off x="719999" y="10335177"/>
            <a:ext cx="14040485" cy="0"/>
          </a:xfrm>
          <a:custGeom>
            <a:avLst/>
            <a:gdLst/>
            <a:ahLst/>
            <a:cxnLst/>
            <a:rect l="l" t="t" r="r" b="b"/>
            <a:pathLst>
              <a:path w="14040485">
                <a:moveTo>
                  <a:pt x="0" y="0"/>
                </a:moveTo>
                <a:lnTo>
                  <a:pt x="14040002" y="0"/>
                </a:lnTo>
              </a:path>
            </a:pathLst>
          </a:custGeom>
          <a:ln w="6350">
            <a:solidFill>
              <a:srgbClr val="808285"/>
            </a:solidFill>
          </a:ln>
        </p:spPr>
        <p:txBody>
          <a:bodyPr wrap="square" lIns="0" tIns="0" rIns="0" bIns="0" rtlCol="0"/>
          <a:lstStyle/>
          <a:p>
            <a:endParaRPr/>
          </a:p>
        </p:txBody>
      </p:sp>
      <p:sp>
        <p:nvSpPr>
          <p:cNvPr id="7" name="object 7"/>
          <p:cNvSpPr txBox="1"/>
          <p:nvPr/>
        </p:nvSpPr>
        <p:spPr>
          <a:xfrm>
            <a:off x="707299" y="1834978"/>
            <a:ext cx="3399790" cy="2814320"/>
          </a:xfrm>
          <a:prstGeom prst="rect">
            <a:avLst/>
          </a:prstGeom>
        </p:spPr>
        <p:txBody>
          <a:bodyPr vert="horz" wrap="square" lIns="0" tIns="58419" rIns="0" bIns="0" rtlCol="0">
            <a:spAutoFit/>
          </a:bodyPr>
          <a:lstStyle/>
          <a:p>
            <a:pPr marL="12700" marR="387350">
              <a:lnSpc>
                <a:spcPts val="1800"/>
              </a:lnSpc>
              <a:spcBef>
                <a:spcPts val="459"/>
              </a:spcBef>
            </a:pPr>
            <a:r>
              <a:rPr sz="1800" b="0" spc="-55" dirty="0">
                <a:solidFill>
                  <a:srgbClr val="808285"/>
                </a:solidFill>
                <a:latin typeface="Univers LT Pro 45 Light"/>
                <a:cs typeface="Univers LT Pro 45 Light"/>
              </a:rPr>
              <a:t>The </a:t>
            </a:r>
            <a:r>
              <a:rPr sz="1800" b="0" spc="-60" dirty="0">
                <a:solidFill>
                  <a:srgbClr val="808285"/>
                </a:solidFill>
                <a:latin typeface="Univers LT Pro 45 Light"/>
                <a:cs typeface="Univers LT Pro 45 Light"/>
              </a:rPr>
              <a:t>rural village </a:t>
            </a:r>
            <a:r>
              <a:rPr sz="1800" b="0" spc="-35" dirty="0">
                <a:solidFill>
                  <a:srgbClr val="808285"/>
                </a:solidFill>
                <a:latin typeface="Univers LT Pro 45 Light"/>
                <a:cs typeface="Univers LT Pro 45 Light"/>
              </a:rPr>
              <a:t>of </a:t>
            </a:r>
            <a:r>
              <a:rPr sz="1800" b="0" spc="-75" dirty="0">
                <a:solidFill>
                  <a:srgbClr val="808285"/>
                </a:solidFill>
                <a:latin typeface="Univers LT Pro 45 Light"/>
                <a:cs typeface="Univers LT Pro 45 Light"/>
              </a:rPr>
              <a:t>Micheldever  </a:t>
            </a:r>
            <a:r>
              <a:rPr sz="1800" b="0" spc="-35" dirty="0">
                <a:solidFill>
                  <a:srgbClr val="808285"/>
                </a:solidFill>
                <a:latin typeface="Univers LT Pro 45 Light"/>
                <a:cs typeface="Univers LT Pro 45 Light"/>
              </a:rPr>
              <a:t>is</a:t>
            </a:r>
            <a:r>
              <a:rPr sz="1800" b="0" spc="-140" dirty="0">
                <a:solidFill>
                  <a:srgbClr val="808285"/>
                </a:solidFill>
                <a:latin typeface="Univers LT Pro 45 Light"/>
                <a:cs typeface="Univers LT Pro 45 Light"/>
              </a:rPr>
              <a:t> </a:t>
            </a:r>
            <a:r>
              <a:rPr sz="1800" b="0" spc="-60" dirty="0">
                <a:solidFill>
                  <a:srgbClr val="808285"/>
                </a:solidFill>
                <a:latin typeface="Univers LT Pro 45 Light"/>
                <a:cs typeface="Univers LT Pro 45 Light"/>
              </a:rPr>
              <a:t>located</a:t>
            </a:r>
            <a:r>
              <a:rPr sz="1800" b="0" spc="-140"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approximately</a:t>
            </a:r>
            <a:r>
              <a:rPr sz="1800" b="0" spc="-135" dirty="0">
                <a:solidFill>
                  <a:srgbClr val="808285"/>
                </a:solidFill>
                <a:latin typeface="Univers LT Pro 45 Light"/>
                <a:cs typeface="Univers LT Pro 45 Light"/>
              </a:rPr>
              <a:t> </a:t>
            </a:r>
            <a:r>
              <a:rPr sz="1800" b="0" dirty="0">
                <a:solidFill>
                  <a:srgbClr val="808285"/>
                </a:solidFill>
                <a:latin typeface="Univers LT Pro 45 Light"/>
                <a:cs typeface="Univers LT Pro 45 Light"/>
              </a:rPr>
              <a:t>8</a:t>
            </a:r>
            <a:r>
              <a:rPr sz="1800" b="0" spc="-140"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miles  </a:t>
            </a:r>
            <a:r>
              <a:rPr sz="1800" b="0" spc="-55" dirty="0">
                <a:solidFill>
                  <a:srgbClr val="808285"/>
                </a:solidFill>
                <a:latin typeface="Univers LT Pro 45 Light"/>
                <a:cs typeface="Univers LT Pro 45 Light"/>
              </a:rPr>
              <a:t>north</a:t>
            </a:r>
            <a:r>
              <a:rPr sz="1800" b="0" spc="-175" dirty="0">
                <a:solidFill>
                  <a:srgbClr val="808285"/>
                </a:solidFill>
                <a:latin typeface="Univers LT Pro 45 Light"/>
                <a:cs typeface="Univers LT Pro 45 Light"/>
              </a:rPr>
              <a:t> </a:t>
            </a:r>
            <a:r>
              <a:rPr sz="1800" b="0" spc="-35" dirty="0">
                <a:solidFill>
                  <a:srgbClr val="808285"/>
                </a:solidFill>
                <a:latin typeface="Univers LT Pro 45 Light"/>
                <a:cs typeface="Univers LT Pro 45 Light"/>
              </a:rPr>
              <a:t>of</a:t>
            </a:r>
            <a:r>
              <a:rPr sz="1800" b="0" spc="-340" dirty="0">
                <a:solidFill>
                  <a:srgbClr val="808285"/>
                </a:solidFill>
                <a:latin typeface="Univers LT Pro 45 Light"/>
                <a:cs typeface="Univers LT Pro 45 Light"/>
              </a:rPr>
              <a:t> </a:t>
            </a:r>
            <a:r>
              <a:rPr sz="1800" b="0" spc="-70" dirty="0">
                <a:solidFill>
                  <a:srgbClr val="808285"/>
                </a:solidFill>
                <a:latin typeface="Univers LT Pro 45 Light"/>
                <a:cs typeface="Univers LT Pro 45 Light"/>
              </a:rPr>
              <a:t>Winchester.</a:t>
            </a:r>
            <a:r>
              <a:rPr sz="1800" b="0" spc="-345"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The</a:t>
            </a:r>
            <a:r>
              <a:rPr sz="1800" b="0" spc="-140" dirty="0">
                <a:solidFill>
                  <a:srgbClr val="808285"/>
                </a:solidFill>
                <a:latin typeface="Univers LT Pro 45 Light"/>
                <a:cs typeface="Univers LT Pro 45 Light"/>
              </a:rPr>
              <a:t> </a:t>
            </a:r>
            <a:r>
              <a:rPr sz="1800" b="0" spc="-75" dirty="0">
                <a:solidFill>
                  <a:srgbClr val="808285"/>
                </a:solidFill>
                <a:latin typeface="Univers LT Pro 45 Light"/>
                <a:cs typeface="Univers LT Pro 45 Light"/>
              </a:rPr>
              <a:t>town</a:t>
            </a:r>
            <a:endParaRPr sz="1800">
              <a:latin typeface="Univers LT Pro 45 Light"/>
              <a:cs typeface="Univers LT Pro 45 Light"/>
            </a:endParaRPr>
          </a:p>
          <a:p>
            <a:pPr marL="12700" marR="5080">
              <a:lnSpc>
                <a:spcPts val="1800"/>
              </a:lnSpc>
            </a:pPr>
            <a:r>
              <a:rPr sz="1800" b="0" spc="-35" dirty="0">
                <a:solidFill>
                  <a:srgbClr val="808285"/>
                </a:solidFill>
                <a:latin typeface="Univers LT Pro 45 Light"/>
                <a:cs typeface="Univers LT Pro 45 Light"/>
              </a:rPr>
              <a:t>is </a:t>
            </a:r>
            <a:r>
              <a:rPr sz="1800" b="0" spc="-60" dirty="0">
                <a:solidFill>
                  <a:srgbClr val="808285"/>
                </a:solidFill>
                <a:latin typeface="Univers LT Pro 45 Light"/>
                <a:cs typeface="Univers LT Pro 45 Light"/>
              </a:rPr>
              <a:t>characterised </a:t>
            </a:r>
            <a:r>
              <a:rPr sz="1800" b="0" spc="-50" dirty="0">
                <a:solidFill>
                  <a:srgbClr val="808285"/>
                </a:solidFill>
                <a:latin typeface="Univers LT Pro 45 Light"/>
                <a:cs typeface="Univers LT Pro 45 Light"/>
              </a:rPr>
              <a:t>by </a:t>
            </a:r>
            <a:r>
              <a:rPr sz="1800" b="0" spc="-45" dirty="0">
                <a:solidFill>
                  <a:srgbClr val="808285"/>
                </a:solidFill>
                <a:latin typeface="Univers LT Pro 45 Light"/>
                <a:cs typeface="Univers LT Pro 45 Light"/>
              </a:rPr>
              <a:t>its </a:t>
            </a:r>
            <a:r>
              <a:rPr sz="1800" b="0" spc="-65" dirty="0">
                <a:solidFill>
                  <a:srgbClr val="808285"/>
                </a:solidFill>
                <a:latin typeface="Univers LT Pro 45 Light"/>
                <a:cs typeface="Univers LT Pro 45 Light"/>
              </a:rPr>
              <a:t>distinctive  </a:t>
            </a:r>
            <a:r>
              <a:rPr sz="1800" b="0" spc="-60" dirty="0">
                <a:solidFill>
                  <a:srgbClr val="808285"/>
                </a:solidFill>
                <a:latin typeface="Univers LT Pro 45 Light"/>
                <a:cs typeface="Univers LT Pro 45 Light"/>
              </a:rPr>
              <a:t>wattle </a:t>
            </a:r>
            <a:r>
              <a:rPr sz="1800" b="0" spc="-45" dirty="0">
                <a:solidFill>
                  <a:srgbClr val="808285"/>
                </a:solidFill>
                <a:latin typeface="Univers LT Pro 45 Light"/>
                <a:cs typeface="Univers LT Pro 45 Light"/>
              </a:rPr>
              <a:t>and </a:t>
            </a:r>
            <a:r>
              <a:rPr sz="1800" b="0" spc="-50" dirty="0">
                <a:solidFill>
                  <a:srgbClr val="808285"/>
                </a:solidFill>
                <a:latin typeface="Univers LT Pro 45 Light"/>
                <a:cs typeface="Univers LT Pro 45 Light"/>
              </a:rPr>
              <a:t>daub </a:t>
            </a:r>
            <a:r>
              <a:rPr sz="1800" b="0" spc="-60" dirty="0">
                <a:solidFill>
                  <a:srgbClr val="808285"/>
                </a:solidFill>
                <a:latin typeface="Univers LT Pro 45 Light"/>
                <a:cs typeface="Univers LT Pro 45 Light"/>
              </a:rPr>
              <a:t>thatched </a:t>
            </a:r>
            <a:r>
              <a:rPr sz="1800" b="0" spc="-65" dirty="0">
                <a:solidFill>
                  <a:srgbClr val="808285"/>
                </a:solidFill>
                <a:latin typeface="Univers LT Pro 45 Light"/>
                <a:cs typeface="Univers LT Pro 45 Light"/>
              </a:rPr>
              <a:t>cottages  </a:t>
            </a:r>
            <a:r>
              <a:rPr sz="1800" b="0" spc="-50" dirty="0">
                <a:solidFill>
                  <a:srgbClr val="808285"/>
                </a:solidFill>
                <a:latin typeface="Univers LT Pro 45 Light"/>
                <a:cs typeface="Univers LT Pro 45 Light"/>
              </a:rPr>
              <a:t>with</a:t>
            </a:r>
            <a:r>
              <a:rPr sz="1800" b="0" spc="-135" dirty="0">
                <a:solidFill>
                  <a:srgbClr val="808285"/>
                </a:solidFill>
                <a:latin typeface="Univers LT Pro 45 Light"/>
                <a:cs typeface="Univers LT Pro 45 Light"/>
              </a:rPr>
              <a:t> </a:t>
            </a:r>
            <a:r>
              <a:rPr sz="1800" b="0" spc="-45" dirty="0">
                <a:solidFill>
                  <a:srgbClr val="808285"/>
                </a:solidFill>
                <a:latin typeface="Univers LT Pro 45 Light"/>
                <a:cs typeface="Univers LT Pro 45 Light"/>
              </a:rPr>
              <a:t>red</a:t>
            </a:r>
            <a:r>
              <a:rPr sz="1800" b="0" spc="-170" dirty="0">
                <a:solidFill>
                  <a:srgbClr val="808285"/>
                </a:solidFill>
                <a:latin typeface="Univers LT Pro 45 Light"/>
                <a:cs typeface="Univers LT Pro 45 Light"/>
              </a:rPr>
              <a:t> </a:t>
            </a:r>
            <a:r>
              <a:rPr sz="1800" b="0" spc="-35" dirty="0">
                <a:solidFill>
                  <a:srgbClr val="808285"/>
                </a:solidFill>
                <a:latin typeface="Univers LT Pro 45 Light"/>
                <a:cs typeface="Univers LT Pro 45 Light"/>
              </a:rPr>
              <a:t>or</a:t>
            </a:r>
            <a:r>
              <a:rPr sz="1800" b="0" spc="-135"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white</a:t>
            </a:r>
            <a:r>
              <a:rPr sz="1800" b="0" spc="-135" dirty="0">
                <a:solidFill>
                  <a:srgbClr val="808285"/>
                </a:solidFill>
                <a:latin typeface="Univers LT Pro 45 Light"/>
                <a:cs typeface="Univers LT Pro 45 Light"/>
              </a:rPr>
              <a:t> </a:t>
            </a:r>
            <a:r>
              <a:rPr sz="1800" b="0" spc="-60" dirty="0">
                <a:solidFill>
                  <a:srgbClr val="808285"/>
                </a:solidFill>
                <a:latin typeface="Univers LT Pro 45 Light"/>
                <a:cs typeface="Univers LT Pro 45 Light"/>
              </a:rPr>
              <a:t>painted</a:t>
            </a:r>
            <a:r>
              <a:rPr sz="1800" b="0" spc="-135" dirty="0">
                <a:solidFill>
                  <a:srgbClr val="808285"/>
                </a:solidFill>
                <a:latin typeface="Univers LT Pro 45 Light"/>
                <a:cs typeface="Univers LT Pro 45 Light"/>
              </a:rPr>
              <a:t> </a:t>
            </a:r>
            <a:r>
              <a:rPr sz="1800" b="0" spc="-70" dirty="0">
                <a:solidFill>
                  <a:srgbClr val="808285"/>
                </a:solidFill>
                <a:latin typeface="Univers LT Pro 45 Light"/>
                <a:cs typeface="Univers LT Pro 45 Light"/>
              </a:rPr>
              <a:t>brickwork.  </a:t>
            </a:r>
            <a:r>
              <a:rPr sz="1800" b="0" spc="-60" dirty="0">
                <a:solidFill>
                  <a:srgbClr val="808285"/>
                </a:solidFill>
                <a:latin typeface="Univers LT Pro 45 Light"/>
                <a:cs typeface="Univers LT Pro 45 Light"/>
              </a:rPr>
              <a:t>Many </a:t>
            </a:r>
            <a:r>
              <a:rPr sz="1800" b="0" spc="-65" dirty="0">
                <a:solidFill>
                  <a:srgbClr val="808285"/>
                </a:solidFill>
                <a:latin typeface="Univers LT Pro 45 Light"/>
                <a:cs typeface="Univers LT Pro 45 Light"/>
              </a:rPr>
              <a:t>dwellings </a:t>
            </a:r>
            <a:r>
              <a:rPr sz="1800" b="0" spc="-50" dirty="0">
                <a:solidFill>
                  <a:srgbClr val="808285"/>
                </a:solidFill>
                <a:latin typeface="Univers LT Pro 45 Light"/>
                <a:cs typeface="Univers LT Pro 45 Light"/>
              </a:rPr>
              <a:t>also </a:t>
            </a:r>
            <a:r>
              <a:rPr sz="1800" b="0" spc="-60" dirty="0">
                <a:solidFill>
                  <a:srgbClr val="808285"/>
                </a:solidFill>
                <a:latin typeface="Univers LT Pro 45 Light"/>
                <a:cs typeface="Univers LT Pro 45 Light"/>
              </a:rPr>
              <a:t>include </a:t>
            </a:r>
            <a:r>
              <a:rPr sz="1800" b="0" spc="-65" dirty="0">
                <a:solidFill>
                  <a:srgbClr val="808285"/>
                </a:solidFill>
                <a:latin typeface="Univers LT Pro 45 Light"/>
                <a:cs typeface="Univers LT Pro 45 Light"/>
              </a:rPr>
              <a:t>brick,  </a:t>
            </a:r>
            <a:r>
              <a:rPr sz="1800" b="0" spc="-35" dirty="0">
                <a:solidFill>
                  <a:srgbClr val="808285"/>
                </a:solidFill>
                <a:latin typeface="Univers LT Pro 45 Light"/>
                <a:cs typeface="Univers LT Pro 45 Light"/>
              </a:rPr>
              <a:t>or </a:t>
            </a:r>
            <a:r>
              <a:rPr sz="1800" b="0" spc="-55" dirty="0">
                <a:solidFill>
                  <a:srgbClr val="808285"/>
                </a:solidFill>
                <a:latin typeface="Univers LT Pro 45 Light"/>
                <a:cs typeface="Univers LT Pro 45 Light"/>
              </a:rPr>
              <a:t>black timber </a:t>
            </a:r>
            <a:r>
              <a:rPr sz="1800" b="0" spc="-50" dirty="0">
                <a:solidFill>
                  <a:srgbClr val="808285"/>
                </a:solidFill>
                <a:latin typeface="Univers LT Pro 45 Light"/>
                <a:cs typeface="Univers LT Pro 45 Light"/>
              </a:rPr>
              <a:t>clad </a:t>
            </a:r>
            <a:r>
              <a:rPr sz="1800" b="0" spc="-55" dirty="0">
                <a:solidFill>
                  <a:srgbClr val="808285"/>
                </a:solidFill>
                <a:latin typeface="Univers LT Pro 45 Light"/>
                <a:cs typeface="Univers LT Pro 45 Light"/>
              </a:rPr>
              <a:t>barns </a:t>
            </a:r>
            <a:r>
              <a:rPr sz="1800" b="0" spc="-50" dirty="0">
                <a:solidFill>
                  <a:srgbClr val="808285"/>
                </a:solidFill>
                <a:latin typeface="Univers LT Pro 45 Light"/>
                <a:cs typeface="Univers LT Pro 45 Light"/>
              </a:rPr>
              <a:t>with  </a:t>
            </a:r>
            <a:r>
              <a:rPr sz="1800" b="0" spc="-55" dirty="0">
                <a:solidFill>
                  <a:srgbClr val="808285"/>
                </a:solidFill>
                <a:latin typeface="Univers LT Pro 45 Light"/>
                <a:cs typeface="Univers LT Pro 45 Light"/>
              </a:rPr>
              <a:t>simple</a:t>
            </a:r>
            <a:r>
              <a:rPr sz="1800" b="0" spc="-145"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hipped</a:t>
            </a:r>
            <a:r>
              <a:rPr sz="1800" b="0" spc="-170" dirty="0">
                <a:solidFill>
                  <a:srgbClr val="808285"/>
                </a:solidFill>
                <a:latin typeface="Univers LT Pro 45 Light"/>
                <a:cs typeface="Univers LT Pro 45 Light"/>
              </a:rPr>
              <a:t> </a:t>
            </a:r>
            <a:r>
              <a:rPr sz="1800" b="0" spc="-35" dirty="0">
                <a:solidFill>
                  <a:srgbClr val="808285"/>
                </a:solidFill>
                <a:latin typeface="Univers LT Pro 45 Light"/>
                <a:cs typeface="Univers LT Pro 45 Light"/>
              </a:rPr>
              <a:t>or</a:t>
            </a:r>
            <a:r>
              <a:rPr sz="1800" b="0" spc="-140"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gable</a:t>
            </a:r>
            <a:r>
              <a:rPr sz="1800" b="0" spc="-175"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ended</a:t>
            </a:r>
            <a:r>
              <a:rPr sz="1800" b="0" spc="-140"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roofs.  </a:t>
            </a:r>
            <a:r>
              <a:rPr sz="1800" b="0" spc="-70" dirty="0">
                <a:solidFill>
                  <a:srgbClr val="808285"/>
                </a:solidFill>
                <a:latin typeface="Univers LT Pro 45 Light"/>
                <a:cs typeface="Univers LT Pro 45 Light"/>
              </a:rPr>
              <a:t>Newer developments </a:t>
            </a:r>
            <a:r>
              <a:rPr sz="1800" b="0" spc="-55" dirty="0">
                <a:solidFill>
                  <a:srgbClr val="808285"/>
                </a:solidFill>
                <a:latin typeface="Univers LT Pro 45 Light"/>
                <a:cs typeface="Univers LT Pro 45 Light"/>
              </a:rPr>
              <a:t>within </a:t>
            </a:r>
            <a:r>
              <a:rPr sz="1800" b="0" spc="-65" dirty="0">
                <a:solidFill>
                  <a:srgbClr val="808285"/>
                </a:solidFill>
                <a:latin typeface="Univers LT Pro 45 Light"/>
                <a:cs typeface="Univers LT Pro 45 Light"/>
              </a:rPr>
              <a:t>the  </a:t>
            </a:r>
            <a:r>
              <a:rPr sz="1800" b="0" spc="-60" dirty="0">
                <a:solidFill>
                  <a:srgbClr val="808285"/>
                </a:solidFill>
                <a:latin typeface="Univers LT Pro 45 Light"/>
                <a:cs typeface="Univers LT Pro 45 Light"/>
              </a:rPr>
              <a:t>village </a:t>
            </a:r>
            <a:r>
              <a:rPr sz="1800" b="0" spc="-70" dirty="0">
                <a:solidFill>
                  <a:srgbClr val="808285"/>
                </a:solidFill>
                <a:latin typeface="Univers LT Pro 45 Light"/>
                <a:cs typeface="Univers LT Pro 45 Light"/>
              </a:rPr>
              <a:t>feature </a:t>
            </a:r>
            <a:r>
              <a:rPr sz="1800" b="0" spc="-55" dirty="0">
                <a:solidFill>
                  <a:srgbClr val="808285"/>
                </a:solidFill>
                <a:latin typeface="Univers LT Pro 45 Light"/>
                <a:cs typeface="Univers LT Pro 45 Light"/>
              </a:rPr>
              <a:t>timber </a:t>
            </a:r>
            <a:r>
              <a:rPr sz="1800" b="0" spc="-60" dirty="0">
                <a:solidFill>
                  <a:srgbClr val="808285"/>
                </a:solidFill>
                <a:latin typeface="Univers LT Pro 45 Light"/>
                <a:cs typeface="Univers LT Pro 45 Light"/>
              </a:rPr>
              <a:t>cladding </a:t>
            </a:r>
            <a:r>
              <a:rPr sz="1800" b="0" spc="-65" dirty="0">
                <a:solidFill>
                  <a:srgbClr val="808285"/>
                </a:solidFill>
                <a:latin typeface="Univers LT Pro 45 Light"/>
                <a:cs typeface="Univers LT Pro 45 Light"/>
              </a:rPr>
              <a:t>and  </a:t>
            </a:r>
            <a:r>
              <a:rPr sz="1800" b="0" spc="-70" dirty="0">
                <a:solidFill>
                  <a:srgbClr val="808285"/>
                </a:solidFill>
                <a:latin typeface="Univers LT Pro 45 Light"/>
                <a:cs typeface="Univers LT Pro 45 Light"/>
              </a:rPr>
              <a:t>brickwork.</a:t>
            </a:r>
            <a:endParaRPr sz="1800">
              <a:latin typeface="Univers LT Pro 45 Light"/>
              <a:cs typeface="Univers LT Pro 45 Light"/>
            </a:endParaRPr>
          </a:p>
        </p:txBody>
      </p:sp>
      <p:sp>
        <p:nvSpPr>
          <p:cNvPr id="8" name="object 8"/>
          <p:cNvSpPr/>
          <p:nvPr/>
        </p:nvSpPr>
        <p:spPr>
          <a:xfrm>
            <a:off x="5385375" y="515171"/>
            <a:ext cx="225425" cy="0"/>
          </a:xfrm>
          <a:custGeom>
            <a:avLst/>
            <a:gdLst/>
            <a:ahLst/>
            <a:cxnLst/>
            <a:rect l="l" t="t" r="r" b="b"/>
            <a:pathLst>
              <a:path w="225425">
                <a:moveTo>
                  <a:pt x="0" y="0"/>
                </a:moveTo>
                <a:lnTo>
                  <a:pt x="225005" y="0"/>
                </a:lnTo>
              </a:path>
            </a:pathLst>
          </a:custGeom>
          <a:ln w="7937">
            <a:solidFill>
              <a:srgbClr val="808285"/>
            </a:solidFill>
          </a:ln>
        </p:spPr>
        <p:txBody>
          <a:bodyPr wrap="square" lIns="0" tIns="0" rIns="0" bIns="0" rtlCol="0"/>
          <a:lstStyle/>
          <a:p>
            <a:endParaRPr/>
          </a:p>
        </p:txBody>
      </p:sp>
      <p:sp>
        <p:nvSpPr>
          <p:cNvPr id="9" name="object 9"/>
          <p:cNvSpPr txBox="1"/>
          <p:nvPr/>
        </p:nvSpPr>
        <p:spPr>
          <a:xfrm>
            <a:off x="5372675" y="486139"/>
            <a:ext cx="124460" cy="238760"/>
          </a:xfrm>
          <a:prstGeom prst="rect">
            <a:avLst/>
          </a:prstGeom>
        </p:spPr>
        <p:txBody>
          <a:bodyPr vert="horz" wrap="square" lIns="0" tIns="12700" rIns="0" bIns="0" rtlCol="0">
            <a:spAutoFit/>
          </a:bodyPr>
          <a:lstStyle/>
          <a:p>
            <a:pPr marL="12700">
              <a:lnSpc>
                <a:spcPct val="100000"/>
              </a:lnSpc>
              <a:spcBef>
                <a:spcPts val="100"/>
              </a:spcBef>
            </a:pPr>
            <a:r>
              <a:rPr sz="1400" b="0" dirty="0">
                <a:solidFill>
                  <a:srgbClr val="808285"/>
                </a:solidFill>
                <a:latin typeface="Univers LT Pro 45 Light"/>
                <a:cs typeface="Univers LT Pro 45 Light"/>
              </a:rPr>
              <a:t>1</a:t>
            </a:r>
            <a:endParaRPr sz="1400">
              <a:latin typeface="Univers LT Pro 45 Light"/>
              <a:cs typeface="Univers LT Pro 45 Light"/>
            </a:endParaRPr>
          </a:p>
        </p:txBody>
      </p:sp>
      <p:sp>
        <p:nvSpPr>
          <p:cNvPr id="10" name="object 10"/>
          <p:cNvSpPr/>
          <p:nvPr/>
        </p:nvSpPr>
        <p:spPr>
          <a:xfrm>
            <a:off x="8393399" y="2685118"/>
            <a:ext cx="225425" cy="0"/>
          </a:xfrm>
          <a:custGeom>
            <a:avLst/>
            <a:gdLst/>
            <a:ahLst/>
            <a:cxnLst/>
            <a:rect l="l" t="t" r="r" b="b"/>
            <a:pathLst>
              <a:path w="225425">
                <a:moveTo>
                  <a:pt x="0" y="0"/>
                </a:moveTo>
                <a:lnTo>
                  <a:pt x="225005" y="0"/>
                </a:lnTo>
              </a:path>
            </a:pathLst>
          </a:custGeom>
          <a:ln w="7937">
            <a:solidFill>
              <a:srgbClr val="808285"/>
            </a:solidFill>
          </a:ln>
        </p:spPr>
        <p:txBody>
          <a:bodyPr wrap="square" lIns="0" tIns="0" rIns="0" bIns="0" rtlCol="0"/>
          <a:lstStyle/>
          <a:p>
            <a:endParaRPr/>
          </a:p>
        </p:txBody>
      </p:sp>
      <p:sp>
        <p:nvSpPr>
          <p:cNvPr id="11" name="object 11"/>
          <p:cNvSpPr txBox="1"/>
          <p:nvPr/>
        </p:nvSpPr>
        <p:spPr>
          <a:xfrm>
            <a:off x="8380699" y="2656086"/>
            <a:ext cx="124460" cy="238760"/>
          </a:xfrm>
          <a:prstGeom prst="rect">
            <a:avLst/>
          </a:prstGeom>
        </p:spPr>
        <p:txBody>
          <a:bodyPr vert="horz" wrap="square" lIns="0" tIns="12700" rIns="0" bIns="0" rtlCol="0">
            <a:spAutoFit/>
          </a:bodyPr>
          <a:lstStyle/>
          <a:p>
            <a:pPr marL="12700">
              <a:lnSpc>
                <a:spcPct val="100000"/>
              </a:lnSpc>
              <a:spcBef>
                <a:spcPts val="100"/>
              </a:spcBef>
            </a:pPr>
            <a:r>
              <a:rPr sz="1400" b="0" dirty="0">
                <a:solidFill>
                  <a:srgbClr val="808285"/>
                </a:solidFill>
                <a:latin typeface="Univers LT Pro 45 Light"/>
                <a:cs typeface="Univers LT Pro 45 Light"/>
              </a:rPr>
              <a:t>2</a:t>
            </a:r>
            <a:endParaRPr sz="1400">
              <a:latin typeface="Univers LT Pro 45 Light"/>
              <a:cs typeface="Univers LT Pro 45 Light"/>
            </a:endParaRPr>
          </a:p>
        </p:txBody>
      </p:sp>
      <p:sp>
        <p:nvSpPr>
          <p:cNvPr id="12" name="object 12"/>
          <p:cNvSpPr/>
          <p:nvPr/>
        </p:nvSpPr>
        <p:spPr>
          <a:xfrm>
            <a:off x="10722374" y="515171"/>
            <a:ext cx="225425" cy="0"/>
          </a:xfrm>
          <a:custGeom>
            <a:avLst/>
            <a:gdLst/>
            <a:ahLst/>
            <a:cxnLst/>
            <a:rect l="l" t="t" r="r" b="b"/>
            <a:pathLst>
              <a:path w="225425">
                <a:moveTo>
                  <a:pt x="0" y="0"/>
                </a:moveTo>
                <a:lnTo>
                  <a:pt x="225005" y="0"/>
                </a:lnTo>
              </a:path>
            </a:pathLst>
          </a:custGeom>
          <a:ln w="7937">
            <a:solidFill>
              <a:srgbClr val="808285"/>
            </a:solidFill>
          </a:ln>
        </p:spPr>
        <p:txBody>
          <a:bodyPr wrap="square" lIns="0" tIns="0" rIns="0" bIns="0" rtlCol="0"/>
          <a:lstStyle/>
          <a:p>
            <a:endParaRPr/>
          </a:p>
        </p:txBody>
      </p:sp>
      <p:sp>
        <p:nvSpPr>
          <p:cNvPr id="13" name="object 13"/>
          <p:cNvSpPr txBox="1"/>
          <p:nvPr/>
        </p:nvSpPr>
        <p:spPr>
          <a:xfrm>
            <a:off x="10709674" y="486139"/>
            <a:ext cx="124460" cy="238760"/>
          </a:xfrm>
          <a:prstGeom prst="rect">
            <a:avLst/>
          </a:prstGeom>
        </p:spPr>
        <p:txBody>
          <a:bodyPr vert="horz" wrap="square" lIns="0" tIns="12700" rIns="0" bIns="0" rtlCol="0">
            <a:spAutoFit/>
          </a:bodyPr>
          <a:lstStyle/>
          <a:p>
            <a:pPr marL="12700">
              <a:lnSpc>
                <a:spcPct val="100000"/>
              </a:lnSpc>
              <a:spcBef>
                <a:spcPts val="100"/>
              </a:spcBef>
            </a:pPr>
            <a:r>
              <a:rPr sz="1400" b="0" dirty="0">
                <a:solidFill>
                  <a:srgbClr val="808285"/>
                </a:solidFill>
                <a:latin typeface="Univers LT Pro 45 Light"/>
                <a:cs typeface="Univers LT Pro 45 Light"/>
              </a:rPr>
              <a:t>3</a:t>
            </a:r>
            <a:endParaRPr sz="1400">
              <a:latin typeface="Univers LT Pro 45 Light"/>
              <a:cs typeface="Univers LT Pro 45 Light"/>
            </a:endParaRPr>
          </a:p>
        </p:txBody>
      </p:sp>
      <p:sp>
        <p:nvSpPr>
          <p:cNvPr id="14" name="object 14"/>
          <p:cNvSpPr/>
          <p:nvPr/>
        </p:nvSpPr>
        <p:spPr>
          <a:xfrm>
            <a:off x="14107500" y="7371856"/>
            <a:ext cx="225425" cy="0"/>
          </a:xfrm>
          <a:custGeom>
            <a:avLst/>
            <a:gdLst/>
            <a:ahLst/>
            <a:cxnLst/>
            <a:rect l="l" t="t" r="r" b="b"/>
            <a:pathLst>
              <a:path w="225425">
                <a:moveTo>
                  <a:pt x="0" y="0"/>
                </a:moveTo>
                <a:lnTo>
                  <a:pt x="225005" y="0"/>
                </a:lnTo>
              </a:path>
            </a:pathLst>
          </a:custGeom>
          <a:ln w="7937">
            <a:solidFill>
              <a:srgbClr val="808285"/>
            </a:solidFill>
          </a:ln>
        </p:spPr>
        <p:txBody>
          <a:bodyPr wrap="square" lIns="0" tIns="0" rIns="0" bIns="0" rtlCol="0"/>
          <a:lstStyle/>
          <a:p>
            <a:endParaRPr/>
          </a:p>
        </p:txBody>
      </p:sp>
      <p:sp>
        <p:nvSpPr>
          <p:cNvPr id="15" name="object 15"/>
          <p:cNvSpPr txBox="1"/>
          <p:nvPr/>
        </p:nvSpPr>
        <p:spPr>
          <a:xfrm>
            <a:off x="14094800" y="7342825"/>
            <a:ext cx="124460" cy="238760"/>
          </a:xfrm>
          <a:prstGeom prst="rect">
            <a:avLst/>
          </a:prstGeom>
        </p:spPr>
        <p:txBody>
          <a:bodyPr vert="horz" wrap="square" lIns="0" tIns="12700" rIns="0" bIns="0" rtlCol="0">
            <a:spAutoFit/>
          </a:bodyPr>
          <a:lstStyle/>
          <a:p>
            <a:pPr marL="12700">
              <a:lnSpc>
                <a:spcPct val="100000"/>
              </a:lnSpc>
              <a:spcBef>
                <a:spcPts val="100"/>
              </a:spcBef>
            </a:pPr>
            <a:r>
              <a:rPr sz="1400" b="0" dirty="0">
                <a:solidFill>
                  <a:srgbClr val="808285"/>
                </a:solidFill>
                <a:latin typeface="Univers LT Pro 45 Light"/>
                <a:cs typeface="Univers LT Pro 45 Light"/>
              </a:rPr>
              <a:t>7</a:t>
            </a:r>
            <a:endParaRPr sz="1400">
              <a:latin typeface="Univers LT Pro 45 Light"/>
              <a:cs typeface="Univers LT Pro 45 Light"/>
            </a:endParaRPr>
          </a:p>
        </p:txBody>
      </p:sp>
      <p:sp>
        <p:nvSpPr>
          <p:cNvPr id="16" name="object 16"/>
          <p:cNvSpPr/>
          <p:nvPr/>
        </p:nvSpPr>
        <p:spPr>
          <a:xfrm>
            <a:off x="11368799" y="2463394"/>
            <a:ext cx="225425" cy="0"/>
          </a:xfrm>
          <a:custGeom>
            <a:avLst/>
            <a:gdLst/>
            <a:ahLst/>
            <a:cxnLst/>
            <a:rect l="l" t="t" r="r" b="b"/>
            <a:pathLst>
              <a:path w="225425">
                <a:moveTo>
                  <a:pt x="0" y="0"/>
                </a:moveTo>
                <a:lnTo>
                  <a:pt x="225005" y="0"/>
                </a:lnTo>
              </a:path>
            </a:pathLst>
          </a:custGeom>
          <a:ln w="7937">
            <a:solidFill>
              <a:srgbClr val="808285"/>
            </a:solidFill>
          </a:ln>
        </p:spPr>
        <p:txBody>
          <a:bodyPr wrap="square" lIns="0" tIns="0" rIns="0" bIns="0" rtlCol="0"/>
          <a:lstStyle/>
          <a:p>
            <a:endParaRPr/>
          </a:p>
        </p:txBody>
      </p:sp>
      <p:sp>
        <p:nvSpPr>
          <p:cNvPr id="17" name="object 17"/>
          <p:cNvSpPr txBox="1"/>
          <p:nvPr/>
        </p:nvSpPr>
        <p:spPr>
          <a:xfrm>
            <a:off x="11356099" y="2434363"/>
            <a:ext cx="124460" cy="238760"/>
          </a:xfrm>
          <a:prstGeom prst="rect">
            <a:avLst/>
          </a:prstGeom>
        </p:spPr>
        <p:txBody>
          <a:bodyPr vert="horz" wrap="square" lIns="0" tIns="12700" rIns="0" bIns="0" rtlCol="0">
            <a:spAutoFit/>
          </a:bodyPr>
          <a:lstStyle/>
          <a:p>
            <a:pPr marL="12700">
              <a:lnSpc>
                <a:spcPct val="100000"/>
              </a:lnSpc>
              <a:spcBef>
                <a:spcPts val="100"/>
              </a:spcBef>
            </a:pPr>
            <a:r>
              <a:rPr sz="1400" b="0" dirty="0">
                <a:solidFill>
                  <a:srgbClr val="808285"/>
                </a:solidFill>
                <a:latin typeface="Univers LT Pro 45 Light"/>
                <a:cs typeface="Univers LT Pro 45 Light"/>
              </a:rPr>
              <a:t>4</a:t>
            </a:r>
            <a:endParaRPr sz="1400">
              <a:latin typeface="Univers LT Pro 45 Light"/>
              <a:cs typeface="Univers LT Pro 45 Light"/>
            </a:endParaRPr>
          </a:p>
        </p:txBody>
      </p:sp>
      <p:sp>
        <p:nvSpPr>
          <p:cNvPr id="18" name="object 18"/>
          <p:cNvSpPr/>
          <p:nvPr/>
        </p:nvSpPr>
        <p:spPr>
          <a:xfrm>
            <a:off x="4734299" y="7635164"/>
            <a:ext cx="225425" cy="0"/>
          </a:xfrm>
          <a:custGeom>
            <a:avLst/>
            <a:gdLst/>
            <a:ahLst/>
            <a:cxnLst/>
            <a:rect l="l" t="t" r="r" b="b"/>
            <a:pathLst>
              <a:path w="225425">
                <a:moveTo>
                  <a:pt x="0" y="0"/>
                </a:moveTo>
                <a:lnTo>
                  <a:pt x="225005" y="0"/>
                </a:lnTo>
              </a:path>
            </a:pathLst>
          </a:custGeom>
          <a:ln w="7937">
            <a:solidFill>
              <a:srgbClr val="808285"/>
            </a:solidFill>
          </a:ln>
        </p:spPr>
        <p:txBody>
          <a:bodyPr wrap="square" lIns="0" tIns="0" rIns="0" bIns="0" rtlCol="0"/>
          <a:lstStyle/>
          <a:p>
            <a:endParaRPr/>
          </a:p>
        </p:txBody>
      </p:sp>
      <p:sp>
        <p:nvSpPr>
          <p:cNvPr id="19" name="object 19"/>
          <p:cNvSpPr txBox="1"/>
          <p:nvPr/>
        </p:nvSpPr>
        <p:spPr>
          <a:xfrm>
            <a:off x="4721599" y="7606132"/>
            <a:ext cx="124460" cy="238760"/>
          </a:xfrm>
          <a:prstGeom prst="rect">
            <a:avLst/>
          </a:prstGeom>
        </p:spPr>
        <p:txBody>
          <a:bodyPr vert="horz" wrap="square" lIns="0" tIns="12700" rIns="0" bIns="0" rtlCol="0">
            <a:spAutoFit/>
          </a:bodyPr>
          <a:lstStyle/>
          <a:p>
            <a:pPr marL="12700">
              <a:lnSpc>
                <a:spcPct val="100000"/>
              </a:lnSpc>
              <a:spcBef>
                <a:spcPts val="100"/>
              </a:spcBef>
            </a:pPr>
            <a:r>
              <a:rPr sz="1400" b="0" dirty="0">
                <a:solidFill>
                  <a:srgbClr val="808285"/>
                </a:solidFill>
                <a:latin typeface="Univers LT Pro 45 Light"/>
                <a:cs typeface="Univers LT Pro 45 Light"/>
              </a:rPr>
              <a:t>5</a:t>
            </a:r>
            <a:endParaRPr sz="1400">
              <a:latin typeface="Univers LT Pro 45 Light"/>
              <a:cs typeface="Univers LT Pro 45 Light"/>
            </a:endParaRPr>
          </a:p>
        </p:txBody>
      </p:sp>
      <p:sp>
        <p:nvSpPr>
          <p:cNvPr id="20" name="object 20"/>
          <p:cNvSpPr/>
          <p:nvPr/>
        </p:nvSpPr>
        <p:spPr>
          <a:xfrm>
            <a:off x="6909750" y="7371856"/>
            <a:ext cx="225425" cy="0"/>
          </a:xfrm>
          <a:custGeom>
            <a:avLst/>
            <a:gdLst/>
            <a:ahLst/>
            <a:cxnLst/>
            <a:rect l="l" t="t" r="r" b="b"/>
            <a:pathLst>
              <a:path w="225425">
                <a:moveTo>
                  <a:pt x="0" y="0"/>
                </a:moveTo>
                <a:lnTo>
                  <a:pt x="225005" y="0"/>
                </a:lnTo>
              </a:path>
            </a:pathLst>
          </a:custGeom>
          <a:ln w="7937">
            <a:solidFill>
              <a:srgbClr val="808285"/>
            </a:solidFill>
          </a:ln>
        </p:spPr>
        <p:txBody>
          <a:bodyPr wrap="square" lIns="0" tIns="0" rIns="0" bIns="0" rtlCol="0"/>
          <a:lstStyle/>
          <a:p>
            <a:endParaRPr/>
          </a:p>
        </p:txBody>
      </p:sp>
      <p:sp>
        <p:nvSpPr>
          <p:cNvPr id="21" name="object 21"/>
          <p:cNvSpPr txBox="1"/>
          <p:nvPr/>
        </p:nvSpPr>
        <p:spPr>
          <a:xfrm>
            <a:off x="6897050" y="7342825"/>
            <a:ext cx="124460" cy="238760"/>
          </a:xfrm>
          <a:prstGeom prst="rect">
            <a:avLst/>
          </a:prstGeom>
        </p:spPr>
        <p:txBody>
          <a:bodyPr vert="horz" wrap="square" lIns="0" tIns="12700" rIns="0" bIns="0" rtlCol="0">
            <a:spAutoFit/>
          </a:bodyPr>
          <a:lstStyle/>
          <a:p>
            <a:pPr marL="12700">
              <a:lnSpc>
                <a:spcPct val="100000"/>
              </a:lnSpc>
              <a:spcBef>
                <a:spcPts val="100"/>
              </a:spcBef>
            </a:pPr>
            <a:r>
              <a:rPr sz="1400" b="0" dirty="0">
                <a:solidFill>
                  <a:srgbClr val="808285"/>
                </a:solidFill>
                <a:latin typeface="Univers LT Pro 45 Light"/>
                <a:cs typeface="Univers LT Pro 45 Light"/>
              </a:rPr>
              <a:t>6</a:t>
            </a:r>
            <a:endParaRPr sz="1400">
              <a:latin typeface="Univers LT Pro 45 Light"/>
              <a:cs typeface="Univers LT Pro 45 Light"/>
            </a:endParaRPr>
          </a:p>
        </p:txBody>
      </p:sp>
      <p:sp>
        <p:nvSpPr>
          <p:cNvPr id="22" name="object 22"/>
          <p:cNvSpPr/>
          <p:nvPr/>
        </p:nvSpPr>
        <p:spPr>
          <a:xfrm>
            <a:off x="5691644" y="511200"/>
            <a:ext cx="2544483" cy="6748678"/>
          </a:xfrm>
          <a:prstGeom prst="rect">
            <a:avLst/>
          </a:prstGeom>
          <a:blipFill>
            <a:blip r:embed="rId2" cstate="print"/>
            <a:stretch>
              <a:fillRect/>
            </a:stretch>
          </a:blipFill>
        </p:spPr>
        <p:txBody>
          <a:bodyPr wrap="square" lIns="0" tIns="0" rIns="0" bIns="0" rtlCol="0"/>
          <a:lstStyle/>
          <a:p>
            <a:endParaRPr/>
          </a:p>
        </p:txBody>
      </p:sp>
      <p:sp>
        <p:nvSpPr>
          <p:cNvPr id="23" name="object 23"/>
          <p:cNvSpPr/>
          <p:nvPr/>
        </p:nvSpPr>
        <p:spPr>
          <a:xfrm>
            <a:off x="11727002" y="2459431"/>
            <a:ext cx="3006001" cy="4794287"/>
          </a:xfrm>
          <a:prstGeom prst="rect">
            <a:avLst/>
          </a:prstGeom>
          <a:blipFill>
            <a:blip r:embed="rId3" cstate="print"/>
            <a:stretch>
              <a:fillRect/>
            </a:stretch>
          </a:blipFill>
        </p:spPr>
        <p:txBody>
          <a:bodyPr wrap="square" lIns="0" tIns="0" rIns="0" bIns="0" rtlCol="0"/>
          <a:lstStyle/>
          <a:p>
            <a:endParaRPr/>
          </a:p>
        </p:txBody>
      </p:sp>
      <p:sp>
        <p:nvSpPr>
          <p:cNvPr id="24" name="object 24"/>
          <p:cNvSpPr/>
          <p:nvPr/>
        </p:nvSpPr>
        <p:spPr>
          <a:xfrm>
            <a:off x="10640812" y="7367879"/>
            <a:ext cx="3315928" cy="2651544"/>
          </a:xfrm>
          <a:prstGeom prst="rect">
            <a:avLst/>
          </a:prstGeom>
          <a:blipFill>
            <a:blip r:embed="rId4" cstate="print"/>
            <a:stretch>
              <a:fillRect/>
            </a:stretch>
          </a:blipFill>
        </p:spPr>
        <p:txBody>
          <a:bodyPr wrap="square" lIns="0" tIns="0" rIns="0" bIns="0" rtlCol="0"/>
          <a:lstStyle/>
          <a:p>
            <a:endParaRPr/>
          </a:p>
        </p:txBody>
      </p:sp>
      <p:sp>
        <p:nvSpPr>
          <p:cNvPr id="25" name="object 25"/>
          <p:cNvSpPr/>
          <p:nvPr/>
        </p:nvSpPr>
        <p:spPr>
          <a:xfrm>
            <a:off x="11049224" y="511202"/>
            <a:ext cx="2438399" cy="1828797"/>
          </a:xfrm>
          <a:prstGeom prst="rect">
            <a:avLst/>
          </a:prstGeom>
          <a:blipFill>
            <a:blip r:embed="rId5" cstate="print"/>
            <a:stretch>
              <a:fillRect/>
            </a:stretch>
          </a:blipFill>
        </p:spPr>
        <p:txBody>
          <a:bodyPr wrap="square" lIns="0" tIns="0" rIns="0" bIns="0" rtlCol="0"/>
          <a:lstStyle/>
          <a:p>
            <a:endParaRPr/>
          </a:p>
        </p:txBody>
      </p:sp>
      <p:sp>
        <p:nvSpPr>
          <p:cNvPr id="26" name="object 26"/>
          <p:cNvSpPr/>
          <p:nvPr/>
        </p:nvSpPr>
        <p:spPr>
          <a:xfrm>
            <a:off x="4734300" y="7939387"/>
            <a:ext cx="2438399" cy="1828791"/>
          </a:xfrm>
          <a:prstGeom prst="rect">
            <a:avLst/>
          </a:prstGeom>
          <a:blipFill>
            <a:blip r:embed="rId6" cstate="print"/>
            <a:stretch>
              <a:fillRect/>
            </a:stretch>
          </a:blipFill>
        </p:spPr>
        <p:txBody>
          <a:bodyPr wrap="square" lIns="0" tIns="0" rIns="0" bIns="0" rtlCol="0"/>
          <a:lstStyle/>
          <a:p>
            <a:endParaRPr/>
          </a:p>
        </p:txBody>
      </p:sp>
      <p:sp>
        <p:nvSpPr>
          <p:cNvPr id="27" name="object 27"/>
          <p:cNvSpPr/>
          <p:nvPr/>
        </p:nvSpPr>
        <p:spPr>
          <a:xfrm>
            <a:off x="8393404" y="2992687"/>
            <a:ext cx="3200395" cy="4267191"/>
          </a:xfrm>
          <a:prstGeom prst="rect">
            <a:avLst/>
          </a:prstGeom>
          <a:blipFill>
            <a:blip r:embed="rId7" cstate="print"/>
            <a:stretch>
              <a:fillRect/>
            </a:stretch>
          </a:blipFill>
        </p:spPr>
        <p:txBody>
          <a:bodyPr wrap="square" lIns="0" tIns="0" rIns="0" bIns="0" rtlCol="0"/>
          <a:lstStyle/>
          <a:p>
            <a:endParaRPr/>
          </a:p>
        </p:txBody>
      </p:sp>
      <p:sp>
        <p:nvSpPr>
          <p:cNvPr id="28" name="object 28"/>
          <p:cNvSpPr/>
          <p:nvPr/>
        </p:nvSpPr>
        <p:spPr>
          <a:xfrm>
            <a:off x="7297874" y="7367887"/>
            <a:ext cx="3200399" cy="2400300"/>
          </a:xfrm>
          <a:prstGeom prst="rect">
            <a:avLst/>
          </a:prstGeom>
          <a:blipFill>
            <a:blip r:embed="rId8" cstate="print"/>
            <a:stretch>
              <a:fillRect/>
            </a:stretch>
          </a:blipFill>
        </p:spPr>
        <p:txBody>
          <a:bodyPr wrap="square" lIns="0" tIns="0" rIns="0" bIns="0" rtlCol="0"/>
          <a:lstStyle/>
          <a:p>
            <a:endParaRPr/>
          </a:p>
        </p:txBody>
      </p:sp>
      <p:sp>
        <p:nvSpPr>
          <p:cNvPr id="29" name="object 29"/>
          <p:cNvSpPr/>
          <p:nvPr/>
        </p:nvSpPr>
        <p:spPr>
          <a:xfrm>
            <a:off x="719999" y="8131401"/>
            <a:ext cx="2545080" cy="0"/>
          </a:xfrm>
          <a:custGeom>
            <a:avLst/>
            <a:gdLst/>
            <a:ahLst/>
            <a:cxnLst/>
            <a:rect l="l" t="t" r="r" b="b"/>
            <a:pathLst>
              <a:path w="2545079">
                <a:moveTo>
                  <a:pt x="0" y="0"/>
                </a:moveTo>
                <a:lnTo>
                  <a:pt x="2544749" y="0"/>
                </a:lnTo>
              </a:path>
            </a:pathLst>
          </a:custGeom>
          <a:ln w="6350">
            <a:solidFill>
              <a:srgbClr val="808285"/>
            </a:solidFill>
          </a:ln>
        </p:spPr>
        <p:txBody>
          <a:bodyPr wrap="square" lIns="0" tIns="0" rIns="0" bIns="0" rtlCol="0"/>
          <a:lstStyle/>
          <a:p>
            <a:endParaRPr/>
          </a:p>
        </p:txBody>
      </p:sp>
      <p:sp>
        <p:nvSpPr>
          <p:cNvPr id="30" name="object 30"/>
          <p:cNvSpPr txBox="1"/>
          <p:nvPr/>
        </p:nvSpPr>
        <p:spPr>
          <a:xfrm>
            <a:off x="707299" y="8229875"/>
            <a:ext cx="3441700" cy="1546577"/>
          </a:xfrm>
          <a:prstGeom prst="rect">
            <a:avLst/>
          </a:prstGeom>
        </p:spPr>
        <p:txBody>
          <a:bodyPr vert="horz" wrap="square" lIns="0" tIns="12700" rIns="0" bIns="0" rtlCol="0">
            <a:spAutoFit/>
          </a:bodyPr>
          <a:lstStyle/>
          <a:p>
            <a:pPr marL="278130" indent="-266065">
              <a:spcBef>
                <a:spcPts val="100"/>
              </a:spcBef>
              <a:buAutoNum type="arabicPeriod"/>
              <a:tabLst>
                <a:tab pos="278765" algn="l"/>
              </a:tabLst>
            </a:pPr>
            <a:r>
              <a:rPr sz="1400" b="0" spc="-40" dirty="0">
                <a:solidFill>
                  <a:srgbClr val="808285"/>
                </a:solidFill>
                <a:latin typeface="Univers LT Pro 45 Light"/>
                <a:cs typeface="Univers LT Pro 45 Light"/>
              </a:rPr>
              <a:t>Black</a:t>
            </a:r>
            <a:r>
              <a:rPr sz="1400" b="0" spc="-110"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timber</a:t>
            </a:r>
            <a:r>
              <a:rPr sz="1400" b="0" spc="-110" dirty="0">
                <a:solidFill>
                  <a:srgbClr val="808285"/>
                </a:solidFill>
                <a:latin typeface="Univers LT Pro 45 Light"/>
                <a:cs typeface="Univers LT Pro 45 Light"/>
              </a:rPr>
              <a:t> </a:t>
            </a:r>
            <a:r>
              <a:rPr sz="1400" b="0" spc="-35" dirty="0">
                <a:solidFill>
                  <a:srgbClr val="808285"/>
                </a:solidFill>
                <a:latin typeface="Univers LT Pro 45 Light"/>
                <a:cs typeface="Univers LT Pro 45 Light"/>
              </a:rPr>
              <a:t>and</a:t>
            </a:r>
            <a:r>
              <a:rPr sz="1400" b="0" spc="-110"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brick</a:t>
            </a:r>
            <a:r>
              <a:rPr sz="1400" b="0" spc="-105"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barn.</a:t>
            </a:r>
            <a:endParaRPr lang="en-GB" sz="1400" b="0" spc="-50" dirty="0">
              <a:solidFill>
                <a:srgbClr val="808285"/>
              </a:solidFill>
              <a:latin typeface="Univers LT Pro 45 Light"/>
              <a:cs typeface="Univers LT Pro 45 Light"/>
            </a:endParaRPr>
          </a:p>
          <a:p>
            <a:pPr marL="278130" indent="-266065">
              <a:spcBef>
                <a:spcPts val="100"/>
              </a:spcBef>
              <a:buAutoNum type="arabicPeriod"/>
              <a:tabLst>
                <a:tab pos="278765" algn="l"/>
              </a:tabLst>
            </a:pPr>
            <a:r>
              <a:rPr sz="1400" b="0" spc="-55" dirty="0">
                <a:solidFill>
                  <a:srgbClr val="808285"/>
                </a:solidFill>
                <a:latin typeface="Univers LT Pro 45 Light"/>
                <a:cs typeface="Univers LT Pro 45 Light"/>
              </a:rPr>
              <a:t>View </a:t>
            </a:r>
            <a:r>
              <a:rPr sz="1400" b="0" spc="-45" dirty="0">
                <a:solidFill>
                  <a:srgbClr val="808285"/>
                </a:solidFill>
                <a:latin typeface="Univers LT Pro 45 Light"/>
                <a:cs typeface="Univers LT Pro 45 Light"/>
              </a:rPr>
              <a:t>down Church</a:t>
            </a:r>
            <a:r>
              <a:rPr sz="1400" b="0" spc="-325"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St.  </a:t>
            </a:r>
            <a:endParaRPr lang="en-GB" sz="1400" b="0" spc="-50" dirty="0">
              <a:solidFill>
                <a:srgbClr val="808285"/>
              </a:solidFill>
              <a:latin typeface="Univers LT Pro 45 Light"/>
              <a:cs typeface="Univers LT Pro 45 Light"/>
            </a:endParaRPr>
          </a:p>
          <a:p>
            <a:pPr marL="278130" indent="-266065">
              <a:spcBef>
                <a:spcPts val="100"/>
              </a:spcBef>
              <a:buAutoNum type="arabicPeriod"/>
              <a:tabLst>
                <a:tab pos="278765" algn="l"/>
              </a:tabLst>
            </a:pPr>
            <a:r>
              <a:rPr sz="1400" b="0" spc="-50" dirty="0">
                <a:solidFill>
                  <a:srgbClr val="808285"/>
                </a:solidFill>
                <a:latin typeface="Univers LT Pro 45 Light"/>
                <a:cs typeface="Univers LT Pro 45 Light"/>
              </a:rPr>
              <a:t>Thatched cottage</a:t>
            </a:r>
            <a:endParaRPr sz="1400" dirty="0">
              <a:latin typeface="Univers LT Pro 45 Light"/>
              <a:cs typeface="Univers LT Pro 45 Light"/>
            </a:endParaRPr>
          </a:p>
          <a:p>
            <a:pPr marL="271780" marR="5080" indent="-259715">
              <a:buAutoNum type="arabicPeriod" startAt="4"/>
              <a:tabLst>
                <a:tab pos="271145" algn="l"/>
              </a:tabLst>
            </a:pPr>
            <a:r>
              <a:rPr sz="1400" b="0" spc="-45" dirty="0">
                <a:solidFill>
                  <a:srgbClr val="808285"/>
                </a:solidFill>
                <a:latin typeface="Univers LT Pro 45 Light"/>
                <a:cs typeface="Univers LT Pro 45 Light"/>
              </a:rPr>
              <a:t>Timber</a:t>
            </a:r>
            <a:r>
              <a:rPr sz="1400" b="0" spc="-110" dirty="0">
                <a:solidFill>
                  <a:srgbClr val="808285"/>
                </a:solidFill>
                <a:latin typeface="Univers LT Pro 45 Light"/>
                <a:cs typeface="Univers LT Pro 45 Light"/>
              </a:rPr>
              <a:t> </a:t>
            </a:r>
            <a:r>
              <a:rPr sz="1400" b="0" spc="-35" dirty="0">
                <a:solidFill>
                  <a:srgbClr val="808285"/>
                </a:solidFill>
                <a:latin typeface="Univers LT Pro 45 Light"/>
                <a:cs typeface="Univers LT Pro 45 Light"/>
              </a:rPr>
              <a:t>and</a:t>
            </a:r>
            <a:r>
              <a:rPr sz="1400" b="0" spc="-110"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brick</a:t>
            </a:r>
            <a:r>
              <a:rPr sz="1400" b="0" spc="-110"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detail</a:t>
            </a:r>
            <a:r>
              <a:rPr sz="1400" b="0" spc="-110"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in</a:t>
            </a:r>
            <a:r>
              <a:rPr sz="1400" b="0" spc="-110"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new </a:t>
            </a:r>
            <a:r>
              <a:rPr sz="1400" b="0" spc="-60" dirty="0">
                <a:solidFill>
                  <a:srgbClr val="808285"/>
                </a:solidFill>
                <a:latin typeface="Univers LT Pro 45 Light"/>
                <a:cs typeface="Univers LT Pro 45 Light"/>
              </a:rPr>
              <a:t>development</a:t>
            </a:r>
            <a:endParaRPr sz="1400" dirty="0">
              <a:latin typeface="Univers LT Pro 45 Light"/>
              <a:cs typeface="Univers LT Pro 45 Light"/>
            </a:endParaRPr>
          </a:p>
          <a:p>
            <a:pPr marL="278130" indent="-266065">
              <a:buAutoNum type="arabicPeriod" startAt="4"/>
              <a:tabLst>
                <a:tab pos="278765" algn="l"/>
              </a:tabLst>
            </a:pPr>
            <a:r>
              <a:rPr sz="1400" b="0" spc="-55" dirty="0">
                <a:solidFill>
                  <a:srgbClr val="808285"/>
                </a:solidFill>
                <a:latin typeface="Univers LT Pro 45 Light"/>
                <a:cs typeface="Univers LT Pro 45 Light"/>
              </a:rPr>
              <a:t>View </a:t>
            </a:r>
            <a:r>
              <a:rPr sz="1400" b="0" spc="-25" dirty="0">
                <a:solidFill>
                  <a:srgbClr val="808285"/>
                </a:solidFill>
                <a:latin typeface="Univers LT Pro 45 Light"/>
                <a:cs typeface="Univers LT Pro 45 Light"/>
              </a:rPr>
              <a:t>up </a:t>
            </a:r>
            <a:r>
              <a:rPr sz="1400" b="0" spc="-45" dirty="0">
                <a:solidFill>
                  <a:srgbClr val="808285"/>
                </a:solidFill>
                <a:latin typeface="Univers LT Pro 45 Light"/>
                <a:cs typeface="Univers LT Pro 45 Light"/>
              </a:rPr>
              <a:t>Duke</a:t>
            </a:r>
            <a:r>
              <a:rPr sz="1400" b="0" spc="-285"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St.</a:t>
            </a:r>
            <a:endParaRPr lang="en-GB" sz="1400" dirty="0">
              <a:latin typeface="Univers LT Pro 45 Light"/>
              <a:cs typeface="Univers LT Pro 45 Light"/>
            </a:endParaRPr>
          </a:p>
          <a:p>
            <a:pPr marL="278130" indent="-266065">
              <a:buAutoNum type="arabicPeriod" startAt="4"/>
              <a:tabLst>
                <a:tab pos="278765" algn="l"/>
              </a:tabLst>
            </a:pPr>
            <a:r>
              <a:rPr sz="1400" b="0" spc="-45" dirty="0">
                <a:solidFill>
                  <a:srgbClr val="808285"/>
                </a:solidFill>
                <a:latin typeface="Univers LT Pro 45 Light"/>
                <a:cs typeface="Univers LT Pro 45 Light"/>
              </a:rPr>
              <a:t>New housing </a:t>
            </a:r>
            <a:r>
              <a:rPr sz="1400" b="0" spc="-60" dirty="0">
                <a:solidFill>
                  <a:srgbClr val="808285"/>
                </a:solidFill>
                <a:latin typeface="Univers LT Pro 45 Light"/>
                <a:cs typeface="Univers LT Pro 45 Light"/>
              </a:rPr>
              <a:t>development  </a:t>
            </a:r>
            <a:endParaRPr lang="en-GB" sz="1400" spc="-60" dirty="0">
              <a:solidFill>
                <a:srgbClr val="808285"/>
              </a:solidFill>
              <a:latin typeface="Univers LT Pro 45 Light"/>
              <a:cs typeface="Univers LT Pro 45 Light"/>
            </a:endParaRPr>
          </a:p>
          <a:p>
            <a:pPr marL="278130" indent="-266065">
              <a:buAutoNum type="arabicPeriod" startAt="4"/>
              <a:tabLst>
                <a:tab pos="278765" algn="l"/>
              </a:tabLst>
            </a:pPr>
            <a:r>
              <a:rPr sz="1400" b="0" spc="-280"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Thatched</a:t>
            </a:r>
            <a:r>
              <a:rPr sz="1400" b="0" spc="-114"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cottage</a:t>
            </a:r>
            <a:r>
              <a:rPr sz="1400" b="0" spc="-114" dirty="0">
                <a:solidFill>
                  <a:srgbClr val="808285"/>
                </a:solidFill>
                <a:latin typeface="Univers LT Pro 45 Light"/>
                <a:cs typeface="Univers LT Pro 45 Light"/>
              </a:rPr>
              <a:t> </a:t>
            </a:r>
            <a:r>
              <a:rPr sz="1400" b="0" spc="-35" dirty="0">
                <a:solidFill>
                  <a:srgbClr val="808285"/>
                </a:solidFill>
                <a:latin typeface="Univers LT Pro 45 Light"/>
                <a:cs typeface="Univers LT Pro 45 Light"/>
              </a:rPr>
              <a:t>and</a:t>
            </a:r>
            <a:r>
              <a:rPr sz="1400" b="0" spc="-114"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timber</a:t>
            </a:r>
            <a:r>
              <a:rPr lang="en-GB" sz="1400" b="0" spc="-50"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barn.</a:t>
            </a:r>
            <a:endParaRPr sz="1400" dirty="0">
              <a:latin typeface="Univers LT Pro 45 Light"/>
              <a:cs typeface="Univers LT Pro 45 Light"/>
            </a:endParaRPr>
          </a:p>
        </p:txBody>
      </p:sp>
      <p:sp>
        <p:nvSpPr>
          <p:cNvPr id="31" name="object 31"/>
          <p:cNvSpPr/>
          <p:nvPr/>
        </p:nvSpPr>
        <p:spPr>
          <a:xfrm>
            <a:off x="719999" y="363178"/>
            <a:ext cx="3429000" cy="0"/>
          </a:xfrm>
          <a:custGeom>
            <a:avLst/>
            <a:gdLst/>
            <a:ahLst/>
            <a:cxnLst/>
            <a:rect l="l" t="t" r="r" b="b"/>
            <a:pathLst>
              <a:path w="3429000">
                <a:moveTo>
                  <a:pt x="0" y="0"/>
                </a:moveTo>
                <a:lnTo>
                  <a:pt x="3429000" y="0"/>
                </a:lnTo>
              </a:path>
            </a:pathLst>
          </a:custGeom>
          <a:ln w="6350">
            <a:solidFill>
              <a:srgbClr val="808285"/>
            </a:solidFill>
          </a:ln>
        </p:spPr>
        <p:txBody>
          <a:bodyPr wrap="square" lIns="0" tIns="0" rIns="0" bIns="0" rtlCol="0"/>
          <a:lstStyle/>
          <a:p>
            <a:endParaRPr/>
          </a:p>
        </p:txBody>
      </p:sp>
      <p:sp>
        <p:nvSpPr>
          <p:cNvPr id="32" name="object 32"/>
          <p:cNvSpPr txBox="1">
            <a:spLocks noGrp="1"/>
          </p:cNvSpPr>
          <p:nvPr>
            <p:ph type="title"/>
          </p:nvPr>
        </p:nvSpPr>
        <p:spPr>
          <a:xfrm>
            <a:off x="707299" y="305153"/>
            <a:ext cx="2284730" cy="1003300"/>
          </a:xfrm>
          <a:prstGeom prst="rect">
            <a:avLst/>
          </a:prstGeom>
        </p:spPr>
        <p:txBody>
          <a:bodyPr vert="horz" wrap="square" lIns="0" tIns="101600" rIns="0" bIns="0" rtlCol="0">
            <a:spAutoFit/>
          </a:bodyPr>
          <a:lstStyle/>
          <a:p>
            <a:pPr marL="12700" marR="7620">
              <a:lnSpc>
                <a:spcPts val="3500"/>
              </a:lnSpc>
              <a:spcBef>
                <a:spcPts val="800"/>
              </a:spcBef>
            </a:pPr>
            <a:r>
              <a:rPr spc="-135" dirty="0"/>
              <a:t>Context  </a:t>
            </a:r>
            <a:r>
              <a:rPr spc="-125" dirty="0"/>
              <a:t>Micheld</a:t>
            </a:r>
            <a:r>
              <a:rPr spc="-195" dirty="0"/>
              <a:t>ev</a:t>
            </a:r>
            <a:r>
              <a:rPr spc="-125" dirty="0"/>
              <a:t>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47299" y="10309262"/>
            <a:ext cx="116205" cy="147320"/>
          </a:xfrm>
          <a:prstGeom prst="rect">
            <a:avLst/>
          </a:prstGeom>
        </p:spPr>
        <p:txBody>
          <a:bodyPr vert="horz" wrap="square" lIns="0" tIns="12700" rIns="0" bIns="0" rtlCol="0">
            <a:spAutoFit/>
          </a:bodyPr>
          <a:lstStyle/>
          <a:p>
            <a:pPr marL="12700">
              <a:lnSpc>
                <a:spcPct val="100000"/>
              </a:lnSpc>
              <a:spcBef>
                <a:spcPts val="100"/>
              </a:spcBef>
            </a:pPr>
            <a:r>
              <a:rPr sz="800" b="0" spc="-90" dirty="0">
                <a:solidFill>
                  <a:srgbClr val="808285"/>
                </a:solidFill>
                <a:latin typeface="Univers LT Pro 45 Light"/>
                <a:cs typeface="Univers LT Pro 45 Light"/>
              </a:rPr>
              <a:t>10</a:t>
            </a:r>
            <a:endParaRPr sz="800">
              <a:latin typeface="Univers LT Pro 45 Light"/>
              <a:cs typeface="Univers LT Pro 45 Light"/>
            </a:endParaRPr>
          </a:p>
        </p:txBody>
      </p:sp>
      <p:sp>
        <p:nvSpPr>
          <p:cNvPr id="3" name="object 3"/>
          <p:cNvSpPr txBox="1"/>
          <p:nvPr/>
        </p:nvSpPr>
        <p:spPr>
          <a:xfrm>
            <a:off x="8490498" y="10309262"/>
            <a:ext cx="466090"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June</a:t>
            </a:r>
            <a:r>
              <a:rPr sz="800" b="0" spc="-110"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2020</a:t>
            </a:r>
            <a:endParaRPr sz="800">
              <a:latin typeface="Univers LT Pro 45 Light"/>
              <a:cs typeface="Univers LT Pro 45 Light"/>
            </a:endParaRPr>
          </a:p>
        </p:txBody>
      </p:sp>
      <p:sp>
        <p:nvSpPr>
          <p:cNvPr id="4" name="object 4"/>
          <p:cNvSpPr txBox="1"/>
          <p:nvPr/>
        </p:nvSpPr>
        <p:spPr>
          <a:xfrm>
            <a:off x="13698153" y="10309262"/>
            <a:ext cx="711200" cy="147320"/>
          </a:xfrm>
          <a:prstGeom prst="rect">
            <a:avLst/>
          </a:prstGeom>
        </p:spPr>
        <p:txBody>
          <a:bodyPr vert="horz" wrap="square" lIns="0" tIns="12700" rIns="0" bIns="0" rtlCol="0">
            <a:spAutoFit/>
          </a:bodyPr>
          <a:lstStyle/>
          <a:p>
            <a:pPr marL="12700">
              <a:lnSpc>
                <a:spcPct val="100000"/>
              </a:lnSpc>
              <a:spcBef>
                <a:spcPts val="100"/>
              </a:spcBef>
            </a:pPr>
            <a:r>
              <a:rPr sz="800" b="0" spc="-35" dirty="0">
                <a:solidFill>
                  <a:srgbClr val="808285"/>
                </a:solidFill>
                <a:latin typeface="Univers LT Pro 45 Light"/>
                <a:cs typeface="Univers LT Pro 45 Light"/>
              </a:rPr>
              <a:t>ArchitecturePLB</a:t>
            </a:r>
            <a:endParaRPr sz="800">
              <a:latin typeface="Univers LT Pro 45 Light"/>
              <a:cs typeface="Univers LT Pro 45 Light"/>
            </a:endParaRPr>
          </a:p>
        </p:txBody>
      </p:sp>
      <p:sp>
        <p:nvSpPr>
          <p:cNvPr id="5" name="object 5"/>
          <p:cNvSpPr/>
          <p:nvPr/>
        </p:nvSpPr>
        <p:spPr>
          <a:xfrm>
            <a:off x="359999" y="10335177"/>
            <a:ext cx="14040485" cy="0"/>
          </a:xfrm>
          <a:custGeom>
            <a:avLst/>
            <a:gdLst/>
            <a:ahLst/>
            <a:cxnLst/>
            <a:rect l="l" t="t" r="r" b="b"/>
            <a:pathLst>
              <a:path w="14040485">
                <a:moveTo>
                  <a:pt x="0" y="0"/>
                </a:moveTo>
                <a:lnTo>
                  <a:pt x="14040002" y="0"/>
                </a:lnTo>
              </a:path>
            </a:pathLst>
          </a:custGeom>
          <a:ln w="6350">
            <a:solidFill>
              <a:srgbClr val="808285"/>
            </a:solidFill>
          </a:ln>
        </p:spPr>
        <p:txBody>
          <a:bodyPr wrap="square" lIns="0" tIns="0" rIns="0" bIns="0" rtlCol="0"/>
          <a:lstStyle/>
          <a:p>
            <a:endParaRPr/>
          </a:p>
        </p:txBody>
      </p:sp>
      <p:sp>
        <p:nvSpPr>
          <p:cNvPr id="6" name="object 6"/>
          <p:cNvSpPr txBox="1"/>
          <p:nvPr/>
        </p:nvSpPr>
        <p:spPr>
          <a:xfrm>
            <a:off x="5072300" y="10309262"/>
            <a:ext cx="1760855"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Southbrook </a:t>
            </a:r>
            <a:r>
              <a:rPr sz="800" b="0" spc="-25" dirty="0">
                <a:solidFill>
                  <a:srgbClr val="808285"/>
                </a:solidFill>
                <a:latin typeface="Univers LT Pro 45 Light"/>
                <a:cs typeface="Univers LT Pro 45 Light"/>
              </a:rPr>
              <a:t>Cottages- </a:t>
            </a:r>
            <a:r>
              <a:rPr sz="800" b="0" spc="-30" dirty="0">
                <a:solidFill>
                  <a:srgbClr val="808285"/>
                </a:solidFill>
                <a:latin typeface="Univers LT Pro 45 Light"/>
                <a:cs typeface="Univers LT Pro 45 Light"/>
              </a:rPr>
              <a:t>Public</a:t>
            </a:r>
            <a:r>
              <a:rPr sz="800" b="0" spc="-155"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Consultation</a:t>
            </a:r>
            <a:endParaRPr sz="800">
              <a:latin typeface="Univers LT Pro 45 Light"/>
              <a:cs typeface="Univers LT Pro 45 Light"/>
            </a:endParaRPr>
          </a:p>
        </p:txBody>
      </p:sp>
      <p:sp>
        <p:nvSpPr>
          <p:cNvPr id="7" name="object 7"/>
          <p:cNvSpPr/>
          <p:nvPr/>
        </p:nvSpPr>
        <p:spPr>
          <a:xfrm>
            <a:off x="4394923" y="361378"/>
            <a:ext cx="10005072" cy="9194431"/>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9661628" y="700698"/>
            <a:ext cx="241300" cy="1096645"/>
          </a:xfrm>
          <a:custGeom>
            <a:avLst/>
            <a:gdLst/>
            <a:ahLst/>
            <a:cxnLst/>
            <a:rect l="l" t="t" r="r" b="b"/>
            <a:pathLst>
              <a:path w="241300" h="1096645">
                <a:moveTo>
                  <a:pt x="38011" y="0"/>
                </a:moveTo>
                <a:lnTo>
                  <a:pt x="1460" y="154330"/>
                </a:lnTo>
                <a:lnTo>
                  <a:pt x="0" y="320840"/>
                </a:lnTo>
                <a:lnTo>
                  <a:pt x="43586" y="473595"/>
                </a:lnTo>
                <a:lnTo>
                  <a:pt x="241071" y="1096543"/>
                </a:lnTo>
              </a:path>
            </a:pathLst>
          </a:custGeom>
          <a:ln w="11455">
            <a:solidFill>
              <a:srgbClr val="EC9623"/>
            </a:solidFill>
          </a:ln>
        </p:spPr>
        <p:txBody>
          <a:bodyPr wrap="square" lIns="0" tIns="0" rIns="0" bIns="0" rtlCol="0"/>
          <a:lstStyle/>
          <a:p>
            <a:endParaRPr/>
          </a:p>
        </p:txBody>
      </p:sp>
      <p:sp>
        <p:nvSpPr>
          <p:cNvPr id="9" name="object 9"/>
          <p:cNvSpPr/>
          <p:nvPr/>
        </p:nvSpPr>
        <p:spPr>
          <a:xfrm>
            <a:off x="10004233" y="2112948"/>
            <a:ext cx="536575" cy="1619250"/>
          </a:xfrm>
          <a:custGeom>
            <a:avLst/>
            <a:gdLst/>
            <a:ahLst/>
            <a:cxnLst/>
            <a:rect l="l" t="t" r="r" b="b"/>
            <a:pathLst>
              <a:path w="536575" h="1619250">
                <a:moveTo>
                  <a:pt x="0" y="0"/>
                </a:moveTo>
                <a:lnTo>
                  <a:pt x="85293" y="277228"/>
                </a:lnTo>
                <a:lnTo>
                  <a:pt x="113715" y="349580"/>
                </a:lnTo>
                <a:lnTo>
                  <a:pt x="430491" y="1322882"/>
                </a:lnTo>
                <a:lnTo>
                  <a:pt x="536079" y="1619123"/>
                </a:lnTo>
              </a:path>
            </a:pathLst>
          </a:custGeom>
          <a:ln w="11455">
            <a:solidFill>
              <a:srgbClr val="EC9623"/>
            </a:solidFill>
          </a:ln>
        </p:spPr>
        <p:txBody>
          <a:bodyPr wrap="square" lIns="0" tIns="0" rIns="0" bIns="0" rtlCol="0"/>
          <a:lstStyle/>
          <a:p>
            <a:endParaRPr/>
          </a:p>
        </p:txBody>
      </p:sp>
      <p:sp>
        <p:nvSpPr>
          <p:cNvPr id="10" name="object 10"/>
          <p:cNvSpPr/>
          <p:nvPr/>
        </p:nvSpPr>
        <p:spPr>
          <a:xfrm>
            <a:off x="10702768" y="4153249"/>
            <a:ext cx="158115" cy="422275"/>
          </a:xfrm>
          <a:custGeom>
            <a:avLst/>
            <a:gdLst/>
            <a:ahLst/>
            <a:cxnLst/>
            <a:rect l="l" t="t" r="r" b="b"/>
            <a:pathLst>
              <a:path w="158115" h="422275">
                <a:moveTo>
                  <a:pt x="0" y="0"/>
                </a:moveTo>
                <a:lnTo>
                  <a:pt x="157581" y="421881"/>
                </a:lnTo>
              </a:path>
            </a:pathLst>
          </a:custGeom>
          <a:ln w="11455">
            <a:solidFill>
              <a:srgbClr val="EC9623"/>
            </a:solidFill>
          </a:ln>
        </p:spPr>
        <p:txBody>
          <a:bodyPr wrap="square" lIns="0" tIns="0" rIns="0" bIns="0" rtlCol="0"/>
          <a:lstStyle/>
          <a:p>
            <a:endParaRPr/>
          </a:p>
        </p:txBody>
      </p:sp>
      <p:sp>
        <p:nvSpPr>
          <p:cNvPr id="11" name="object 11"/>
          <p:cNvSpPr/>
          <p:nvPr/>
        </p:nvSpPr>
        <p:spPr>
          <a:xfrm>
            <a:off x="11035790" y="5013745"/>
            <a:ext cx="533400" cy="1351915"/>
          </a:xfrm>
          <a:custGeom>
            <a:avLst/>
            <a:gdLst/>
            <a:ahLst/>
            <a:cxnLst/>
            <a:rect l="l" t="t" r="r" b="b"/>
            <a:pathLst>
              <a:path w="533400" h="1351914">
                <a:moveTo>
                  <a:pt x="0" y="0"/>
                </a:moveTo>
                <a:lnTo>
                  <a:pt x="532828" y="1351584"/>
                </a:lnTo>
              </a:path>
            </a:pathLst>
          </a:custGeom>
          <a:ln w="11455">
            <a:solidFill>
              <a:srgbClr val="EC9623"/>
            </a:solidFill>
          </a:ln>
        </p:spPr>
        <p:txBody>
          <a:bodyPr wrap="square" lIns="0" tIns="0" rIns="0" bIns="0" rtlCol="0"/>
          <a:lstStyle/>
          <a:p>
            <a:endParaRPr/>
          </a:p>
        </p:txBody>
      </p:sp>
      <p:sp>
        <p:nvSpPr>
          <p:cNvPr id="12" name="object 12"/>
          <p:cNvSpPr/>
          <p:nvPr/>
        </p:nvSpPr>
        <p:spPr>
          <a:xfrm>
            <a:off x="9215537" y="3726334"/>
            <a:ext cx="554990" cy="235585"/>
          </a:xfrm>
          <a:custGeom>
            <a:avLst/>
            <a:gdLst/>
            <a:ahLst/>
            <a:cxnLst/>
            <a:rect l="l" t="t" r="r" b="b"/>
            <a:pathLst>
              <a:path w="554990" h="235585">
                <a:moveTo>
                  <a:pt x="0" y="235546"/>
                </a:moveTo>
                <a:lnTo>
                  <a:pt x="554761" y="0"/>
                </a:lnTo>
              </a:path>
            </a:pathLst>
          </a:custGeom>
          <a:ln w="11455">
            <a:solidFill>
              <a:srgbClr val="EC9623"/>
            </a:solidFill>
          </a:ln>
        </p:spPr>
        <p:txBody>
          <a:bodyPr wrap="square" lIns="0" tIns="0" rIns="0" bIns="0" rtlCol="0"/>
          <a:lstStyle/>
          <a:p>
            <a:endParaRPr/>
          </a:p>
        </p:txBody>
      </p:sp>
      <p:sp>
        <p:nvSpPr>
          <p:cNvPr id="13" name="object 13"/>
          <p:cNvSpPr/>
          <p:nvPr/>
        </p:nvSpPr>
        <p:spPr>
          <a:xfrm>
            <a:off x="9338188" y="2354439"/>
            <a:ext cx="424180" cy="1367155"/>
          </a:xfrm>
          <a:custGeom>
            <a:avLst/>
            <a:gdLst/>
            <a:ahLst/>
            <a:cxnLst/>
            <a:rect l="l" t="t" r="r" b="b"/>
            <a:pathLst>
              <a:path w="424179" h="1367154">
                <a:moveTo>
                  <a:pt x="0" y="0"/>
                </a:moveTo>
                <a:lnTo>
                  <a:pt x="423989" y="1366608"/>
                </a:lnTo>
              </a:path>
            </a:pathLst>
          </a:custGeom>
          <a:ln w="11455">
            <a:solidFill>
              <a:srgbClr val="EC9623"/>
            </a:solidFill>
          </a:ln>
        </p:spPr>
        <p:txBody>
          <a:bodyPr wrap="square" lIns="0" tIns="0" rIns="0" bIns="0" rtlCol="0"/>
          <a:lstStyle/>
          <a:p>
            <a:endParaRPr/>
          </a:p>
        </p:txBody>
      </p:sp>
      <p:sp>
        <p:nvSpPr>
          <p:cNvPr id="14" name="object 14"/>
          <p:cNvSpPr/>
          <p:nvPr/>
        </p:nvSpPr>
        <p:spPr>
          <a:xfrm>
            <a:off x="9285391" y="2226916"/>
            <a:ext cx="53975" cy="130810"/>
          </a:xfrm>
          <a:custGeom>
            <a:avLst/>
            <a:gdLst/>
            <a:ahLst/>
            <a:cxnLst/>
            <a:rect l="l" t="t" r="r" b="b"/>
            <a:pathLst>
              <a:path w="53975" h="130810">
                <a:moveTo>
                  <a:pt x="0" y="0"/>
                </a:moveTo>
                <a:lnTo>
                  <a:pt x="53606" y="130771"/>
                </a:lnTo>
              </a:path>
            </a:pathLst>
          </a:custGeom>
          <a:ln w="11455">
            <a:solidFill>
              <a:srgbClr val="EC9623"/>
            </a:solidFill>
          </a:ln>
        </p:spPr>
        <p:txBody>
          <a:bodyPr wrap="square" lIns="0" tIns="0" rIns="0" bIns="0" rtlCol="0"/>
          <a:lstStyle/>
          <a:p>
            <a:endParaRPr/>
          </a:p>
        </p:txBody>
      </p:sp>
      <p:sp>
        <p:nvSpPr>
          <p:cNvPr id="15" name="object 15"/>
          <p:cNvSpPr/>
          <p:nvPr/>
        </p:nvSpPr>
        <p:spPr>
          <a:xfrm>
            <a:off x="9058539" y="6118402"/>
            <a:ext cx="1327785" cy="450215"/>
          </a:xfrm>
          <a:custGeom>
            <a:avLst/>
            <a:gdLst/>
            <a:ahLst/>
            <a:cxnLst/>
            <a:rect l="l" t="t" r="r" b="b"/>
            <a:pathLst>
              <a:path w="1327784" h="450215">
                <a:moveTo>
                  <a:pt x="0" y="449605"/>
                </a:moveTo>
                <a:lnTo>
                  <a:pt x="1327454" y="0"/>
                </a:lnTo>
              </a:path>
            </a:pathLst>
          </a:custGeom>
          <a:ln w="11455">
            <a:solidFill>
              <a:srgbClr val="EC9623"/>
            </a:solidFill>
          </a:ln>
        </p:spPr>
        <p:txBody>
          <a:bodyPr wrap="square" lIns="0" tIns="0" rIns="0" bIns="0" rtlCol="0"/>
          <a:lstStyle/>
          <a:p>
            <a:endParaRPr/>
          </a:p>
        </p:txBody>
      </p:sp>
      <p:sp>
        <p:nvSpPr>
          <p:cNvPr id="16" name="object 16"/>
          <p:cNvSpPr/>
          <p:nvPr/>
        </p:nvSpPr>
        <p:spPr>
          <a:xfrm>
            <a:off x="10387822" y="6112971"/>
            <a:ext cx="207010" cy="116205"/>
          </a:xfrm>
          <a:custGeom>
            <a:avLst/>
            <a:gdLst/>
            <a:ahLst/>
            <a:cxnLst/>
            <a:rect l="l" t="t" r="r" b="b"/>
            <a:pathLst>
              <a:path w="207009" h="116204">
                <a:moveTo>
                  <a:pt x="206413" y="115900"/>
                </a:moveTo>
                <a:lnTo>
                  <a:pt x="0" y="0"/>
                </a:lnTo>
              </a:path>
            </a:pathLst>
          </a:custGeom>
          <a:ln w="11455">
            <a:solidFill>
              <a:srgbClr val="EC9623"/>
            </a:solidFill>
          </a:ln>
        </p:spPr>
        <p:txBody>
          <a:bodyPr wrap="square" lIns="0" tIns="0" rIns="0" bIns="0" rtlCol="0"/>
          <a:lstStyle/>
          <a:p>
            <a:endParaRPr/>
          </a:p>
        </p:txBody>
      </p:sp>
      <p:sp>
        <p:nvSpPr>
          <p:cNvPr id="17" name="object 17"/>
          <p:cNvSpPr/>
          <p:nvPr/>
        </p:nvSpPr>
        <p:spPr>
          <a:xfrm>
            <a:off x="10590186" y="6233866"/>
            <a:ext cx="57150" cy="177165"/>
          </a:xfrm>
          <a:custGeom>
            <a:avLst/>
            <a:gdLst/>
            <a:ahLst/>
            <a:cxnLst/>
            <a:rect l="l" t="t" r="r" b="b"/>
            <a:pathLst>
              <a:path w="57150" h="177164">
                <a:moveTo>
                  <a:pt x="56756" y="176949"/>
                </a:moveTo>
                <a:lnTo>
                  <a:pt x="0" y="0"/>
                </a:lnTo>
              </a:path>
            </a:pathLst>
          </a:custGeom>
          <a:ln w="11455">
            <a:solidFill>
              <a:srgbClr val="EC9623"/>
            </a:solidFill>
          </a:ln>
        </p:spPr>
        <p:txBody>
          <a:bodyPr wrap="square" lIns="0" tIns="0" rIns="0" bIns="0" rtlCol="0"/>
          <a:lstStyle/>
          <a:p>
            <a:endParaRPr/>
          </a:p>
        </p:txBody>
      </p:sp>
      <p:sp>
        <p:nvSpPr>
          <p:cNvPr id="18" name="object 18"/>
          <p:cNvSpPr/>
          <p:nvPr/>
        </p:nvSpPr>
        <p:spPr>
          <a:xfrm>
            <a:off x="10646940" y="6412569"/>
            <a:ext cx="334010" cy="729615"/>
          </a:xfrm>
          <a:custGeom>
            <a:avLst/>
            <a:gdLst/>
            <a:ahLst/>
            <a:cxnLst/>
            <a:rect l="l" t="t" r="r" b="b"/>
            <a:pathLst>
              <a:path w="334009" h="729615">
                <a:moveTo>
                  <a:pt x="333616" y="729272"/>
                </a:moveTo>
                <a:lnTo>
                  <a:pt x="0" y="0"/>
                </a:lnTo>
              </a:path>
            </a:pathLst>
          </a:custGeom>
          <a:ln w="11455">
            <a:solidFill>
              <a:srgbClr val="EC9623"/>
            </a:solidFill>
          </a:ln>
        </p:spPr>
        <p:txBody>
          <a:bodyPr wrap="square" lIns="0" tIns="0" rIns="0" bIns="0" rtlCol="0"/>
          <a:lstStyle/>
          <a:p>
            <a:endParaRPr/>
          </a:p>
        </p:txBody>
      </p:sp>
      <p:sp>
        <p:nvSpPr>
          <p:cNvPr id="19" name="object 19"/>
          <p:cNvSpPr/>
          <p:nvPr/>
        </p:nvSpPr>
        <p:spPr>
          <a:xfrm>
            <a:off x="10977312" y="7136970"/>
            <a:ext cx="239395" cy="502284"/>
          </a:xfrm>
          <a:custGeom>
            <a:avLst/>
            <a:gdLst/>
            <a:ahLst/>
            <a:cxnLst/>
            <a:rect l="l" t="t" r="r" b="b"/>
            <a:pathLst>
              <a:path w="239395" h="502284">
                <a:moveTo>
                  <a:pt x="238798" y="501967"/>
                </a:moveTo>
                <a:lnTo>
                  <a:pt x="0" y="0"/>
                </a:lnTo>
              </a:path>
            </a:pathLst>
          </a:custGeom>
          <a:ln w="11455">
            <a:solidFill>
              <a:srgbClr val="EC9623"/>
            </a:solidFill>
          </a:ln>
        </p:spPr>
        <p:txBody>
          <a:bodyPr wrap="square" lIns="0" tIns="0" rIns="0" bIns="0" rtlCol="0"/>
          <a:lstStyle/>
          <a:p>
            <a:endParaRPr/>
          </a:p>
        </p:txBody>
      </p:sp>
      <p:sp>
        <p:nvSpPr>
          <p:cNvPr id="20" name="object 20"/>
          <p:cNvSpPr/>
          <p:nvPr/>
        </p:nvSpPr>
        <p:spPr>
          <a:xfrm>
            <a:off x="11221287" y="7641397"/>
            <a:ext cx="382905" cy="566420"/>
          </a:xfrm>
          <a:custGeom>
            <a:avLst/>
            <a:gdLst/>
            <a:ahLst/>
            <a:cxnLst/>
            <a:rect l="l" t="t" r="r" b="b"/>
            <a:pathLst>
              <a:path w="382904" h="566420">
                <a:moveTo>
                  <a:pt x="382841" y="566115"/>
                </a:moveTo>
                <a:lnTo>
                  <a:pt x="0" y="0"/>
                </a:lnTo>
              </a:path>
            </a:pathLst>
          </a:custGeom>
          <a:ln w="11455">
            <a:solidFill>
              <a:srgbClr val="EC9623"/>
            </a:solidFill>
          </a:ln>
        </p:spPr>
        <p:txBody>
          <a:bodyPr wrap="square" lIns="0" tIns="0" rIns="0" bIns="0" rtlCol="0"/>
          <a:lstStyle/>
          <a:p>
            <a:endParaRPr/>
          </a:p>
        </p:txBody>
      </p:sp>
      <p:sp>
        <p:nvSpPr>
          <p:cNvPr id="21" name="object 21"/>
          <p:cNvSpPr txBox="1"/>
          <p:nvPr/>
        </p:nvSpPr>
        <p:spPr>
          <a:xfrm>
            <a:off x="4969497" y="4631174"/>
            <a:ext cx="102235" cy="107950"/>
          </a:xfrm>
          <a:prstGeom prst="rect">
            <a:avLst/>
          </a:prstGeom>
        </p:spPr>
        <p:txBody>
          <a:bodyPr vert="horz" wrap="square" lIns="0" tIns="11430" rIns="0" bIns="0" rtlCol="0">
            <a:spAutoFit/>
          </a:bodyPr>
          <a:lstStyle/>
          <a:p>
            <a:pPr marL="12700">
              <a:lnSpc>
                <a:spcPct val="100000"/>
              </a:lnSpc>
              <a:spcBef>
                <a:spcPts val="90"/>
              </a:spcBef>
            </a:pPr>
            <a:r>
              <a:rPr sz="550" b="0" spc="-5" dirty="0">
                <a:solidFill>
                  <a:srgbClr val="231F20"/>
                </a:solidFill>
                <a:latin typeface="Univers LT Pro 45 Light"/>
                <a:cs typeface="Univers LT Pro 45 Light"/>
              </a:rPr>
              <a:t>TT</a:t>
            </a:r>
            <a:endParaRPr sz="550">
              <a:latin typeface="Univers LT Pro 45 Light"/>
              <a:cs typeface="Univers LT Pro 45 Light"/>
            </a:endParaRPr>
          </a:p>
        </p:txBody>
      </p:sp>
      <p:sp>
        <p:nvSpPr>
          <p:cNvPr id="22" name="object 22"/>
          <p:cNvSpPr/>
          <p:nvPr/>
        </p:nvSpPr>
        <p:spPr>
          <a:xfrm>
            <a:off x="4958897" y="5026991"/>
            <a:ext cx="4152265" cy="2971165"/>
          </a:xfrm>
          <a:custGeom>
            <a:avLst/>
            <a:gdLst/>
            <a:ahLst/>
            <a:cxnLst/>
            <a:rect l="l" t="t" r="r" b="b"/>
            <a:pathLst>
              <a:path w="4152265" h="2971165">
                <a:moveTo>
                  <a:pt x="0" y="0"/>
                </a:moveTo>
                <a:lnTo>
                  <a:pt x="7028" y="41168"/>
                </a:lnTo>
                <a:lnTo>
                  <a:pt x="14699" y="82180"/>
                </a:lnTo>
                <a:lnTo>
                  <a:pt x="23010" y="123034"/>
                </a:lnTo>
                <a:lnTo>
                  <a:pt x="31957" y="163726"/>
                </a:lnTo>
                <a:lnTo>
                  <a:pt x="41535" y="204253"/>
                </a:lnTo>
                <a:lnTo>
                  <a:pt x="51741" y="244613"/>
                </a:lnTo>
                <a:lnTo>
                  <a:pt x="62571" y="284801"/>
                </a:lnTo>
                <a:lnTo>
                  <a:pt x="74020" y="324816"/>
                </a:lnTo>
                <a:lnTo>
                  <a:pt x="86085" y="364654"/>
                </a:lnTo>
                <a:lnTo>
                  <a:pt x="98761" y="404311"/>
                </a:lnTo>
                <a:lnTo>
                  <a:pt x="112046" y="443786"/>
                </a:lnTo>
                <a:lnTo>
                  <a:pt x="125933" y="483075"/>
                </a:lnTo>
                <a:lnTo>
                  <a:pt x="140421" y="522174"/>
                </a:lnTo>
                <a:lnTo>
                  <a:pt x="155504" y="561082"/>
                </a:lnTo>
                <a:lnTo>
                  <a:pt x="171179" y="599794"/>
                </a:lnTo>
                <a:lnTo>
                  <a:pt x="187442" y="638309"/>
                </a:lnTo>
                <a:lnTo>
                  <a:pt x="204288" y="676622"/>
                </a:lnTo>
                <a:lnTo>
                  <a:pt x="221714" y="714730"/>
                </a:lnTo>
                <a:lnTo>
                  <a:pt x="239716" y="752632"/>
                </a:lnTo>
                <a:lnTo>
                  <a:pt x="258289" y="790323"/>
                </a:lnTo>
                <a:lnTo>
                  <a:pt x="277430" y="827801"/>
                </a:lnTo>
                <a:lnTo>
                  <a:pt x="297136" y="865062"/>
                </a:lnTo>
                <a:lnTo>
                  <a:pt x="317400" y="902104"/>
                </a:lnTo>
                <a:lnTo>
                  <a:pt x="338221" y="938924"/>
                </a:lnTo>
                <a:lnTo>
                  <a:pt x="359594" y="975518"/>
                </a:lnTo>
                <a:lnTo>
                  <a:pt x="381514" y="1011884"/>
                </a:lnTo>
                <a:lnTo>
                  <a:pt x="403978" y="1048018"/>
                </a:lnTo>
                <a:lnTo>
                  <a:pt x="426982" y="1083917"/>
                </a:lnTo>
                <a:lnTo>
                  <a:pt x="450522" y="1119579"/>
                </a:lnTo>
                <a:lnTo>
                  <a:pt x="474594" y="1155000"/>
                </a:lnTo>
                <a:lnTo>
                  <a:pt x="499193" y="1190178"/>
                </a:lnTo>
                <a:lnTo>
                  <a:pt x="524317" y="1225108"/>
                </a:lnTo>
                <a:lnTo>
                  <a:pt x="549960" y="1259789"/>
                </a:lnTo>
                <a:lnTo>
                  <a:pt x="576119" y="1294218"/>
                </a:lnTo>
                <a:lnTo>
                  <a:pt x="602790" y="1328390"/>
                </a:lnTo>
                <a:lnTo>
                  <a:pt x="629970" y="1362303"/>
                </a:lnTo>
                <a:lnTo>
                  <a:pt x="657653" y="1395955"/>
                </a:lnTo>
                <a:lnTo>
                  <a:pt x="685836" y="1429342"/>
                </a:lnTo>
                <a:lnTo>
                  <a:pt x="714515" y="1462460"/>
                </a:lnTo>
                <a:lnTo>
                  <a:pt x="743686" y="1495308"/>
                </a:lnTo>
                <a:lnTo>
                  <a:pt x="773345" y="1527882"/>
                </a:lnTo>
                <a:lnTo>
                  <a:pt x="803488" y="1560178"/>
                </a:lnTo>
                <a:lnTo>
                  <a:pt x="834111" y="1592195"/>
                </a:lnTo>
                <a:lnTo>
                  <a:pt x="865209" y="1623928"/>
                </a:lnTo>
                <a:lnTo>
                  <a:pt x="896780" y="1655375"/>
                </a:lnTo>
                <a:lnTo>
                  <a:pt x="928820" y="1686533"/>
                </a:lnTo>
                <a:lnTo>
                  <a:pt x="961323" y="1717399"/>
                </a:lnTo>
                <a:lnTo>
                  <a:pt x="994286" y="1747970"/>
                </a:lnTo>
                <a:lnTo>
                  <a:pt x="1027705" y="1778242"/>
                </a:lnTo>
                <a:lnTo>
                  <a:pt x="1061576" y="1808212"/>
                </a:lnTo>
                <a:lnTo>
                  <a:pt x="1095896" y="1837879"/>
                </a:lnTo>
                <a:lnTo>
                  <a:pt x="1130659" y="1867238"/>
                </a:lnTo>
                <a:lnTo>
                  <a:pt x="1165863" y="1896286"/>
                </a:lnTo>
                <a:lnTo>
                  <a:pt x="1201503" y="1925021"/>
                </a:lnTo>
                <a:lnTo>
                  <a:pt x="1237575" y="1953440"/>
                </a:lnTo>
                <a:lnTo>
                  <a:pt x="1274075" y="1981539"/>
                </a:lnTo>
                <a:lnTo>
                  <a:pt x="1310999" y="2009315"/>
                </a:lnTo>
                <a:lnTo>
                  <a:pt x="1348343" y="2036766"/>
                </a:lnTo>
                <a:lnTo>
                  <a:pt x="1386104" y="2063888"/>
                </a:lnTo>
                <a:lnTo>
                  <a:pt x="1424277" y="2090679"/>
                </a:lnTo>
                <a:lnTo>
                  <a:pt x="1462858" y="2117134"/>
                </a:lnTo>
                <a:lnTo>
                  <a:pt x="1501843" y="2143252"/>
                </a:lnTo>
                <a:lnTo>
                  <a:pt x="1541228" y="2169029"/>
                </a:lnTo>
                <a:lnTo>
                  <a:pt x="1581010" y="2194463"/>
                </a:lnTo>
                <a:lnTo>
                  <a:pt x="1621184" y="2219549"/>
                </a:lnTo>
                <a:lnTo>
                  <a:pt x="1661746" y="2244286"/>
                </a:lnTo>
                <a:lnTo>
                  <a:pt x="1702693" y="2268669"/>
                </a:lnTo>
                <a:lnTo>
                  <a:pt x="1744020" y="2292697"/>
                </a:lnTo>
                <a:lnTo>
                  <a:pt x="1785723" y="2316366"/>
                </a:lnTo>
                <a:lnTo>
                  <a:pt x="1827798" y="2339672"/>
                </a:lnTo>
                <a:lnTo>
                  <a:pt x="1870242" y="2362614"/>
                </a:lnTo>
                <a:lnTo>
                  <a:pt x="1913050" y="2385187"/>
                </a:lnTo>
                <a:lnTo>
                  <a:pt x="1956218" y="2407389"/>
                </a:lnTo>
                <a:lnTo>
                  <a:pt x="1999743" y="2429217"/>
                </a:lnTo>
                <a:lnTo>
                  <a:pt x="2043620" y="2450668"/>
                </a:lnTo>
                <a:lnTo>
                  <a:pt x="2087845" y="2471739"/>
                </a:lnTo>
                <a:lnTo>
                  <a:pt x="2132415" y="2492426"/>
                </a:lnTo>
                <a:lnTo>
                  <a:pt x="2177325" y="2512727"/>
                </a:lnTo>
                <a:lnTo>
                  <a:pt x="2222572" y="2532639"/>
                </a:lnTo>
                <a:lnTo>
                  <a:pt x="2268151" y="2552158"/>
                </a:lnTo>
                <a:lnTo>
                  <a:pt x="2314058" y="2571282"/>
                </a:lnTo>
                <a:lnTo>
                  <a:pt x="2360290" y="2590008"/>
                </a:lnTo>
                <a:lnTo>
                  <a:pt x="2406842" y="2608332"/>
                </a:lnTo>
                <a:lnTo>
                  <a:pt x="2453711" y="2626251"/>
                </a:lnTo>
                <a:lnTo>
                  <a:pt x="2500892" y="2643763"/>
                </a:lnTo>
                <a:lnTo>
                  <a:pt x="2548382" y="2660864"/>
                </a:lnTo>
                <a:lnTo>
                  <a:pt x="2596176" y="2677552"/>
                </a:lnTo>
                <a:lnTo>
                  <a:pt x="2644271" y="2693823"/>
                </a:lnTo>
                <a:lnTo>
                  <a:pt x="2692662" y="2709674"/>
                </a:lnTo>
                <a:lnTo>
                  <a:pt x="2741346" y="2725103"/>
                </a:lnTo>
                <a:lnTo>
                  <a:pt x="2790319" y="2740106"/>
                </a:lnTo>
                <a:lnTo>
                  <a:pt x="2839575" y="2754680"/>
                </a:lnTo>
                <a:lnTo>
                  <a:pt x="2889113" y="2768822"/>
                </a:lnTo>
                <a:lnTo>
                  <a:pt x="2938927" y="2782530"/>
                </a:lnTo>
                <a:lnTo>
                  <a:pt x="2989013" y="2795799"/>
                </a:lnTo>
                <a:lnTo>
                  <a:pt x="3039369" y="2808627"/>
                </a:lnTo>
                <a:lnTo>
                  <a:pt x="3089988" y="2821012"/>
                </a:lnTo>
                <a:lnTo>
                  <a:pt x="3140869" y="2832950"/>
                </a:lnTo>
                <a:lnTo>
                  <a:pt x="3192006" y="2844437"/>
                </a:lnTo>
                <a:lnTo>
                  <a:pt x="3243395" y="2855471"/>
                </a:lnTo>
                <a:lnTo>
                  <a:pt x="3295034" y="2866050"/>
                </a:lnTo>
                <a:lnTo>
                  <a:pt x="3346917" y="2876169"/>
                </a:lnTo>
                <a:lnTo>
                  <a:pt x="3399040" y="2885826"/>
                </a:lnTo>
                <a:lnTo>
                  <a:pt x="3451401" y="2895018"/>
                </a:lnTo>
                <a:lnTo>
                  <a:pt x="3503994" y="2903741"/>
                </a:lnTo>
                <a:lnTo>
                  <a:pt x="3556815" y="2911994"/>
                </a:lnTo>
                <a:lnTo>
                  <a:pt x="3609862" y="2919772"/>
                </a:lnTo>
                <a:lnTo>
                  <a:pt x="3663129" y="2927072"/>
                </a:lnTo>
                <a:lnTo>
                  <a:pt x="3716613" y="2933892"/>
                </a:lnTo>
                <a:lnTo>
                  <a:pt x="3770309" y="2940229"/>
                </a:lnTo>
                <a:lnTo>
                  <a:pt x="3824215" y="2946080"/>
                </a:lnTo>
                <a:lnTo>
                  <a:pt x="3878325" y="2951440"/>
                </a:lnTo>
                <a:lnTo>
                  <a:pt x="3932636" y="2956309"/>
                </a:lnTo>
                <a:lnTo>
                  <a:pt x="3987143" y="2960682"/>
                </a:lnTo>
                <a:lnTo>
                  <a:pt x="4041844" y="2964556"/>
                </a:lnTo>
                <a:lnTo>
                  <a:pt x="4096733" y="2967928"/>
                </a:lnTo>
                <a:lnTo>
                  <a:pt x="4151807" y="2970796"/>
                </a:lnTo>
              </a:path>
            </a:pathLst>
          </a:custGeom>
          <a:ln w="114617">
            <a:solidFill>
              <a:srgbClr val="FFD72A"/>
            </a:solidFill>
            <a:prstDash val="lgDash"/>
          </a:ln>
        </p:spPr>
        <p:txBody>
          <a:bodyPr wrap="square" lIns="0" tIns="0" rIns="0" bIns="0" rtlCol="0"/>
          <a:lstStyle/>
          <a:p>
            <a:endParaRPr/>
          </a:p>
        </p:txBody>
      </p:sp>
      <p:sp>
        <p:nvSpPr>
          <p:cNvPr id="23" name="object 23"/>
          <p:cNvSpPr/>
          <p:nvPr/>
        </p:nvSpPr>
        <p:spPr>
          <a:xfrm>
            <a:off x="9815703" y="4887191"/>
            <a:ext cx="4030345" cy="3102610"/>
          </a:xfrm>
          <a:custGeom>
            <a:avLst/>
            <a:gdLst/>
            <a:ahLst/>
            <a:cxnLst/>
            <a:rect l="l" t="t" r="r" b="b"/>
            <a:pathLst>
              <a:path w="4030344" h="3102609">
                <a:moveTo>
                  <a:pt x="0" y="3102229"/>
                </a:moveTo>
                <a:lnTo>
                  <a:pt x="54967" y="3098043"/>
                </a:lnTo>
                <a:lnTo>
                  <a:pt x="109736" y="3093353"/>
                </a:lnTo>
                <a:lnTo>
                  <a:pt x="164303" y="3088162"/>
                </a:lnTo>
                <a:lnTo>
                  <a:pt x="218665" y="3082475"/>
                </a:lnTo>
                <a:lnTo>
                  <a:pt x="272816" y="3076292"/>
                </a:lnTo>
                <a:lnTo>
                  <a:pt x="326754" y="3069619"/>
                </a:lnTo>
                <a:lnTo>
                  <a:pt x="380473" y="3062457"/>
                </a:lnTo>
                <a:lnTo>
                  <a:pt x="433971" y="3054810"/>
                </a:lnTo>
                <a:lnTo>
                  <a:pt x="487242" y="3046681"/>
                </a:lnTo>
                <a:lnTo>
                  <a:pt x="540282" y="3038073"/>
                </a:lnTo>
                <a:lnTo>
                  <a:pt x="593088" y="3028989"/>
                </a:lnTo>
                <a:lnTo>
                  <a:pt x="645656" y="3019432"/>
                </a:lnTo>
                <a:lnTo>
                  <a:pt x="697981" y="3009406"/>
                </a:lnTo>
                <a:lnTo>
                  <a:pt x="750060" y="2998914"/>
                </a:lnTo>
                <a:lnTo>
                  <a:pt x="801888" y="2987957"/>
                </a:lnTo>
                <a:lnTo>
                  <a:pt x="853461" y="2976541"/>
                </a:lnTo>
                <a:lnTo>
                  <a:pt x="904775" y="2964667"/>
                </a:lnTo>
                <a:lnTo>
                  <a:pt x="955826" y="2952339"/>
                </a:lnTo>
                <a:lnTo>
                  <a:pt x="1006610" y="2939560"/>
                </a:lnTo>
                <a:lnTo>
                  <a:pt x="1057124" y="2926333"/>
                </a:lnTo>
                <a:lnTo>
                  <a:pt x="1107362" y="2912661"/>
                </a:lnTo>
                <a:lnTo>
                  <a:pt x="1157321" y="2898547"/>
                </a:lnTo>
                <a:lnTo>
                  <a:pt x="1206996" y="2883995"/>
                </a:lnTo>
                <a:lnTo>
                  <a:pt x="1256384" y="2869007"/>
                </a:lnTo>
                <a:lnTo>
                  <a:pt x="1305481" y="2853587"/>
                </a:lnTo>
                <a:lnTo>
                  <a:pt x="1354283" y="2837737"/>
                </a:lnTo>
                <a:lnTo>
                  <a:pt x="1402784" y="2821461"/>
                </a:lnTo>
                <a:lnTo>
                  <a:pt x="1450983" y="2804762"/>
                </a:lnTo>
                <a:lnTo>
                  <a:pt x="1498873" y="2787642"/>
                </a:lnTo>
                <a:lnTo>
                  <a:pt x="1546452" y="2770106"/>
                </a:lnTo>
                <a:lnTo>
                  <a:pt x="1593714" y="2752156"/>
                </a:lnTo>
                <a:lnTo>
                  <a:pt x="1640657" y="2733795"/>
                </a:lnTo>
                <a:lnTo>
                  <a:pt x="1687276" y="2715026"/>
                </a:lnTo>
                <a:lnTo>
                  <a:pt x="1733567" y="2695853"/>
                </a:lnTo>
                <a:lnTo>
                  <a:pt x="1779526" y="2676278"/>
                </a:lnTo>
                <a:lnTo>
                  <a:pt x="1825148" y="2656305"/>
                </a:lnTo>
                <a:lnTo>
                  <a:pt x="1870430" y="2635937"/>
                </a:lnTo>
                <a:lnTo>
                  <a:pt x="1915368" y="2615176"/>
                </a:lnTo>
                <a:lnTo>
                  <a:pt x="1959958" y="2594026"/>
                </a:lnTo>
                <a:lnTo>
                  <a:pt x="2004194" y="2572490"/>
                </a:lnTo>
                <a:lnTo>
                  <a:pt x="2048075" y="2550572"/>
                </a:lnTo>
                <a:lnTo>
                  <a:pt x="2091594" y="2528273"/>
                </a:lnTo>
                <a:lnTo>
                  <a:pt x="2134749" y="2505598"/>
                </a:lnTo>
                <a:lnTo>
                  <a:pt x="2177536" y="2482549"/>
                </a:lnTo>
                <a:lnTo>
                  <a:pt x="2219949" y="2459130"/>
                </a:lnTo>
                <a:lnTo>
                  <a:pt x="2261985" y="2435343"/>
                </a:lnTo>
                <a:lnTo>
                  <a:pt x="2303641" y="2411192"/>
                </a:lnTo>
                <a:lnTo>
                  <a:pt x="2344911" y="2386679"/>
                </a:lnTo>
                <a:lnTo>
                  <a:pt x="2385792" y="2361809"/>
                </a:lnTo>
                <a:lnTo>
                  <a:pt x="2426280" y="2336583"/>
                </a:lnTo>
                <a:lnTo>
                  <a:pt x="2466371" y="2311006"/>
                </a:lnTo>
                <a:lnTo>
                  <a:pt x="2506060" y="2285079"/>
                </a:lnTo>
                <a:lnTo>
                  <a:pt x="2545344" y="2258807"/>
                </a:lnTo>
                <a:lnTo>
                  <a:pt x="2584218" y="2232193"/>
                </a:lnTo>
                <a:lnTo>
                  <a:pt x="2622679" y="2205238"/>
                </a:lnTo>
                <a:lnTo>
                  <a:pt x="2660722" y="2177948"/>
                </a:lnTo>
                <a:lnTo>
                  <a:pt x="2698343" y="2150324"/>
                </a:lnTo>
                <a:lnTo>
                  <a:pt x="2735539" y="2122369"/>
                </a:lnTo>
                <a:lnTo>
                  <a:pt x="2772304" y="2094088"/>
                </a:lnTo>
                <a:lnTo>
                  <a:pt x="2808636" y="2065482"/>
                </a:lnTo>
                <a:lnTo>
                  <a:pt x="2844530" y="2036556"/>
                </a:lnTo>
                <a:lnTo>
                  <a:pt x="2879981" y="2007312"/>
                </a:lnTo>
                <a:lnTo>
                  <a:pt x="2914987" y="1977752"/>
                </a:lnTo>
                <a:lnTo>
                  <a:pt x="2949542" y="1947882"/>
                </a:lnTo>
                <a:lnTo>
                  <a:pt x="2983643" y="1917702"/>
                </a:lnTo>
                <a:lnTo>
                  <a:pt x="3017286" y="1887217"/>
                </a:lnTo>
                <a:lnTo>
                  <a:pt x="3050466" y="1856430"/>
                </a:lnTo>
                <a:lnTo>
                  <a:pt x="3083179" y="1825344"/>
                </a:lnTo>
                <a:lnTo>
                  <a:pt x="3115422" y="1793961"/>
                </a:lnTo>
                <a:lnTo>
                  <a:pt x="3147191" y="1762285"/>
                </a:lnTo>
                <a:lnTo>
                  <a:pt x="3178480" y="1730320"/>
                </a:lnTo>
                <a:lnTo>
                  <a:pt x="3209287" y="1698067"/>
                </a:lnTo>
                <a:lnTo>
                  <a:pt x="3239607" y="1665531"/>
                </a:lnTo>
                <a:lnTo>
                  <a:pt x="3269436" y="1632714"/>
                </a:lnTo>
                <a:lnTo>
                  <a:pt x="3298770" y="1599619"/>
                </a:lnTo>
                <a:lnTo>
                  <a:pt x="3327605" y="1566250"/>
                </a:lnTo>
                <a:lnTo>
                  <a:pt x="3355937" y="1532609"/>
                </a:lnTo>
                <a:lnTo>
                  <a:pt x="3383761" y="1498700"/>
                </a:lnTo>
                <a:lnTo>
                  <a:pt x="3411074" y="1464526"/>
                </a:lnTo>
                <a:lnTo>
                  <a:pt x="3437872" y="1430090"/>
                </a:lnTo>
                <a:lnTo>
                  <a:pt x="3464150" y="1395395"/>
                </a:lnTo>
                <a:lnTo>
                  <a:pt x="3489905" y="1360444"/>
                </a:lnTo>
                <a:lnTo>
                  <a:pt x="3515132" y="1325240"/>
                </a:lnTo>
                <a:lnTo>
                  <a:pt x="3539828" y="1289786"/>
                </a:lnTo>
                <a:lnTo>
                  <a:pt x="3563988" y="1254086"/>
                </a:lnTo>
                <a:lnTo>
                  <a:pt x="3587608" y="1218142"/>
                </a:lnTo>
                <a:lnTo>
                  <a:pt x="3610684" y="1181958"/>
                </a:lnTo>
                <a:lnTo>
                  <a:pt x="3633212" y="1145536"/>
                </a:lnTo>
                <a:lnTo>
                  <a:pt x="3655188" y="1108880"/>
                </a:lnTo>
                <a:lnTo>
                  <a:pt x="3676608" y="1071994"/>
                </a:lnTo>
                <a:lnTo>
                  <a:pt x="3697468" y="1034879"/>
                </a:lnTo>
                <a:lnTo>
                  <a:pt x="3717763" y="997539"/>
                </a:lnTo>
                <a:lnTo>
                  <a:pt x="3737491" y="959977"/>
                </a:lnTo>
                <a:lnTo>
                  <a:pt x="3756646" y="922197"/>
                </a:lnTo>
                <a:lnTo>
                  <a:pt x="3775224" y="884201"/>
                </a:lnTo>
                <a:lnTo>
                  <a:pt x="3793222" y="845992"/>
                </a:lnTo>
                <a:lnTo>
                  <a:pt x="3810635" y="807574"/>
                </a:lnTo>
                <a:lnTo>
                  <a:pt x="3827460" y="768950"/>
                </a:lnTo>
                <a:lnTo>
                  <a:pt x="3843691" y="730122"/>
                </a:lnTo>
                <a:lnTo>
                  <a:pt x="3859326" y="691094"/>
                </a:lnTo>
                <a:lnTo>
                  <a:pt x="3874361" y="651869"/>
                </a:lnTo>
                <a:lnTo>
                  <a:pt x="3888790" y="612450"/>
                </a:lnTo>
                <a:lnTo>
                  <a:pt x="3902610" y="572841"/>
                </a:lnTo>
                <a:lnTo>
                  <a:pt x="3915817" y="533043"/>
                </a:lnTo>
                <a:lnTo>
                  <a:pt x="3928407" y="493061"/>
                </a:lnTo>
                <a:lnTo>
                  <a:pt x="3940375" y="452897"/>
                </a:lnTo>
                <a:lnTo>
                  <a:pt x="3951718" y="412555"/>
                </a:lnTo>
                <a:lnTo>
                  <a:pt x="3962432" y="372038"/>
                </a:lnTo>
                <a:lnTo>
                  <a:pt x="3972513" y="331348"/>
                </a:lnTo>
                <a:lnTo>
                  <a:pt x="3981955" y="290489"/>
                </a:lnTo>
                <a:lnTo>
                  <a:pt x="3990757" y="249464"/>
                </a:lnTo>
                <a:lnTo>
                  <a:pt x="3998912" y="208276"/>
                </a:lnTo>
                <a:lnTo>
                  <a:pt x="4006418" y="166928"/>
                </a:lnTo>
                <a:lnTo>
                  <a:pt x="4013270" y="125423"/>
                </a:lnTo>
                <a:lnTo>
                  <a:pt x="4019464" y="83765"/>
                </a:lnTo>
                <a:lnTo>
                  <a:pt x="4024996" y="41956"/>
                </a:lnTo>
                <a:lnTo>
                  <a:pt x="4029862" y="0"/>
                </a:lnTo>
              </a:path>
            </a:pathLst>
          </a:custGeom>
          <a:ln w="114617">
            <a:solidFill>
              <a:srgbClr val="FFD72A"/>
            </a:solidFill>
            <a:prstDash val="lgDash"/>
          </a:ln>
        </p:spPr>
        <p:txBody>
          <a:bodyPr wrap="square" lIns="0" tIns="0" rIns="0" bIns="0" rtlCol="0"/>
          <a:lstStyle/>
          <a:p>
            <a:endParaRPr/>
          </a:p>
        </p:txBody>
      </p:sp>
      <p:sp>
        <p:nvSpPr>
          <p:cNvPr id="24" name="object 24"/>
          <p:cNvSpPr/>
          <p:nvPr/>
        </p:nvSpPr>
        <p:spPr>
          <a:xfrm>
            <a:off x="4924889" y="4605547"/>
            <a:ext cx="3810" cy="141605"/>
          </a:xfrm>
          <a:custGeom>
            <a:avLst/>
            <a:gdLst/>
            <a:ahLst/>
            <a:cxnLst/>
            <a:rect l="l" t="t" r="r" b="b"/>
            <a:pathLst>
              <a:path w="3810" h="141604">
                <a:moveTo>
                  <a:pt x="0" y="0"/>
                </a:moveTo>
                <a:lnTo>
                  <a:pt x="237" y="35389"/>
                </a:lnTo>
                <a:lnTo>
                  <a:pt x="947" y="70691"/>
                </a:lnTo>
                <a:lnTo>
                  <a:pt x="2127" y="105902"/>
                </a:lnTo>
                <a:lnTo>
                  <a:pt x="3771" y="141020"/>
                </a:lnTo>
              </a:path>
            </a:pathLst>
          </a:custGeom>
          <a:ln w="114617">
            <a:solidFill>
              <a:srgbClr val="FFD72A"/>
            </a:solidFill>
          </a:ln>
        </p:spPr>
        <p:txBody>
          <a:bodyPr wrap="square" lIns="0" tIns="0" rIns="0" bIns="0" rtlCol="0"/>
          <a:lstStyle/>
          <a:p>
            <a:endParaRPr/>
          </a:p>
        </p:txBody>
      </p:sp>
      <p:sp>
        <p:nvSpPr>
          <p:cNvPr id="25" name="object 25"/>
          <p:cNvSpPr/>
          <p:nvPr/>
        </p:nvSpPr>
        <p:spPr>
          <a:xfrm>
            <a:off x="9251716" y="8002784"/>
            <a:ext cx="282575" cy="1905"/>
          </a:xfrm>
          <a:custGeom>
            <a:avLst/>
            <a:gdLst/>
            <a:ahLst/>
            <a:cxnLst/>
            <a:rect l="l" t="t" r="r" b="b"/>
            <a:pathLst>
              <a:path w="282575" h="1904">
                <a:moveTo>
                  <a:pt x="-57308" y="831"/>
                </a:moveTo>
                <a:lnTo>
                  <a:pt x="339451" y="831"/>
                </a:lnTo>
              </a:path>
            </a:pathLst>
          </a:custGeom>
          <a:ln w="116281">
            <a:solidFill>
              <a:srgbClr val="FFD72A"/>
            </a:solidFill>
          </a:ln>
        </p:spPr>
        <p:txBody>
          <a:bodyPr wrap="square" lIns="0" tIns="0" rIns="0" bIns="0" rtlCol="0"/>
          <a:lstStyle/>
          <a:p>
            <a:endParaRPr/>
          </a:p>
        </p:txBody>
      </p:sp>
      <p:sp>
        <p:nvSpPr>
          <p:cNvPr id="26" name="object 26"/>
          <p:cNvSpPr/>
          <p:nvPr/>
        </p:nvSpPr>
        <p:spPr>
          <a:xfrm>
            <a:off x="13856913" y="4605547"/>
            <a:ext cx="3810" cy="141605"/>
          </a:xfrm>
          <a:custGeom>
            <a:avLst/>
            <a:gdLst/>
            <a:ahLst/>
            <a:cxnLst/>
            <a:rect l="l" t="t" r="r" b="b"/>
            <a:pathLst>
              <a:path w="3809" h="141604">
                <a:moveTo>
                  <a:pt x="0" y="141020"/>
                </a:moveTo>
                <a:lnTo>
                  <a:pt x="1644" y="105902"/>
                </a:lnTo>
                <a:lnTo>
                  <a:pt x="2824" y="70691"/>
                </a:lnTo>
                <a:lnTo>
                  <a:pt x="3534" y="35389"/>
                </a:lnTo>
                <a:lnTo>
                  <a:pt x="3771" y="0"/>
                </a:lnTo>
              </a:path>
            </a:pathLst>
          </a:custGeom>
          <a:ln w="114617">
            <a:solidFill>
              <a:srgbClr val="FFD72A"/>
            </a:solidFill>
          </a:ln>
        </p:spPr>
        <p:txBody>
          <a:bodyPr wrap="square" lIns="0" tIns="0" rIns="0" bIns="0" rtlCol="0"/>
          <a:lstStyle/>
          <a:p>
            <a:endParaRPr/>
          </a:p>
        </p:txBody>
      </p:sp>
      <p:sp>
        <p:nvSpPr>
          <p:cNvPr id="27" name="object 27"/>
          <p:cNvSpPr/>
          <p:nvPr/>
        </p:nvSpPr>
        <p:spPr>
          <a:xfrm>
            <a:off x="8426877" y="5736619"/>
            <a:ext cx="1989455" cy="777240"/>
          </a:xfrm>
          <a:custGeom>
            <a:avLst/>
            <a:gdLst/>
            <a:ahLst/>
            <a:cxnLst/>
            <a:rect l="l" t="t" r="r" b="b"/>
            <a:pathLst>
              <a:path w="1989454" h="777240">
                <a:moveTo>
                  <a:pt x="0" y="776871"/>
                </a:moveTo>
                <a:lnTo>
                  <a:pt x="1989353" y="0"/>
                </a:lnTo>
              </a:path>
            </a:pathLst>
          </a:custGeom>
          <a:ln w="22923">
            <a:solidFill>
              <a:srgbClr val="30B452"/>
            </a:solidFill>
            <a:prstDash val="dash"/>
          </a:ln>
        </p:spPr>
        <p:txBody>
          <a:bodyPr wrap="square" lIns="0" tIns="0" rIns="0" bIns="0" rtlCol="0"/>
          <a:lstStyle/>
          <a:p>
            <a:endParaRPr/>
          </a:p>
        </p:txBody>
      </p:sp>
      <p:sp>
        <p:nvSpPr>
          <p:cNvPr id="28" name="object 28"/>
          <p:cNvSpPr/>
          <p:nvPr/>
        </p:nvSpPr>
        <p:spPr>
          <a:xfrm>
            <a:off x="8426871" y="6432202"/>
            <a:ext cx="84455" cy="114935"/>
          </a:xfrm>
          <a:custGeom>
            <a:avLst/>
            <a:gdLst/>
            <a:ahLst/>
            <a:cxnLst/>
            <a:rect l="l" t="t" r="r" b="b"/>
            <a:pathLst>
              <a:path w="84454" h="114934">
                <a:moveTo>
                  <a:pt x="83934" y="114490"/>
                </a:moveTo>
                <a:lnTo>
                  <a:pt x="0" y="81292"/>
                </a:lnTo>
                <a:lnTo>
                  <a:pt x="39217" y="0"/>
                </a:lnTo>
              </a:path>
            </a:pathLst>
          </a:custGeom>
          <a:ln w="45847">
            <a:solidFill>
              <a:srgbClr val="30B452"/>
            </a:solidFill>
          </a:ln>
        </p:spPr>
        <p:txBody>
          <a:bodyPr wrap="square" lIns="0" tIns="0" rIns="0" bIns="0" rtlCol="0"/>
          <a:lstStyle/>
          <a:p>
            <a:endParaRPr/>
          </a:p>
        </p:txBody>
      </p:sp>
      <p:sp>
        <p:nvSpPr>
          <p:cNvPr id="29" name="object 29"/>
          <p:cNvSpPr/>
          <p:nvPr/>
        </p:nvSpPr>
        <p:spPr>
          <a:xfrm>
            <a:off x="10347458" y="5667855"/>
            <a:ext cx="137540" cy="137540"/>
          </a:xfrm>
          <a:prstGeom prst="rect">
            <a:avLst/>
          </a:prstGeom>
          <a:blipFill>
            <a:blip r:embed="rId3" cstate="print"/>
            <a:stretch>
              <a:fillRect/>
            </a:stretch>
          </a:blipFill>
        </p:spPr>
        <p:txBody>
          <a:bodyPr wrap="square" lIns="0" tIns="0" rIns="0" bIns="0" rtlCol="0"/>
          <a:lstStyle/>
          <a:p>
            <a:endParaRPr/>
          </a:p>
        </p:txBody>
      </p:sp>
      <p:sp>
        <p:nvSpPr>
          <p:cNvPr id="30" name="object 30"/>
          <p:cNvSpPr/>
          <p:nvPr/>
        </p:nvSpPr>
        <p:spPr>
          <a:xfrm>
            <a:off x="8242748" y="3842698"/>
            <a:ext cx="1572895" cy="651510"/>
          </a:xfrm>
          <a:custGeom>
            <a:avLst/>
            <a:gdLst/>
            <a:ahLst/>
            <a:cxnLst/>
            <a:rect l="l" t="t" r="r" b="b"/>
            <a:pathLst>
              <a:path w="1572895" h="651510">
                <a:moveTo>
                  <a:pt x="1572514" y="0"/>
                </a:moveTo>
                <a:lnTo>
                  <a:pt x="0" y="651421"/>
                </a:lnTo>
              </a:path>
            </a:pathLst>
          </a:custGeom>
          <a:ln w="11455">
            <a:solidFill>
              <a:srgbClr val="EF3739"/>
            </a:solidFill>
            <a:prstDash val="dash"/>
          </a:ln>
        </p:spPr>
        <p:txBody>
          <a:bodyPr wrap="square" lIns="0" tIns="0" rIns="0" bIns="0" rtlCol="0"/>
          <a:lstStyle/>
          <a:p>
            <a:endParaRPr/>
          </a:p>
        </p:txBody>
      </p:sp>
      <p:sp>
        <p:nvSpPr>
          <p:cNvPr id="31" name="object 31"/>
          <p:cNvSpPr/>
          <p:nvPr/>
        </p:nvSpPr>
        <p:spPr>
          <a:xfrm>
            <a:off x="8244289" y="4495448"/>
            <a:ext cx="504825" cy="1196975"/>
          </a:xfrm>
          <a:custGeom>
            <a:avLst/>
            <a:gdLst/>
            <a:ahLst/>
            <a:cxnLst/>
            <a:rect l="l" t="t" r="r" b="b"/>
            <a:pathLst>
              <a:path w="504825" h="1196975">
                <a:moveTo>
                  <a:pt x="0" y="0"/>
                </a:moveTo>
                <a:lnTo>
                  <a:pt x="504685" y="1196454"/>
                </a:lnTo>
              </a:path>
            </a:pathLst>
          </a:custGeom>
          <a:ln w="11455">
            <a:solidFill>
              <a:srgbClr val="EF3739"/>
            </a:solidFill>
            <a:prstDash val="dash"/>
          </a:ln>
        </p:spPr>
        <p:txBody>
          <a:bodyPr wrap="square" lIns="0" tIns="0" rIns="0" bIns="0" rtlCol="0"/>
          <a:lstStyle/>
          <a:p>
            <a:endParaRPr/>
          </a:p>
        </p:txBody>
      </p:sp>
      <p:sp>
        <p:nvSpPr>
          <p:cNvPr id="32" name="object 32"/>
          <p:cNvSpPr/>
          <p:nvPr/>
        </p:nvSpPr>
        <p:spPr>
          <a:xfrm>
            <a:off x="9298655" y="7966419"/>
            <a:ext cx="178435" cy="178435"/>
          </a:xfrm>
          <a:custGeom>
            <a:avLst/>
            <a:gdLst/>
            <a:ahLst/>
            <a:cxnLst/>
            <a:rect l="l" t="t" r="r" b="b"/>
            <a:pathLst>
              <a:path w="178434" h="178434">
                <a:moveTo>
                  <a:pt x="89179" y="178371"/>
                </a:moveTo>
                <a:lnTo>
                  <a:pt x="123891" y="171363"/>
                </a:lnTo>
                <a:lnTo>
                  <a:pt x="152238" y="152250"/>
                </a:lnTo>
                <a:lnTo>
                  <a:pt x="171350" y="123903"/>
                </a:lnTo>
                <a:lnTo>
                  <a:pt x="178358" y="89192"/>
                </a:lnTo>
                <a:lnTo>
                  <a:pt x="171350" y="54478"/>
                </a:lnTo>
                <a:lnTo>
                  <a:pt x="152238" y="26127"/>
                </a:lnTo>
                <a:lnTo>
                  <a:pt x="123891" y="7010"/>
                </a:lnTo>
                <a:lnTo>
                  <a:pt x="89179" y="0"/>
                </a:lnTo>
                <a:lnTo>
                  <a:pt x="54462" y="7010"/>
                </a:lnTo>
                <a:lnTo>
                  <a:pt x="26115" y="26127"/>
                </a:lnTo>
                <a:lnTo>
                  <a:pt x="7006" y="54478"/>
                </a:lnTo>
                <a:lnTo>
                  <a:pt x="0" y="89192"/>
                </a:lnTo>
                <a:lnTo>
                  <a:pt x="7006" y="123903"/>
                </a:lnTo>
                <a:lnTo>
                  <a:pt x="26115" y="152250"/>
                </a:lnTo>
                <a:lnTo>
                  <a:pt x="54462" y="171363"/>
                </a:lnTo>
                <a:lnTo>
                  <a:pt x="89179" y="178371"/>
                </a:lnTo>
                <a:close/>
              </a:path>
            </a:pathLst>
          </a:custGeom>
          <a:ln w="229235">
            <a:solidFill>
              <a:srgbClr val="FED52A"/>
            </a:solidFill>
          </a:ln>
        </p:spPr>
        <p:txBody>
          <a:bodyPr wrap="square" lIns="0" tIns="0" rIns="0" bIns="0" rtlCol="0"/>
          <a:lstStyle/>
          <a:p>
            <a:endParaRPr/>
          </a:p>
        </p:txBody>
      </p:sp>
      <p:sp>
        <p:nvSpPr>
          <p:cNvPr id="33" name="object 33"/>
          <p:cNvSpPr/>
          <p:nvPr/>
        </p:nvSpPr>
        <p:spPr>
          <a:xfrm>
            <a:off x="13777962" y="4559375"/>
            <a:ext cx="178435" cy="178435"/>
          </a:xfrm>
          <a:custGeom>
            <a:avLst/>
            <a:gdLst/>
            <a:ahLst/>
            <a:cxnLst/>
            <a:rect l="l" t="t" r="r" b="b"/>
            <a:pathLst>
              <a:path w="178434" h="178435">
                <a:moveTo>
                  <a:pt x="89179" y="178371"/>
                </a:moveTo>
                <a:lnTo>
                  <a:pt x="123896" y="171363"/>
                </a:lnTo>
                <a:lnTo>
                  <a:pt x="152242" y="152250"/>
                </a:lnTo>
                <a:lnTo>
                  <a:pt x="171352" y="123903"/>
                </a:lnTo>
                <a:lnTo>
                  <a:pt x="178358" y="89192"/>
                </a:lnTo>
                <a:lnTo>
                  <a:pt x="171352" y="54478"/>
                </a:lnTo>
                <a:lnTo>
                  <a:pt x="152242" y="26127"/>
                </a:lnTo>
                <a:lnTo>
                  <a:pt x="123896" y="7010"/>
                </a:lnTo>
                <a:lnTo>
                  <a:pt x="89179" y="0"/>
                </a:lnTo>
                <a:lnTo>
                  <a:pt x="54467" y="7010"/>
                </a:lnTo>
                <a:lnTo>
                  <a:pt x="26120" y="26127"/>
                </a:lnTo>
                <a:lnTo>
                  <a:pt x="7008" y="54478"/>
                </a:lnTo>
                <a:lnTo>
                  <a:pt x="0" y="89192"/>
                </a:lnTo>
                <a:lnTo>
                  <a:pt x="7008" y="123903"/>
                </a:lnTo>
                <a:lnTo>
                  <a:pt x="26120" y="152250"/>
                </a:lnTo>
                <a:lnTo>
                  <a:pt x="54467" y="171363"/>
                </a:lnTo>
                <a:lnTo>
                  <a:pt x="89179" y="178371"/>
                </a:lnTo>
                <a:close/>
              </a:path>
            </a:pathLst>
          </a:custGeom>
          <a:ln w="229235">
            <a:solidFill>
              <a:srgbClr val="FED52A"/>
            </a:solidFill>
          </a:ln>
        </p:spPr>
        <p:txBody>
          <a:bodyPr wrap="square" lIns="0" tIns="0" rIns="0" bIns="0" rtlCol="0"/>
          <a:lstStyle/>
          <a:p>
            <a:endParaRPr/>
          </a:p>
        </p:txBody>
      </p:sp>
      <p:sp>
        <p:nvSpPr>
          <p:cNvPr id="34" name="object 34"/>
          <p:cNvSpPr/>
          <p:nvPr/>
        </p:nvSpPr>
        <p:spPr>
          <a:xfrm>
            <a:off x="4823480" y="4559375"/>
            <a:ext cx="178435" cy="178435"/>
          </a:xfrm>
          <a:custGeom>
            <a:avLst/>
            <a:gdLst/>
            <a:ahLst/>
            <a:cxnLst/>
            <a:rect l="l" t="t" r="r" b="b"/>
            <a:pathLst>
              <a:path w="178435" h="178435">
                <a:moveTo>
                  <a:pt x="89179" y="178371"/>
                </a:moveTo>
                <a:lnTo>
                  <a:pt x="123891" y="171363"/>
                </a:lnTo>
                <a:lnTo>
                  <a:pt x="152238" y="152250"/>
                </a:lnTo>
                <a:lnTo>
                  <a:pt x="171350" y="123903"/>
                </a:lnTo>
                <a:lnTo>
                  <a:pt x="178358" y="89192"/>
                </a:lnTo>
                <a:lnTo>
                  <a:pt x="171350" y="54478"/>
                </a:lnTo>
                <a:lnTo>
                  <a:pt x="152238" y="26127"/>
                </a:lnTo>
                <a:lnTo>
                  <a:pt x="123891" y="7010"/>
                </a:lnTo>
                <a:lnTo>
                  <a:pt x="89179" y="0"/>
                </a:lnTo>
                <a:lnTo>
                  <a:pt x="54462" y="7010"/>
                </a:lnTo>
                <a:lnTo>
                  <a:pt x="26115" y="26127"/>
                </a:lnTo>
                <a:lnTo>
                  <a:pt x="7006" y="54478"/>
                </a:lnTo>
                <a:lnTo>
                  <a:pt x="0" y="89192"/>
                </a:lnTo>
                <a:lnTo>
                  <a:pt x="7006" y="123903"/>
                </a:lnTo>
                <a:lnTo>
                  <a:pt x="26115" y="152250"/>
                </a:lnTo>
                <a:lnTo>
                  <a:pt x="54462" y="171363"/>
                </a:lnTo>
                <a:lnTo>
                  <a:pt x="89179" y="178371"/>
                </a:lnTo>
                <a:close/>
              </a:path>
            </a:pathLst>
          </a:custGeom>
          <a:ln w="229235">
            <a:solidFill>
              <a:srgbClr val="FED52A"/>
            </a:solidFill>
          </a:ln>
        </p:spPr>
        <p:txBody>
          <a:bodyPr wrap="square" lIns="0" tIns="0" rIns="0" bIns="0" rtlCol="0"/>
          <a:lstStyle/>
          <a:p>
            <a:endParaRPr/>
          </a:p>
        </p:txBody>
      </p:sp>
      <p:sp>
        <p:nvSpPr>
          <p:cNvPr id="35" name="object 35"/>
          <p:cNvSpPr/>
          <p:nvPr/>
        </p:nvSpPr>
        <p:spPr>
          <a:xfrm>
            <a:off x="8928002" y="2372737"/>
            <a:ext cx="125730" cy="293370"/>
          </a:xfrm>
          <a:custGeom>
            <a:avLst/>
            <a:gdLst/>
            <a:ahLst/>
            <a:cxnLst/>
            <a:rect l="l" t="t" r="r" b="b"/>
            <a:pathLst>
              <a:path w="125729" h="293369">
                <a:moveTo>
                  <a:pt x="0" y="0"/>
                </a:moveTo>
                <a:lnTo>
                  <a:pt x="125145" y="292989"/>
                </a:lnTo>
              </a:path>
            </a:pathLst>
          </a:custGeom>
          <a:ln w="17195">
            <a:solidFill>
              <a:srgbClr val="231F20"/>
            </a:solidFill>
          </a:ln>
        </p:spPr>
        <p:txBody>
          <a:bodyPr wrap="square" lIns="0" tIns="0" rIns="0" bIns="0" rtlCol="0"/>
          <a:lstStyle/>
          <a:p>
            <a:endParaRPr/>
          </a:p>
        </p:txBody>
      </p:sp>
      <p:sp>
        <p:nvSpPr>
          <p:cNvPr id="36" name="object 36"/>
          <p:cNvSpPr/>
          <p:nvPr/>
        </p:nvSpPr>
        <p:spPr>
          <a:xfrm>
            <a:off x="9009120" y="2620392"/>
            <a:ext cx="60325" cy="45720"/>
          </a:xfrm>
          <a:custGeom>
            <a:avLst/>
            <a:gdLst/>
            <a:ahLst/>
            <a:cxnLst/>
            <a:rect l="l" t="t" r="r" b="b"/>
            <a:pathLst>
              <a:path w="60325" h="45719">
                <a:moveTo>
                  <a:pt x="60325" y="0"/>
                </a:moveTo>
                <a:lnTo>
                  <a:pt x="44018" y="45326"/>
                </a:lnTo>
                <a:lnTo>
                  <a:pt x="0" y="25768"/>
                </a:lnTo>
              </a:path>
            </a:pathLst>
          </a:custGeom>
          <a:ln w="17195">
            <a:solidFill>
              <a:srgbClr val="231F20"/>
            </a:solidFill>
          </a:ln>
        </p:spPr>
        <p:txBody>
          <a:bodyPr wrap="square" lIns="0" tIns="0" rIns="0" bIns="0" rtlCol="0"/>
          <a:lstStyle/>
          <a:p>
            <a:endParaRPr/>
          </a:p>
        </p:txBody>
      </p:sp>
      <p:sp>
        <p:nvSpPr>
          <p:cNvPr id="37" name="object 37"/>
          <p:cNvSpPr/>
          <p:nvPr/>
        </p:nvSpPr>
        <p:spPr>
          <a:xfrm>
            <a:off x="10342347" y="6639903"/>
            <a:ext cx="293370" cy="125730"/>
          </a:xfrm>
          <a:custGeom>
            <a:avLst/>
            <a:gdLst/>
            <a:ahLst/>
            <a:cxnLst/>
            <a:rect l="l" t="t" r="r" b="b"/>
            <a:pathLst>
              <a:path w="293370" h="125729">
                <a:moveTo>
                  <a:pt x="0" y="125133"/>
                </a:moveTo>
                <a:lnTo>
                  <a:pt x="292989" y="0"/>
                </a:lnTo>
              </a:path>
            </a:pathLst>
          </a:custGeom>
          <a:ln w="17195">
            <a:solidFill>
              <a:srgbClr val="231F20"/>
            </a:solidFill>
          </a:ln>
        </p:spPr>
        <p:txBody>
          <a:bodyPr wrap="square" lIns="0" tIns="0" rIns="0" bIns="0" rtlCol="0"/>
          <a:lstStyle/>
          <a:p>
            <a:endParaRPr/>
          </a:p>
        </p:txBody>
      </p:sp>
      <p:sp>
        <p:nvSpPr>
          <p:cNvPr id="38" name="object 38"/>
          <p:cNvSpPr/>
          <p:nvPr/>
        </p:nvSpPr>
        <p:spPr>
          <a:xfrm>
            <a:off x="10590003" y="6623591"/>
            <a:ext cx="45720" cy="60325"/>
          </a:xfrm>
          <a:custGeom>
            <a:avLst/>
            <a:gdLst/>
            <a:ahLst/>
            <a:cxnLst/>
            <a:rect l="l" t="t" r="r" b="b"/>
            <a:pathLst>
              <a:path w="45720" h="60325">
                <a:moveTo>
                  <a:pt x="0" y="0"/>
                </a:moveTo>
                <a:lnTo>
                  <a:pt x="45326" y="16306"/>
                </a:lnTo>
                <a:lnTo>
                  <a:pt x="25768" y="60325"/>
                </a:lnTo>
              </a:path>
            </a:pathLst>
          </a:custGeom>
          <a:ln w="17195">
            <a:solidFill>
              <a:srgbClr val="231F20"/>
            </a:solidFill>
          </a:ln>
        </p:spPr>
        <p:txBody>
          <a:bodyPr wrap="square" lIns="0" tIns="0" rIns="0" bIns="0" rtlCol="0"/>
          <a:lstStyle/>
          <a:p>
            <a:endParaRPr/>
          </a:p>
        </p:txBody>
      </p:sp>
      <p:sp>
        <p:nvSpPr>
          <p:cNvPr id="39" name="object 39"/>
          <p:cNvSpPr/>
          <p:nvPr/>
        </p:nvSpPr>
        <p:spPr>
          <a:xfrm>
            <a:off x="10527708" y="7047600"/>
            <a:ext cx="293370" cy="125730"/>
          </a:xfrm>
          <a:custGeom>
            <a:avLst/>
            <a:gdLst/>
            <a:ahLst/>
            <a:cxnLst/>
            <a:rect l="l" t="t" r="r" b="b"/>
            <a:pathLst>
              <a:path w="293370" h="125729">
                <a:moveTo>
                  <a:pt x="0" y="125145"/>
                </a:moveTo>
                <a:lnTo>
                  <a:pt x="292989" y="0"/>
                </a:lnTo>
              </a:path>
            </a:pathLst>
          </a:custGeom>
          <a:ln w="17195">
            <a:solidFill>
              <a:srgbClr val="231F20"/>
            </a:solidFill>
          </a:ln>
        </p:spPr>
        <p:txBody>
          <a:bodyPr wrap="square" lIns="0" tIns="0" rIns="0" bIns="0" rtlCol="0"/>
          <a:lstStyle/>
          <a:p>
            <a:endParaRPr/>
          </a:p>
        </p:txBody>
      </p:sp>
      <p:sp>
        <p:nvSpPr>
          <p:cNvPr id="40" name="object 40"/>
          <p:cNvSpPr/>
          <p:nvPr/>
        </p:nvSpPr>
        <p:spPr>
          <a:xfrm>
            <a:off x="10775363" y="7031303"/>
            <a:ext cx="45720" cy="60325"/>
          </a:xfrm>
          <a:custGeom>
            <a:avLst/>
            <a:gdLst/>
            <a:ahLst/>
            <a:cxnLst/>
            <a:rect l="l" t="t" r="r" b="b"/>
            <a:pathLst>
              <a:path w="45720" h="60325">
                <a:moveTo>
                  <a:pt x="0" y="0"/>
                </a:moveTo>
                <a:lnTo>
                  <a:pt x="45326" y="16306"/>
                </a:lnTo>
                <a:lnTo>
                  <a:pt x="25768" y="60325"/>
                </a:lnTo>
              </a:path>
            </a:pathLst>
          </a:custGeom>
          <a:ln w="17195">
            <a:solidFill>
              <a:srgbClr val="231F20"/>
            </a:solidFill>
          </a:ln>
        </p:spPr>
        <p:txBody>
          <a:bodyPr wrap="square" lIns="0" tIns="0" rIns="0" bIns="0" rtlCol="0"/>
          <a:lstStyle/>
          <a:p>
            <a:endParaRPr/>
          </a:p>
        </p:txBody>
      </p:sp>
      <p:sp>
        <p:nvSpPr>
          <p:cNvPr id="41" name="object 41"/>
          <p:cNvSpPr/>
          <p:nvPr/>
        </p:nvSpPr>
        <p:spPr>
          <a:xfrm>
            <a:off x="9812816" y="7386440"/>
            <a:ext cx="293370" cy="125730"/>
          </a:xfrm>
          <a:custGeom>
            <a:avLst/>
            <a:gdLst/>
            <a:ahLst/>
            <a:cxnLst/>
            <a:rect l="l" t="t" r="r" b="b"/>
            <a:pathLst>
              <a:path w="293370" h="125729">
                <a:moveTo>
                  <a:pt x="292989" y="0"/>
                </a:moveTo>
                <a:lnTo>
                  <a:pt x="0" y="125145"/>
                </a:lnTo>
              </a:path>
            </a:pathLst>
          </a:custGeom>
          <a:ln w="17195">
            <a:solidFill>
              <a:srgbClr val="231F20"/>
            </a:solidFill>
          </a:ln>
        </p:spPr>
        <p:txBody>
          <a:bodyPr wrap="square" lIns="0" tIns="0" rIns="0" bIns="0" rtlCol="0"/>
          <a:lstStyle/>
          <a:p>
            <a:endParaRPr/>
          </a:p>
        </p:txBody>
      </p:sp>
      <p:sp>
        <p:nvSpPr>
          <p:cNvPr id="42" name="object 42"/>
          <p:cNvSpPr/>
          <p:nvPr/>
        </p:nvSpPr>
        <p:spPr>
          <a:xfrm>
            <a:off x="9812824" y="7467559"/>
            <a:ext cx="45720" cy="60325"/>
          </a:xfrm>
          <a:custGeom>
            <a:avLst/>
            <a:gdLst/>
            <a:ahLst/>
            <a:cxnLst/>
            <a:rect l="l" t="t" r="r" b="b"/>
            <a:pathLst>
              <a:path w="45720" h="60325">
                <a:moveTo>
                  <a:pt x="45326" y="60324"/>
                </a:moveTo>
                <a:lnTo>
                  <a:pt x="0" y="44018"/>
                </a:lnTo>
                <a:lnTo>
                  <a:pt x="19557" y="0"/>
                </a:lnTo>
              </a:path>
            </a:pathLst>
          </a:custGeom>
          <a:ln w="17195">
            <a:solidFill>
              <a:srgbClr val="231F20"/>
            </a:solidFill>
          </a:ln>
        </p:spPr>
        <p:txBody>
          <a:bodyPr wrap="square" lIns="0" tIns="0" rIns="0" bIns="0" rtlCol="0"/>
          <a:lstStyle/>
          <a:p>
            <a:endParaRPr/>
          </a:p>
        </p:txBody>
      </p:sp>
      <p:sp>
        <p:nvSpPr>
          <p:cNvPr id="43" name="object 43"/>
          <p:cNvSpPr/>
          <p:nvPr/>
        </p:nvSpPr>
        <p:spPr>
          <a:xfrm>
            <a:off x="9642585" y="7022996"/>
            <a:ext cx="293370" cy="125730"/>
          </a:xfrm>
          <a:custGeom>
            <a:avLst/>
            <a:gdLst/>
            <a:ahLst/>
            <a:cxnLst/>
            <a:rect l="l" t="t" r="r" b="b"/>
            <a:pathLst>
              <a:path w="293370" h="125729">
                <a:moveTo>
                  <a:pt x="292989" y="0"/>
                </a:moveTo>
                <a:lnTo>
                  <a:pt x="0" y="125145"/>
                </a:lnTo>
              </a:path>
            </a:pathLst>
          </a:custGeom>
          <a:ln w="17195">
            <a:solidFill>
              <a:srgbClr val="231F20"/>
            </a:solidFill>
          </a:ln>
        </p:spPr>
        <p:txBody>
          <a:bodyPr wrap="square" lIns="0" tIns="0" rIns="0" bIns="0" rtlCol="0"/>
          <a:lstStyle/>
          <a:p>
            <a:endParaRPr/>
          </a:p>
        </p:txBody>
      </p:sp>
      <p:sp>
        <p:nvSpPr>
          <p:cNvPr id="44" name="object 44"/>
          <p:cNvSpPr/>
          <p:nvPr/>
        </p:nvSpPr>
        <p:spPr>
          <a:xfrm>
            <a:off x="9642594" y="7104115"/>
            <a:ext cx="45720" cy="60325"/>
          </a:xfrm>
          <a:custGeom>
            <a:avLst/>
            <a:gdLst/>
            <a:ahLst/>
            <a:cxnLst/>
            <a:rect l="l" t="t" r="r" b="b"/>
            <a:pathLst>
              <a:path w="45720" h="60325">
                <a:moveTo>
                  <a:pt x="45326" y="60325"/>
                </a:moveTo>
                <a:lnTo>
                  <a:pt x="0" y="44018"/>
                </a:lnTo>
                <a:lnTo>
                  <a:pt x="19557" y="0"/>
                </a:lnTo>
              </a:path>
            </a:pathLst>
          </a:custGeom>
          <a:ln w="17195">
            <a:solidFill>
              <a:srgbClr val="231F20"/>
            </a:solidFill>
          </a:ln>
        </p:spPr>
        <p:txBody>
          <a:bodyPr wrap="square" lIns="0" tIns="0" rIns="0" bIns="0" rtlCol="0"/>
          <a:lstStyle/>
          <a:p>
            <a:endParaRPr/>
          </a:p>
        </p:txBody>
      </p:sp>
      <p:sp>
        <p:nvSpPr>
          <p:cNvPr id="45" name="object 45"/>
          <p:cNvSpPr/>
          <p:nvPr/>
        </p:nvSpPr>
        <p:spPr>
          <a:xfrm>
            <a:off x="8052991" y="2750561"/>
            <a:ext cx="125730" cy="293370"/>
          </a:xfrm>
          <a:custGeom>
            <a:avLst/>
            <a:gdLst/>
            <a:ahLst/>
            <a:cxnLst/>
            <a:rect l="l" t="t" r="r" b="b"/>
            <a:pathLst>
              <a:path w="125729" h="293369">
                <a:moveTo>
                  <a:pt x="0" y="0"/>
                </a:moveTo>
                <a:lnTo>
                  <a:pt x="125145" y="292989"/>
                </a:lnTo>
              </a:path>
            </a:pathLst>
          </a:custGeom>
          <a:ln w="17195">
            <a:solidFill>
              <a:srgbClr val="231F20"/>
            </a:solidFill>
          </a:ln>
        </p:spPr>
        <p:txBody>
          <a:bodyPr wrap="square" lIns="0" tIns="0" rIns="0" bIns="0" rtlCol="0"/>
          <a:lstStyle/>
          <a:p>
            <a:endParaRPr/>
          </a:p>
        </p:txBody>
      </p:sp>
      <p:sp>
        <p:nvSpPr>
          <p:cNvPr id="46" name="object 46"/>
          <p:cNvSpPr/>
          <p:nvPr/>
        </p:nvSpPr>
        <p:spPr>
          <a:xfrm>
            <a:off x="8134109" y="2998214"/>
            <a:ext cx="60325" cy="45720"/>
          </a:xfrm>
          <a:custGeom>
            <a:avLst/>
            <a:gdLst/>
            <a:ahLst/>
            <a:cxnLst/>
            <a:rect l="l" t="t" r="r" b="b"/>
            <a:pathLst>
              <a:path w="60325" h="45719">
                <a:moveTo>
                  <a:pt x="60325" y="0"/>
                </a:moveTo>
                <a:lnTo>
                  <a:pt x="44018" y="45326"/>
                </a:lnTo>
                <a:lnTo>
                  <a:pt x="0" y="25768"/>
                </a:lnTo>
              </a:path>
            </a:pathLst>
          </a:custGeom>
          <a:ln w="17195">
            <a:solidFill>
              <a:srgbClr val="231F20"/>
            </a:solidFill>
          </a:ln>
        </p:spPr>
        <p:txBody>
          <a:bodyPr wrap="square" lIns="0" tIns="0" rIns="0" bIns="0" rtlCol="0"/>
          <a:lstStyle/>
          <a:p>
            <a:endParaRPr/>
          </a:p>
        </p:txBody>
      </p:sp>
      <p:sp>
        <p:nvSpPr>
          <p:cNvPr id="47" name="object 47"/>
          <p:cNvSpPr/>
          <p:nvPr/>
        </p:nvSpPr>
        <p:spPr>
          <a:xfrm>
            <a:off x="9744452" y="3381931"/>
            <a:ext cx="445770" cy="1301750"/>
          </a:xfrm>
          <a:custGeom>
            <a:avLst/>
            <a:gdLst/>
            <a:ahLst/>
            <a:cxnLst/>
            <a:rect l="l" t="t" r="r" b="b"/>
            <a:pathLst>
              <a:path w="445770" h="1301750">
                <a:moveTo>
                  <a:pt x="0" y="0"/>
                </a:moveTo>
                <a:lnTo>
                  <a:pt x="445350" y="1301635"/>
                </a:lnTo>
              </a:path>
            </a:pathLst>
          </a:custGeom>
          <a:ln w="22923">
            <a:solidFill>
              <a:srgbClr val="33B253"/>
            </a:solidFill>
            <a:prstDash val="dash"/>
          </a:ln>
        </p:spPr>
        <p:txBody>
          <a:bodyPr wrap="square" lIns="0" tIns="0" rIns="0" bIns="0" rtlCol="0"/>
          <a:lstStyle/>
          <a:p>
            <a:endParaRPr/>
          </a:p>
        </p:txBody>
      </p:sp>
      <p:sp>
        <p:nvSpPr>
          <p:cNvPr id="48" name="object 48"/>
          <p:cNvSpPr/>
          <p:nvPr/>
        </p:nvSpPr>
        <p:spPr>
          <a:xfrm>
            <a:off x="10174799" y="4874039"/>
            <a:ext cx="10160" cy="39370"/>
          </a:xfrm>
          <a:custGeom>
            <a:avLst/>
            <a:gdLst/>
            <a:ahLst/>
            <a:cxnLst/>
            <a:rect l="l" t="t" r="r" b="b"/>
            <a:pathLst>
              <a:path w="10159" h="39370">
                <a:moveTo>
                  <a:pt x="9753" y="0"/>
                </a:moveTo>
                <a:lnTo>
                  <a:pt x="0" y="38989"/>
                </a:lnTo>
              </a:path>
            </a:pathLst>
          </a:custGeom>
          <a:ln w="22923">
            <a:solidFill>
              <a:srgbClr val="33B253"/>
            </a:solidFill>
            <a:prstDash val="dash"/>
          </a:ln>
        </p:spPr>
        <p:txBody>
          <a:bodyPr wrap="square" lIns="0" tIns="0" rIns="0" bIns="0" rtlCol="0"/>
          <a:lstStyle/>
          <a:p>
            <a:endParaRPr/>
          </a:p>
        </p:txBody>
      </p:sp>
      <p:sp>
        <p:nvSpPr>
          <p:cNvPr id="49" name="object 49"/>
          <p:cNvSpPr/>
          <p:nvPr/>
        </p:nvSpPr>
        <p:spPr>
          <a:xfrm>
            <a:off x="10130538" y="4969478"/>
            <a:ext cx="19050" cy="30480"/>
          </a:xfrm>
          <a:custGeom>
            <a:avLst/>
            <a:gdLst/>
            <a:ahLst/>
            <a:cxnLst/>
            <a:rect l="l" t="t" r="r" b="b"/>
            <a:pathLst>
              <a:path w="19050" h="30479">
                <a:moveTo>
                  <a:pt x="18884" y="0"/>
                </a:moveTo>
                <a:lnTo>
                  <a:pt x="0" y="30454"/>
                </a:lnTo>
              </a:path>
            </a:pathLst>
          </a:custGeom>
          <a:ln w="22923">
            <a:solidFill>
              <a:srgbClr val="33B253"/>
            </a:solidFill>
            <a:prstDash val="sysDot"/>
          </a:ln>
        </p:spPr>
        <p:txBody>
          <a:bodyPr wrap="square" lIns="0" tIns="0" rIns="0" bIns="0" rtlCol="0"/>
          <a:lstStyle/>
          <a:p>
            <a:endParaRPr/>
          </a:p>
        </p:txBody>
      </p:sp>
      <p:sp>
        <p:nvSpPr>
          <p:cNvPr id="50" name="object 50"/>
          <p:cNvSpPr/>
          <p:nvPr/>
        </p:nvSpPr>
        <p:spPr>
          <a:xfrm>
            <a:off x="10003418" y="5082583"/>
            <a:ext cx="40640" cy="25400"/>
          </a:xfrm>
          <a:custGeom>
            <a:avLst/>
            <a:gdLst/>
            <a:ahLst/>
            <a:cxnLst/>
            <a:rect l="l" t="t" r="r" b="b"/>
            <a:pathLst>
              <a:path w="40640" h="25400">
                <a:moveTo>
                  <a:pt x="40208" y="0"/>
                </a:moveTo>
                <a:lnTo>
                  <a:pt x="0" y="24980"/>
                </a:lnTo>
              </a:path>
            </a:pathLst>
          </a:custGeom>
          <a:ln w="22923">
            <a:solidFill>
              <a:srgbClr val="33B253"/>
            </a:solidFill>
            <a:prstDash val="dash"/>
          </a:ln>
        </p:spPr>
        <p:txBody>
          <a:bodyPr wrap="square" lIns="0" tIns="0" rIns="0" bIns="0" rtlCol="0"/>
          <a:lstStyle/>
          <a:p>
            <a:endParaRPr/>
          </a:p>
        </p:txBody>
      </p:sp>
      <p:sp>
        <p:nvSpPr>
          <p:cNvPr id="51" name="object 51"/>
          <p:cNvSpPr/>
          <p:nvPr/>
        </p:nvSpPr>
        <p:spPr>
          <a:xfrm>
            <a:off x="9852066" y="5143299"/>
            <a:ext cx="87630" cy="45085"/>
          </a:xfrm>
          <a:custGeom>
            <a:avLst/>
            <a:gdLst/>
            <a:ahLst/>
            <a:cxnLst/>
            <a:rect l="l" t="t" r="r" b="b"/>
            <a:pathLst>
              <a:path w="87629" h="45085">
                <a:moveTo>
                  <a:pt x="87185" y="0"/>
                </a:moveTo>
                <a:lnTo>
                  <a:pt x="0" y="44538"/>
                </a:lnTo>
              </a:path>
            </a:pathLst>
          </a:custGeom>
          <a:ln w="22923">
            <a:solidFill>
              <a:srgbClr val="33B253"/>
            </a:solidFill>
            <a:prstDash val="dash"/>
          </a:ln>
        </p:spPr>
        <p:txBody>
          <a:bodyPr wrap="square" lIns="0" tIns="0" rIns="0" bIns="0" rtlCol="0"/>
          <a:lstStyle/>
          <a:p>
            <a:endParaRPr/>
          </a:p>
        </p:txBody>
      </p:sp>
      <p:sp>
        <p:nvSpPr>
          <p:cNvPr id="52" name="object 52"/>
          <p:cNvSpPr/>
          <p:nvPr/>
        </p:nvSpPr>
        <p:spPr>
          <a:xfrm>
            <a:off x="9758936" y="5213355"/>
            <a:ext cx="34290" cy="13335"/>
          </a:xfrm>
          <a:custGeom>
            <a:avLst/>
            <a:gdLst/>
            <a:ahLst/>
            <a:cxnLst/>
            <a:rect l="l" t="t" r="r" b="b"/>
            <a:pathLst>
              <a:path w="34290" h="13335">
                <a:moveTo>
                  <a:pt x="34112" y="0"/>
                </a:moveTo>
                <a:lnTo>
                  <a:pt x="0" y="12788"/>
                </a:lnTo>
              </a:path>
            </a:pathLst>
          </a:custGeom>
          <a:ln w="22923">
            <a:solidFill>
              <a:srgbClr val="33B253"/>
            </a:solidFill>
            <a:prstDash val="sysDot"/>
          </a:ln>
        </p:spPr>
        <p:txBody>
          <a:bodyPr wrap="square" lIns="0" tIns="0" rIns="0" bIns="0" rtlCol="0"/>
          <a:lstStyle/>
          <a:p>
            <a:endParaRPr/>
          </a:p>
        </p:txBody>
      </p:sp>
      <p:sp>
        <p:nvSpPr>
          <p:cNvPr id="53" name="object 53"/>
          <p:cNvSpPr/>
          <p:nvPr/>
        </p:nvSpPr>
        <p:spPr>
          <a:xfrm>
            <a:off x="9730388" y="3340826"/>
            <a:ext cx="5080" cy="13970"/>
          </a:xfrm>
          <a:custGeom>
            <a:avLst/>
            <a:gdLst/>
            <a:ahLst/>
            <a:cxnLst/>
            <a:rect l="l" t="t" r="r" b="b"/>
            <a:pathLst>
              <a:path w="5079" h="13970">
                <a:moveTo>
                  <a:pt x="0" y="0"/>
                </a:moveTo>
                <a:lnTo>
                  <a:pt x="4686" y="13703"/>
                </a:lnTo>
              </a:path>
            </a:pathLst>
          </a:custGeom>
          <a:ln w="22923">
            <a:solidFill>
              <a:srgbClr val="33B253"/>
            </a:solidFill>
          </a:ln>
        </p:spPr>
        <p:txBody>
          <a:bodyPr wrap="square" lIns="0" tIns="0" rIns="0" bIns="0" rtlCol="0"/>
          <a:lstStyle/>
          <a:p>
            <a:endParaRPr/>
          </a:p>
        </p:txBody>
      </p:sp>
      <p:sp>
        <p:nvSpPr>
          <p:cNvPr id="54" name="object 54"/>
          <p:cNvSpPr/>
          <p:nvPr/>
        </p:nvSpPr>
        <p:spPr>
          <a:xfrm>
            <a:off x="10194483" y="4697275"/>
            <a:ext cx="5080" cy="31750"/>
          </a:xfrm>
          <a:custGeom>
            <a:avLst/>
            <a:gdLst/>
            <a:ahLst/>
            <a:cxnLst/>
            <a:rect l="l" t="t" r="r" b="b"/>
            <a:pathLst>
              <a:path w="5079" h="31750">
                <a:moveTo>
                  <a:pt x="0" y="0"/>
                </a:moveTo>
                <a:lnTo>
                  <a:pt x="4686" y="13703"/>
                </a:lnTo>
                <a:lnTo>
                  <a:pt x="4686" y="31724"/>
                </a:lnTo>
              </a:path>
            </a:pathLst>
          </a:custGeom>
          <a:ln w="22923">
            <a:solidFill>
              <a:srgbClr val="33B253"/>
            </a:solidFill>
          </a:ln>
        </p:spPr>
        <p:txBody>
          <a:bodyPr wrap="square" lIns="0" tIns="0" rIns="0" bIns="0" rtlCol="0"/>
          <a:lstStyle/>
          <a:p>
            <a:endParaRPr/>
          </a:p>
        </p:txBody>
      </p:sp>
      <p:sp>
        <p:nvSpPr>
          <p:cNvPr id="55" name="object 55"/>
          <p:cNvSpPr/>
          <p:nvPr/>
        </p:nvSpPr>
        <p:spPr>
          <a:xfrm>
            <a:off x="10197951" y="4765042"/>
            <a:ext cx="1270" cy="31115"/>
          </a:xfrm>
          <a:custGeom>
            <a:avLst/>
            <a:gdLst/>
            <a:ahLst/>
            <a:cxnLst/>
            <a:rect l="l" t="t" r="r" b="b"/>
            <a:pathLst>
              <a:path w="1270" h="31114">
                <a:moveTo>
                  <a:pt x="1219" y="0"/>
                </a:moveTo>
                <a:lnTo>
                  <a:pt x="1219" y="18021"/>
                </a:lnTo>
                <a:lnTo>
                  <a:pt x="0" y="31013"/>
                </a:lnTo>
              </a:path>
            </a:pathLst>
          </a:custGeom>
          <a:ln w="22923">
            <a:solidFill>
              <a:srgbClr val="33B253"/>
            </a:solidFill>
          </a:ln>
        </p:spPr>
        <p:txBody>
          <a:bodyPr wrap="square" lIns="0" tIns="0" rIns="0" bIns="0" rtlCol="0"/>
          <a:lstStyle/>
          <a:p>
            <a:endParaRPr/>
          </a:p>
        </p:txBody>
      </p:sp>
      <p:sp>
        <p:nvSpPr>
          <p:cNvPr id="56" name="object 56"/>
          <p:cNvSpPr/>
          <p:nvPr/>
        </p:nvSpPr>
        <p:spPr>
          <a:xfrm>
            <a:off x="10191042" y="4822052"/>
            <a:ext cx="5080" cy="26034"/>
          </a:xfrm>
          <a:custGeom>
            <a:avLst/>
            <a:gdLst/>
            <a:ahLst/>
            <a:cxnLst/>
            <a:rect l="l" t="t" r="r" b="b"/>
            <a:pathLst>
              <a:path w="5079" h="26035">
                <a:moveTo>
                  <a:pt x="4470" y="0"/>
                </a:moveTo>
                <a:lnTo>
                  <a:pt x="3251" y="12992"/>
                </a:lnTo>
                <a:lnTo>
                  <a:pt x="0" y="25996"/>
                </a:lnTo>
              </a:path>
            </a:pathLst>
          </a:custGeom>
          <a:ln w="22923">
            <a:solidFill>
              <a:srgbClr val="33B253"/>
            </a:solidFill>
          </a:ln>
        </p:spPr>
        <p:txBody>
          <a:bodyPr wrap="square" lIns="0" tIns="0" rIns="0" bIns="0" rtlCol="0"/>
          <a:lstStyle/>
          <a:p>
            <a:endParaRPr/>
          </a:p>
        </p:txBody>
      </p:sp>
      <p:sp>
        <p:nvSpPr>
          <p:cNvPr id="57" name="object 57"/>
          <p:cNvSpPr/>
          <p:nvPr/>
        </p:nvSpPr>
        <p:spPr>
          <a:xfrm>
            <a:off x="10162010" y="4926015"/>
            <a:ext cx="10160" cy="23495"/>
          </a:xfrm>
          <a:custGeom>
            <a:avLst/>
            <a:gdLst/>
            <a:ahLst/>
            <a:cxnLst/>
            <a:rect l="l" t="t" r="r" b="b"/>
            <a:pathLst>
              <a:path w="10159" h="23495">
                <a:moveTo>
                  <a:pt x="9550" y="0"/>
                </a:moveTo>
                <a:lnTo>
                  <a:pt x="6299" y="13004"/>
                </a:lnTo>
                <a:lnTo>
                  <a:pt x="0" y="23164"/>
                </a:lnTo>
              </a:path>
            </a:pathLst>
          </a:custGeom>
          <a:ln w="22923">
            <a:solidFill>
              <a:srgbClr val="33B253"/>
            </a:solidFill>
          </a:ln>
        </p:spPr>
        <p:txBody>
          <a:bodyPr wrap="square" lIns="0" tIns="0" rIns="0" bIns="0" rtlCol="0"/>
          <a:lstStyle/>
          <a:p>
            <a:endParaRPr/>
          </a:p>
        </p:txBody>
      </p:sp>
      <p:sp>
        <p:nvSpPr>
          <p:cNvPr id="58" name="object 58"/>
          <p:cNvSpPr/>
          <p:nvPr/>
        </p:nvSpPr>
        <p:spPr>
          <a:xfrm>
            <a:off x="10109419" y="5010089"/>
            <a:ext cx="15240" cy="19685"/>
          </a:xfrm>
          <a:custGeom>
            <a:avLst/>
            <a:gdLst/>
            <a:ahLst/>
            <a:cxnLst/>
            <a:rect l="l" t="t" r="r" b="b"/>
            <a:pathLst>
              <a:path w="15240" h="19685">
                <a:moveTo>
                  <a:pt x="14820" y="0"/>
                </a:moveTo>
                <a:lnTo>
                  <a:pt x="8534" y="10147"/>
                </a:lnTo>
                <a:lnTo>
                  <a:pt x="0" y="19494"/>
                </a:lnTo>
              </a:path>
            </a:pathLst>
          </a:custGeom>
          <a:ln w="22923">
            <a:solidFill>
              <a:srgbClr val="33B253"/>
            </a:solidFill>
          </a:ln>
        </p:spPr>
        <p:txBody>
          <a:bodyPr wrap="square" lIns="0" tIns="0" rIns="0" bIns="0" rtlCol="0"/>
          <a:lstStyle/>
          <a:p>
            <a:endParaRPr/>
          </a:p>
        </p:txBody>
      </p:sp>
      <p:sp>
        <p:nvSpPr>
          <p:cNvPr id="59" name="object 59"/>
          <p:cNvSpPr/>
          <p:nvPr/>
        </p:nvSpPr>
        <p:spPr>
          <a:xfrm>
            <a:off x="10070431" y="5048265"/>
            <a:ext cx="22225" cy="17780"/>
          </a:xfrm>
          <a:custGeom>
            <a:avLst/>
            <a:gdLst/>
            <a:ahLst/>
            <a:cxnLst/>
            <a:rect l="l" t="t" r="r" b="b"/>
            <a:pathLst>
              <a:path w="22225" h="17779">
                <a:moveTo>
                  <a:pt x="21932" y="0"/>
                </a:moveTo>
                <a:lnTo>
                  <a:pt x="13398" y="9347"/>
                </a:lnTo>
                <a:lnTo>
                  <a:pt x="0" y="17665"/>
                </a:lnTo>
              </a:path>
            </a:pathLst>
          </a:custGeom>
          <a:ln w="22923">
            <a:solidFill>
              <a:srgbClr val="33B253"/>
            </a:solidFill>
          </a:ln>
        </p:spPr>
        <p:txBody>
          <a:bodyPr wrap="square" lIns="0" tIns="0" rIns="0" bIns="0" rtlCol="0"/>
          <a:lstStyle/>
          <a:p>
            <a:endParaRPr/>
          </a:p>
        </p:txBody>
      </p:sp>
      <p:sp>
        <p:nvSpPr>
          <p:cNvPr id="60" name="object 60"/>
          <p:cNvSpPr/>
          <p:nvPr/>
        </p:nvSpPr>
        <p:spPr>
          <a:xfrm>
            <a:off x="9964156" y="5115880"/>
            <a:ext cx="26034" cy="15240"/>
          </a:xfrm>
          <a:custGeom>
            <a:avLst/>
            <a:gdLst/>
            <a:ahLst/>
            <a:cxnLst/>
            <a:rect l="l" t="t" r="r" b="b"/>
            <a:pathLst>
              <a:path w="26034" h="15239">
                <a:moveTo>
                  <a:pt x="25857" y="0"/>
                </a:moveTo>
                <a:lnTo>
                  <a:pt x="12458" y="8331"/>
                </a:lnTo>
                <a:lnTo>
                  <a:pt x="0" y="14693"/>
                </a:lnTo>
              </a:path>
            </a:pathLst>
          </a:custGeom>
          <a:ln w="22923">
            <a:solidFill>
              <a:srgbClr val="33B253"/>
            </a:solidFill>
          </a:ln>
        </p:spPr>
        <p:txBody>
          <a:bodyPr wrap="square" lIns="0" tIns="0" rIns="0" bIns="0" rtlCol="0"/>
          <a:lstStyle/>
          <a:p>
            <a:endParaRPr/>
          </a:p>
        </p:txBody>
      </p:sp>
      <p:sp>
        <p:nvSpPr>
          <p:cNvPr id="61" name="object 61"/>
          <p:cNvSpPr/>
          <p:nvPr/>
        </p:nvSpPr>
        <p:spPr>
          <a:xfrm>
            <a:off x="9815795" y="5194201"/>
            <a:ext cx="24130" cy="10795"/>
          </a:xfrm>
          <a:custGeom>
            <a:avLst/>
            <a:gdLst/>
            <a:ahLst/>
            <a:cxnLst/>
            <a:rect l="l" t="t" r="r" b="b"/>
            <a:pathLst>
              <a:path w="24129" h="10795">
                <a:moveTo>
                  <a:pt x="23825" y="0"/>
                </a:moveTo>
                <a:lnTo>
                  <a:pt x="11366" y="6362"/>
                </a:lnTo>
                <a:lnTo>
                  <a:pt x="0" y="10629"/>
                </a:lnTo>
              </a:path>
            </a:pathLst>
          </a:custGeom>
          <a:ln w="22923">
            <a:solidFill>
              <a:srgbClr val="33B253"/>
            </a:solidFill>
          </a:ln>
        </p:spPr>
        <p:txBody>
          <a:bodyPr wrap="square" lIns="0" tIns="0" rIns="0" bIns="0" rtlCol="0"/>
          <a:lstStyle/>
          <a:p>
            <a:endParaRPr/>
          </a:p>
        </p:txBody>
      </p:sp>
      <p:sp>
        <p:nvSpPr>
          <p:cNvPr id="62" name="object 62"/>
          <p:cNvSpPr/>
          <p:nvPr/>
        </p:nvSpPr>
        <p:spPr>
          <a:xfrm>
            <a:off x="9723276" y="5230421"/>
            <a:ext cx="24765" cy="10795"/>
          </a:xfrm>
          <a:custGeom>
            <a:avLst/>
            <a:gdLst/>
            <a:ahLst/>
            <a:cxnLst/>
            <a:rect l="l" t="t" r="r" b="b"/>
            <a:pathLst>
              <a:path w="24765" h="10795">
                <a:moveTo>
                  <a:pt x="24282" y="0"/>
                </a:moveTo>
                <a:lnTo>
                  <a:pt x="12915" y="4254"/>
                </a:lnTo>
                <a:lnTo>
                  <a:pt x="0" y="10350"/>
                </a:lnTo>
              </a:path>
            </a:pathLst>
          </a:custGeom>
          <a:ln w="22923">
            <a:solidFill>
              <a:srgbClr val="33B253"/>
            </a:solidFill>
          </a:ln>
        </p:spPr>
        <p:txBody>
          <a:bodyPr wrap="square" lIns="0" tIns="0" rIns="0" bIns="0" rtlCol="0"/>
          <a:lstStyle/>
          <a:p>
            <a:endParaRPr/>
          </a:p>
        </p:txBody>
      </p:sp>
      <p:sp>
        <p:nvSpPr>
          <p:cNvPr id="63" name="object 63"/>
          <p:cNvSpPr/>
          <p:nvPr/>
        </p:nvSpPr>
        <p:spPr>
          <a:xfrm>
            <a:off x="9684541" y="5252951"/>
            <a:ext cx="13335" cy="6350"/>
          </a:xfrm>
          <a:custGeom>
            <a:avLst/>
            <a:gdLst/>
            <a:ahLst/>
            <a:cxnLst/>
            <a:rect l="l" t="t" r="r" b="b"/>
            <a:pathLst>
              <a:path w="13334" h="6350">
                <a:moveTo>
                  <a:pt x="12915" y="0"/>
                </a:moveTo>
                <a:lnTo>
                  <a:pt x="0" y="6095"/>
                </a:lnTo>
              </a:path>
            </a:pathLst>
          </a:custGeom>
          <a:ln w="22923">
            <a:solidFill>
              <a:srgbClr val="33B253"/>
            </a:solidFill>
          </a:ln>
        </p:spPr>
        <p:txBody>
          <a:bodyPr wrap="square" lIns="0" tIns="0" rIns="0" bIns="0" rtlCol="0"/>
          <a:lstStyle/>
          <a:p>
            <a:endParaRPr/>
          </a:p>
        </p:txBody>
      </p:sp>
      <p:sp>
        <p:nvSpPr>
          <p:cNvPr id="64" name="object 64"/>
          <p:cNvSpPr/>
          <p:nvPr/>
        </p:nvSpPr>
        <p:spPr>
          <a:xfrm>
            <a:off x="9684541" y="3294979"/>
            <a:ext cx="92075" cy="92075"/>
          </a:xfrm>
          <a:custGeom>
            <a:avLst/>
            <a:gdLst/>
            <a:ahLst/>
            <a:cxnLst/>
            <a:rect l="l" t="t" r="r" b="b"/>
            <a:pathLst>
              <a:path w="92075" h="92075">
                <a:moveTo>
                  <a:pt x="45847" y="0"/>
                </a:moveTo>
                <a:lnTo>
                  <a:pt x="27999" y="3602"/>
                </a:lnTo>
                <a:lnTo>
                  <a:pt x="13427" y="13427"/>
                </a:lnTo>
                <a:lnTo>
                  <a:pt x="3602" y="27999"/>
                </a:lnTo>
                <a:lnTo>
                  <a:pt x="0" y="45847"/>
                </a:lnTo>
                <a:lnTo>
                  <a:pt x="3602" y="63694"/>
                </a:lnTo>
                <a:lnTo>
                  <a:pt x="13427" y="78266"/>
                </a:lnTo>
                <a:lnTo>
                  <a:pt x="27999" y="88091"/>
                </a:lnTo>
                <a:lnTo>
                  <a:pt x="45847" y="91694"/>
                </a:lnTo>
                <a:lnTo>
                  <a:pt x="63694" y="88091"/>
                </a:lnTo>
                <a:lnTo>
                  <a:pt x="78266" y="78266"/>
                </a:lnTo>
                <a:lnTo>
                  <a:pt x="88091" y="63694"/>
                </a:lnTo>
                <a:lnTo>
                  <a:pt x="91694" y="45847"/>
                </a:lnTo>
                <a:lnTo>
                  <a:pt x="88091" y="27999"/>
                </a:lnTo>
                <a:lnTo>
                  <a:pt x="78266" y="13427"/>
                </a:lnTo>
                <a:lnTo>
                  <a:pt x="63694" y="3602"/>
                </a:lnTo>
                <a:lnTo>
                  <a:pt x="45847" y="0"/>
                </a:lnTo>
                <a:close/>
              </a:path>
            </a:pathLst>
          </a:custGeom>
          <a:solidFill>
            <a:srgbClr val="33B253"/>
          </a:solidFill>
        </p:spPr>
        <p:txBody>
          <a:bodyPr wrap="square" lIns="0" tIns="0" rIns="0" bIns="0" rtlCol="0"/>
          <a:lstStyle/>
          <a:p>
            <a:endParaRPr/>
          </a:p>
        </p:txBody>
      </p:sp>
      <p:sp>
        <p:nvSpPr>
          <p:cNvPr id="65" name="object 65"/>
          <p:cNvSpPr/>
          <p:nvPr/>
        </p:nvSpPr>
        <p:spPr>
          <a:xfrm>
            <a:off x="8219289" y="2536658"/>
            <a:ext cx="742950" cy="1708785"/>
          </a:xfrm>
          <a:custGeom>
            <a:avLst/>
            <a:gdLst/>
            <a:ahLst/>
            <a:cxnLst/>
            <a:rect l="l" t="t" r="r" b="b"/>
            <a:pathLst>
              <a:path w="742950" h="1708785">
                <a:moveTo>
                  <a:pt x="0" y="0"/>
                </a:moveTo>
                <a:lnTo>
                  <a:pt x="742492" y="1708772"/>
                </a:lnTo>
              </a:path>
            </a:pathLst>
          </a:custGeom>
          <a:ln w="11455">
            <a:solidFill>
              <a:srgbClr val="231F20"/>
            </a:solidFill>
            <a:prstDash val="sysDash"/>
          </a:ln>
        </p:spPr>
        <p:txBody>
          <a:bodyPr wrap="square" lIns="0" tIns="0" rIns="0" bIns="0" rtlCol="0"/>
          <a:lstStyle/>
          <a:p>
            <a:endParaRPr/>
          </a:p>
        </p:txBody>
      </p:sp>
      <p:sp>
        <p:nvSpPr>
          <p:cNvPr id="66" name="object 66"/>
          <p:cNvSpPr/>
          <p:nvPr/>
        </p:nvSpPr>
        <p:spPr>
          <a:xfrm>
            <a:off x="8232327" y="2562143"/>
            <a:ext cx="81280" cy="198755"/>
          </a:xfrm>
          <a:custGeom>
            <a:avLst/>
            <a:gdLst/>
            <a:ahLst/>
            <a:cxnLst/>
            <a:rect l="l" t="t" r="r" b="b"/>
            <a:pathLst>
              <a:path w="81279" h="198755">
                <a:moveTo>
                  <a:pt x="81229" y="0"/>
                </a:moveTo>
                <a:lnTo>
                  <a:pt x="0" y="198196"/>
                </a:lnTo>
              </a:path>
            </a:pathLst>
          </a:custGeom>
          <a:ln w="5727">
            <a:solidFill>
              <a:srgbClr val="231F20"/>
            </a:solidFill>
          </a:ln>
        </p:spPr>
        <p:txBody>
          <a:bodyPr wrap="square" lIns="0" tIns="0" rIns="0" bIns="0" rtlCol="0"/>
          <a:lstStyle/>
          <a:p>
            <a:endParaRPr/>
          </a:p>
        </p:txBody>
      </p:sp>
      <p:sp>
        <p:nvSpPr>
          <p:cNvPr id="67" name="object 67"/>
          <p:cNvSpPr/>
          <p:nvPr/>
        </p:nvSpPr>
        <p:spPr>
          <a:xfrm>
            <a:off x="8862998" y="4046549"/>
            <a:ext cx="101600" cy="184150"/>
          </a:xfrm>
          <a:custGeom>
            <a:avLst/>
            <a:gdLst/>
            <a:ahLst/>
            <a:cxnLst/>
            <a:rect l="l" t="t" r="r" b="b"/>
            <a:pathLst>
              <a:path w="101600" h="184150">
                <a:moveTo>
                  <a:pt x="0" y="183565"/>
                </a:moveTo>
                <a:lnTo>
                  <a:pt x="101536" y="0"/>
                </a:lnTo>
              </a:path>
            </a:pathLst>
          </a:custGeom>
          <a:ln w="5727">
            <a:solidFill>
              <a:srgbClr val="231F20"/>
            </a:solidFill>
          </a:ln>
        </p:spPr>
        <p:txBody>
          <a:bodyPr wrap="square" lIns="0" tIns="0" rIns="0" bIns="0" rtlCol="0"/>
          <a:lstStyle/>
          <a:p>
            <a:endParaRPr/>
          </a:p>
        </p:txBody>
      </p:sp>
      <p:sp>
        <p:nvSpPr>
          <p:cNvPr id="68" name="object 68"/>
          <p:cNvSpPr/>
          <p:nvPr/>
        </p:nvSpPr>
        <p:spPr>
          <a:xfrm>
            <a:off x="9456921" y="5775943"/>
            <a:ext cx="0" cy="186690"/>
          </a:xfrm>
          <a:custGeom>
            <a:avLst/>
            <a:gdLst/>
            <a:ahLst/>
            <a:cxnLst/>
            <a:rect l="l" t="t" r="r" b="b"/>
            <a:pathLst>
              <a:path h="186689">
                <a:moveTo>
                  <a:pt x="0" y="0"/>
                </a:moveTo>
                <a:lnTo>
                  <a:pt x="0" y="186334"/>
                </a:lnTo>
              </a:path>
            </a:pathLst>
          </a:custGeom>
          <a:ln w="5727">
            <a:solidFill>
              <a:srgbClr val="231F20"/>
            </a:solidFill>
          </a:ln>
        </p:spPr>
        <p:txBody>
          <a:bodyPr wrap="square" lIns="0" tIns="0" rIns="0" bIns="0" rtlCol="0"/>
          <a:lstStyle/>
          <a:p>
            <a:endParaRPr/>
          </a:p>
        </p:txBody>
      </p:sp>
      <p:sp>
        <p:nvSpPr>
          <p:cNvPr id="69" name="object 69"/>
          <p:cNvSpPr/>
          <p:nvPr/>
        </p:nvSpPr>
        <p:spPr>
          <a:xfrm>
            <a:off x="10587323" y="6082392"/>
            <a:ext cx="0" cy="186690"/>
          </a:xfrm>
          <a:custGeom>
            <a:avLst/>
            <a:gdLst/>
            <a:ahLst/>
            <a:cxnLst/>
            <a:rect l="l" t="t" r="r" b="b"/>
            <a:pathLst>
              <a:path h="186689">
                <a:moveTo>
                  <a:pt x="0" y="0"/>
                </a:moveTo>
                <a:lnTo>
                  <a:pt x="0" y="186334"/>
                </a:lnTo>
              </a:path>
            </a:pathLst>
          </a:custGeom>
          <a:ln w="5727">
            <a:solidFill>
              <a:srgbClr val="231F20"/>
            </a:solidFill>
          </a:ln>
        </p:spPr>
        <p:txBody>
          <a:bodyPr wrap="square" lIns="0" tIns="0" rIns="0" bIns="0" rtlCol="0"/>
          <a:lstStyle/>
          <a:p>
            <a:endParaRPr/>
          </a:p>
        </p:txBody>
      </p:sp>
      <p:sp>
        <p:nvSpPr>
          <p:cNvPr id="70" name="object 70"/>
          <p:cNvSpPr/>
          <p:nvPr/>
        </p:nvSpPr>
        <p:spPr>
          <a:xfrm>
            <a:off x="9061402" y="6356454"/>
            <a:ext cx="0" cy="186690"/>
          </a:xfrm>
          <a:custGeom>
            <a:avLst/>
            <a:gdLst/>
            <a:ahLst/>
            <a:cxnLst/>
            <a:rect l="l" t="t" r="r" b="b"/>
            <a:pathLst>
              <a:path h="186690">
                <a:moveTo>
                  <a:pt x="0" y="0"/>
                </a:moveTo>
                <a:lnTo>
                  <a:pt x="0" y="186334"/>
                </a:lnTo>
              </a:path>
            </a:pathLst>
          </a:custGeom>
          <a:ln w="5727">
            <a:solidFill>
              <a:srgbClr val="231F20"/>
            </a:solidFill>
          </a:ln>
        </p:spPr>
        <p:txBody>
          <a:bodyPr wrap="square" lIns="0" tIns="0" rIns="0" bIns="0" rtlCol="0"/>
          <a:lstStyle/>
          <a:p>
            <a:endParaRPr/>
          </a:p>
        </p:txBody>
      </p:sp>
      <p:sp>
        <p:nvSpPr>
          <p:cNvPr id="71" name="object 71"/>
          <p:cNvSpPr/>
          <p:nvPr/>
        </p:nvSpPr>
        <p:spPr>
          <a:xfrm>
            <a:off x="9494294" y="4261337"/>
            <a:ext cx="0" cy="186690"/>
          </a:xfrm>
          <a:custGeom>
            <a:avLst/>
            <a:gdLst/>
            <a:ahLst/>
            <a:cxnLst/>
            <a:rect l="l" t="t" r="r" b="b"/>
            <a:pathLst>
              <a:path h="186689">
                <a:moveTo>
                  <a:pt x="0" y="0"/>
                </a:moveTo>
                <a:lnTo>
                  <a:pt x="0" y="186334"/>
                </a:lnTo>
              </a:path>
            </a:pathLst>
          </a:custGeom>
          <a:ln w="5727">
            <a:solidFill>
              <a:srgbClr val="231F20"/>
            </a:solidFill>
          </a:ln>
        </p:spPr>
        <p:txBody>
          <a:bodyPr wrap="square" lIns="0" tIns="0" rIns="0" bIns="0" rtlCol="0"/>
          <a:lstStyle/>
          <a:p>
            <a:endParaRPr/>
          </a:p>
        </p:txBody>
      </p:sp>
      <p:sp>
        <p:nvSpPr>
          <p:cNvPr id="72" name="object 72"/>
          <p:cNvSpPr/>
          <p:nvPr/>
        </p:nvSpPr>
        <p:spPr>
          <a:xfrm>
            <a:off x="9928434" y="3205123"/>
            <a:ext cx="0" cy="186690"/>
          </a:xfrm>
          <a:custGeom>
            <a:avLst/>
            <a:gdLst/>
            <a:ahLst/>
            <a:cxnLst/>
            <a:rect l="l" t="t" r="r" b="b"/>
            <a:pathLst>
              <a:path h="186689">
                <a:moveTo>
                  <a:pt x="0" y="0"/>
                </a:moveTo>
                <a:lnTo>
                  <a:pt x="0" y="186347"/>
                </a:lnTo>
              </a:path>
            </a:pathLst>
          </a:custGeom>
          <a:ln w="5727">
            <a:solidFill>
              <a:srgbClr val="231F20"/>
            </a:solidFill>
          </a:ln>
        </p:spPr>
        <p:txBody>
          <a:bodyPr wrap="square" lIns="0" tIns="0" rIns="0" bIns="0" rtlCol="0"/>
          <a:lstStyle/>
          <a:p>
            <a:endParaRPr/>
          </a:p>
        </p:txBody>
      </p:sp>
      <p:sp>
        <p:nvSpPr>
          <p:cNvPr id="73" name="object 73"/>
          <p:cNvSpPr/>
          <p:nvPr/>
        </p:nvSpPr>
        <p:spPr>
          <a:xfrm>
            <a:off x="9410227" y="1732551"/>
            <a:ext cx="0" cy="186690"/>
          </a:xfrm>
          <a:custGeom>
            <a:avLst/>
            <a:gdLst/>
            <a:ahLst/>
            <a:cxnLst/>
            <a:rect l="l" t="t" r="r" b="b"/>
            <a:pathLst>
              <a:path h="186689">
                <a:moveTo>
                  <a:pt x="0" y="0"/>
                </a:moveTo>
                <a:lnTo>
                  <a:pt x="0" y="186347"/>
                </a:lnTo>
              </a:path>
            </a:pathLst>
          </a:custGeom>
          <a:ln w="5727">
            <a:solidFill>
              <a:srgbClr val="231F20"/>
            </a:solidFill>
          </a:ln>
        </p:spPr>
        <p:txBody>
          <a:bodyPr wrap="square" lIns="0" tIns="0" rIns="0" bIns="0" rtlCol="0"/>
          <a:lstStyle/>
          <a:p>
            <a:endParaRPr/>
          </a:p>
        </p:txBody>
      </p:sp>
      <p:sp>
        <p:nvSpPr>
          <p:cNvPr id="74" name="object 74"/>
          <p:cNvSpPr/>
          <p:nvPr/>
        </p:nvSpPr>
        <p:spPr>
          <a:xfrm>
            <a:off x="11498225" y="7190996"/>
            <a:ext cx="0" cy="186690"/>
          </a:xfrm>
          <a:custGeom>
            <a:avLst/>
            <a:gdLst/>
            <a:ahLst/>
            <a:cxnLst/>
            <a:rect l="l" t="t" r="r" b="b"/>
            <a:pathLst>
              <a:path h="186690">
                <a:moveTo>
                  <a:pt x="0" y="0"/>
                </a:moveTo>
                <a:lnTo>
                  <a:pt x="0" y="186347"/>
                </a:lnTo>
              </a:path>
            </a:pathLst>
          </a:custGeom>
          <a:ln w="5727">
            <a:solidFill>
              <a:srgbClr val="231F20"/>
            </a:solidFill>
          </a:ln>
        </p:spPr>
        <p:txBody>
          <a:bodyPr wrap="square" lIns="0" tIns="0" rIns="0" bIns="0" rtlCol="0"/>
          <a:lstStyle/>
          <a:p>
            <a:endParaRPr/>
          </a:p>
        </p:txBody>
      </p:sp>
      <p:sp>
        <p:nvSpPr>
          <p:cNvPr id="75" name="object 75"/>
          <p:cNvSpPr/>
          <p:nvPr/>
        </p:nvSpPr>
        <p:spPr>
          <a:xfrm>
            <a:off x="9362555" y="5869245"/>
            <a:ext cx="186690" cy="0"/>
          </a:xfrm>
          <a:custGeom>
            <a:avLst/>
            <a:gdLst/>
            <a:ahLst/>
            <a:cxnLst/>
            <a:rect l="l" t="t" r="r" b="b"/>
            <a:pathLst>
              <a:path w="186690">
                <a:moveTo>
                  <a:pt x="0" y="0"/>
                </a:moveTo>
                <a:lnTo>
                  <a:pt x="186334" y="0"/>
                </a:lnTo>
              </a:path>
            </a:pathLst>
          </a:custGeom>
          <a:ln w="5727">
            <a:solidFill>
              <a:srgbClr val="231F20"/>
            </a:solidFill>
          </a:ln>
        </p:spPr>
        <p:txBody>
          <a:bodyPr wrap="square" lIns="0" tIns="0" rIns="0" bIns="0" rtlCol="0"/>
          <a:lstStyle/>
          <a:p>
            <a:endParaRPr/>
          </a:p>
        </p:txBody>
      </p:sp>
      <p:sp>
        <p:nvSpPr>
          <p:cNvPr id="76" name="object 76"/>
          <p:cNvSpPr/>
          <p:nvPr/>
        </p:nvSpPr>
        <p:spPr>
          <a:xfrm>
            <a:off x="10492955" y="6175692"/>
            <a:ext cx="186690" cy="0"/>
          </a:xfrm>
          <a:custGeom>
            <a:avLst/>
            <a:gdLst/>
            <a:ahLst/>
            <a:cxnLst/>
            <a:rect l="l" t="t" r="r" b="b"/>
            <a:pathLst>
              <a:path w="186690">
                <a:moveTo>
                  <a:pt x="0" y="0"/>
                </a:moveTo>
                <a:lnTo>
                  <a:pt x="186347" y="0"/>
                </a:lnTo>
              </a:path>
            </a:pathLst>
          </a:custGeom>
          <a:ln w="5727">
            <a:solidFill>
              <a:srgbClr val="231F20"/>
            </a:solidFill>
          </a:ln>
        </p:spPr>
        <p:txBody>
          <a:bodyPr wrap="square" lIns="0" tIns="0" rIns="0" bIns="0" rtlCol="0"/>
          <a:lstStyle/>
          <a:p>
            <a:endParaRPr/>
          </a:p>
        </p:txBody>
      </p:sp>
      <p:sp>
        <p:nvSpPr>
          <p:cNvPr id="77" name="object 77"/>
          <p:cNvSpPr/>
          <p:nvPr/>
        </p:nvSpPr>
        <p:spPr>
          <a:xfrm>
            <a:off x="8967037" y="6449756"/>
            <a:ext cx="186690" cy="0"/>
          </a:xfrm>
          <a:custGeom>
            <a:avLst/>
            <a:gdLst/>
            <a:ahLst/>
            <a:cxnLst/>
            <a:rect l="l" t="t" r="r" b="b"/>
            <a:pathLst>
              <a:path w="186690">
                <a:moveTo>
                  <a:pt x="0" y="0"/>
                </a:moveTo>
                <a:lnTo>
                  <a:pt x="186334" y="0"/>
                </a:lnTo>
              </a:path>
            </a:pathLst>
          </a:custGeom>
          <a:ln w="5727">
            <a:solidFill>
              <a:srgbClr val="231F20"/>
            </a:solidFill>
          </a:ln>
        </p:spPr>
        <p:txBody>
          <a:bodyPr wrap="square" lIns="0" tIns="0" rIns="0" bIns="0" rtlCol="0"/>
          <a:lstStyle/>
          <a:p>
            <a:endParaRPr/>
          </a:p>
        </p:txBody>
      </p:sp>
      <p:sp>
        <p:nvSpPr>
          <p:cNvPr id="78" name="object 78"/>
          <p:cNvSpPr/>
          <p:nvPr/>
        </p:nvSpPr>
        <p:spPr>
          <a:xfrm>
            <a:off x="9399926" y="4354639"/>
            <a:ext cx="186690" cy="0"/>
          </a:xfrm>
          <a:custGeom>
            <a:avLst/>
            <a:gdLst/>
            <a:ahLst/>
            <a:cxnLst/>
            <a:rect l="l" t="t" r="r" b="b"/>
            <a:pathLst>
              <a:path w="186690">
                <a:moveTo>
                  <a:pt x="0" y="0"/>
                </a:moveTo>
                <a:lnTo>
                  <a:pt x="186334" y="0"/>
                </a:lnTo>
              </a:path>
            </a:pathLst>
          </a:custGeom>
          <a:ln w="5727">
            <a:solidFill>
              <a:srgbClr val="231F20"/>
            </a:solidFill>
          </a:ln>
        </p:spPr>
        <p:txBody>
          <a:bodyPr wrap="square" lIns="0" tIns="0" rIns="0" bIns="0" rtlCol="0"/>
          <a:lstStyle/>
          <a:p>
            <a:endParaRPr/>
          </a:p>
        </p:txBody>
      </p:sp>
      <p:sp>
        <p:nvSpPr>
          <p:cNvPr id="79" name="object 79"/>
          <p:cNvSpPr/>
          <p:nvPr/>
        </p:nvSpPr>
        <p:spPr>
          <a:xfrm>
            <a:off x="9834068" y="3298425"/>
            <a:ext cx="186690" cy="0"/>
          </a:xfrm>
          <a:custGeom>
            <a:avLst/>
            <a:gdLst/>
            <a:ahLst/>
            <a:cxnLst/>
            <a:rect l="l" t="t" r="r" b="b"/>
            <a:pathLst>
              <a:path w="186690">
                <a:moveTo>
                  <a:pt x="0" y="0"/>
                </a:moveTo>
                <a:lnTo>
                  <a:pt x="186334" y="0"/>
                </a:lnTo>
              </a:path>
            </a:pathLst>
          </a:custGeom>
          <a:ln w="5727">
            <a:solidFill>
              <a:srgbClr val="231F20"/>
            </a:solidFill>
          </a:ln>
        </p:spPr>
        <p:txBody>
          <a:bodyPr wrap="square" lIns="0" tIns="0" rIns="0" bIns="0" rtlCol="0"/>
          <a:lstStyle/>
          <a:p>
            <a:endParaRPr/>
          </a:p>
        </p:txBody>
      </p:sp>
      <p:sp>
        <p:nvSpPr>
          <p:cNvPr id="80" name="object 80"/>
          <p:cNvSpPr/>
          <p:nvPr/>
        </p:nvSpPr>
        <p:spPr>
          <a:xfrm>
            <a:off x="9315860" y="1825852"/>
            <a:ext cx="186690" cy="0"/>
          </a:xfrm>
          <a:custGeom>
            <a:avLst/>
            <a:gdLst/>
            <a:ahLst/>
            <a:cxnLst/>
            <a:rect l="l" t="t" r="r" b="b"/>
            <a:pathLst>
              <a:path w="186690">
                <a:moveTo>
                  <a:pt x="0" y="0"/>
                </a:moveTo>
                <a:lnTo>
                  <a:pt x="186347" y="0"/>
                </a:lnTo>
              </a:path>
            </a:pathLst>
          </a:custGeom>
          <a:ln w="5727">
            <a:solidFill>
              <a:srgbClr val="231F20"/>
            </a:solidFill>
          </a:ln>
        </p:spPr>
        <p:txBody>
          <a:bodyPr wrap="square" lIns="0" tIns="0" rIns="0" bIns="0" rtlCol="0"/>
          <a:lstStyle/>
          <a:p>
            <a:endParaRPr/>
          </a:p>
        </p:txBody>
      </p:sp>
      <p:sp>
        <p:nvSpPr>
          <p:cNvPr id="81" name="object 81"/>
          <p:cNvSpPr/>
          <p:nvPr/>
        </p:nvSpPr>
        <p:spPr>
          <a:xfrm>
            <a:off x="11403859" y="7284298"/>
            <a:ext cx="186690" cy="0"/>
          </a:xfrm>
          <a:custGeom>
            <a:avLst/>
            <a:gdLst/>
            <a:ahLst/>
            <a:cxnLst/>
            <a:rect l="l" t="t" r="r" b="b"/>
            <a:pathLst>
              <a:path w="186690">
                <a:moveTo>
                  <a:pt x="0" y="0"/>
                </a:moveTo>
                <a:lnTo>
                  <a:pt x="186347" y="0"/>
                </a:lnTo>
              </a:path>
            </a:pathLst>
          </a:custGeom>
          <a:ln w="5727">
            <a:solidFill>
              <a:srgbClr val="231F20"/>
            </a:solidFill>
          </a:ln>
        </p:spPr>
        <p:txBody>
          <a:bodyPr wrap="square" lIns="0" tIns="0" rIns="0" bIns="0" rtlCol="0"/>
          <a:lstStyle/>
          <a:p>
            <a:endParaRPr/>
          </a:p>
        </p:txBody>
      </p:sp>
      <p:sp>
        <p:nvSpPr>
          <p:cNvPr id="82" name="object 82"/>
          <p:cNvSpPr txBox="1"/>
          <p:nvPr/>
        </p:nvSpPr>
        <p:spPr>
          <a:xfrm rot="4080000">
            <a:off x="9846310" y="4579510"/>
            <a:ext cx="1396024" cy="114935"/>
          </a:xfrm>
          <a:prstGeom prst="rect">
            <a:avLst/>
          </a:prstGeom>
        </p:spPr>
        <p:txBody>
          <a:bodyPr vert="horz" wrap="square" lIns="0" tIns="0" rIns="0" bIns="0" rtlCol="0">
            <a:spAutoFit/>
          </a:bodyPr>
          <a:lstStyle/>
          <a:p>
            <a:pPr>
              <a:lnSpc>
                <a:spcPts val="905"/>
              </a:lnSpc>
            </a:pPr>
            <a:r>
              <a:rPr sz="1350" b="0" baseline="9259" dirty="0">
                <a:solidFill>
                  <a:srgbClr val="003855"/>
                </a:solidFill>
                <a:latin typeface="Univers LT Pro 45 Light"/>
                <a:cs typeface="Univers LT Pro 45 Light"/>
              </a:rPr>
              <a:t>SO</a:t>
            </a:r>
            <a:r>
              <a:rPr sz="1350" b="0" spc="-97" baseline="9259" dirty="0">
                <a:solidFill>
                  <a:srgbClr val="003855"/>
                </a:solidFill>
                <a:latin typeface="Univers LT Pro 45 Light"/>
                <a:cs typeface="Univers LT Pro 45 Light"/>
              </a:rPr>
              <a:t>U</a:t>
            </a:r>
            <a:r>
              <a:rPr sz="1350" b="0" baseline="9259" dirty="0">
                <a:solidFill>
                  <a:srgbClr val="003855"/>
                </a:solidFill>
                <a:latin typeface="Univers LT Pro 45 Light"/>
                <a:cs typeface="Univers LT Pro 45 Light"/>
              </a:rPr>
              <a:t>THB</a:t>
            </a:r>
            <a:r>
              <a:rPr sz="1350" b="0" spc="-60" baseline="9259" dirty="0">
                <a:solidFill>
                  <a:srgbClr val="003855"/>
                </a:solidFill>
                <a:latin typeface="Univers LT Pro 45 Light"/>
                <a:cs typeface="Univers LT Pro 45 Light"/>
              </a:rPr>
              <a:t>R</a:t>
            </a:r>
            <a:r>
              <a:rPr sz="1350" b="0" spc="-60" baseline="6172" dirty="0">
                <a:solidFill>
                  <a:srgbClr val="003855"/>
                </a:solidFill>
                <a:latin typeface="Univers LT Pro 45 Light"/>
                <a:cs typeface="Univers LT Pro 45 Light"/>
              </a:rPr>
              <a:t>O</a:t>
            </a:r>
            <a:r>
              <a:rPr sz="1350" b="0" baseline="3086" dirty="0">
                <a:solidFill>
                  <a:srgbClr val="003855"/>
                </a:solidFill>
                <a:latin typeface="Univers LT Pro 45 Light"/>
                <a:cs typeface="Univers LT Pro 45 Light"/>
              </a:rPr>
              <a:t>OK</a:t>
            </a:r>
            <a:r>
              <a:rPr sz="1350" b="0" spc="-30" baseline="3086" dirty="0">
                <a:solidFill>
                  <a:srgbClr val="003855"/>
                </a:solidFill>
                <a:latin typeface="Univers LT Pro 45 Light"/>
                <a:cs typeface="Univers LT Pro 45 Light"/>
              </a:rPr>
              <a:t> </a:t>
            </a:r>
            <a:r>
              <a:rPr sz="1350" b="0" baseline="3086" dirty="0">
                <a:solidFill>
                  <a:srgbClr val="003855"/>
                </a:solidFill>
                <a:latin typeface="Univers LT Pro 45 Light"/>
                <a:cs typeface="Univers LT Pro 45 Light"/>
              </a:rPr>
              <a:t>C</a:t>
            </a:r>
            <a:r>
              <a:rPr sz="1350" b="0" spc="-104" baseline="3086" dirty="0">
                <a:solidFill>
                  <a:srgbClr val="003855"/>
                </a:solidFill>
                <a:latin typeface="Univers LT Pro 45 Light"/>
                <a:cs typeface="Univers LT Pro 45 Light"/>
              </a:rPr>
              <a:t>O</a:t>
            </a:r>
            <a:r>
              <a:rPr sz="1350" b="0" baseline="3086" dirty="0">
                <a:solidFill>
                  <a:srgbClr val="003855"/>
                </a:solidFill>
                <a:latin typeface="Univers LT Pro 45 Light"/>
                <a:cs typeface="Univers LT Pro 45 Light"/>
              </a:rPr>
              <a:t>T</a:t>
            </a:r>
            <a:r>
              <a:rPr sz="1350" b="0" spc="-135" baseline="3086" dirty="0">
                <a:solidFill>
                  <a:srgbClr val="003855"/>
                </a:solidFill>
                <a:latin typeface="Univers LT Pro 45 Light"/>
                <a:cs typeface="Univers LT Pro 45 Light"/>
              </a:rPr>
              <a:t>T</a:t>
            </a:r>
            <a:r>
              <a:rPr sz="900" b="0" spc="-30" dirty="0">
                <a:solidFill>
                  <a:srgbClr val="003855"/>
                </a:solidFill>
                <a:latin typeface="Univers LT Pro 45 Light"/>
                <a:cs typeface="Univers LT Pro 45 Light"/>
              </a:rPr>
              <a:t>A</a:t>
            </a:r>
            <a:r>
              <a:rPr sz="900" b="0" dirty="0">
                <a:solidFill>
                  <a:srgbClr val="003855"/>
                </a:solidFill>
                <a:latin typeface="Univers LT Pro 45 Light"/>
                <a:cs typeface="Univers LT Pro 45 Light"/>
              </a:rPr>
              <a:t>GES</a:t>
            </a:r>
            <a:endParaRPr sz="900">
              <a:latin typeface="Univers LT Pro 45 Light"/>
              <a:cs typeface="Univers LT Pro 45 Light"/>
            </a:endParaRPr>
          </a:p>
        </p:txBody>
      </p:sp>
      <p:sp>
        <p:nvSpPr>
          <p:cNvPr id="83" name="object 83"/>
          <p:cNvSpPr txBox="1"/>
          <p:nvPr/>
        </p:nvSpPr>
        <p:spPr>
          <a:xfrm rot="21480000">
            <a:off x="8774207" y="398280"/>
            <a:ext cx="486836" cy="114300"/>
          </a:xfrm>
          <a:prstGeom prst="rect">
            <a:avLst/>
          </a:prstGeom>
        </p:spPr>
        <p:txBody>
          <a:bodyPr vert="horz" wrap="square" lIns="0" tIns="0" rIns="0" bIns="0" rtlCol="0">
            <a:spAutoFit/>
          </a:bodyPr>
          <a:lstStyle/>
          <a:p>
            <a:pPr>
              <a:lnSpc>
                <a:spcPts val="900"/>
              </a:lnSpc>
            </a:pPr>
            <a:r>
              <a:rPr sz="900" b="0" dirty="0">
                <a:solidFill>
                  <a:srgbClr val="003855"/>
                </a:solidFill>
                <a:latin typeface="Univers LT Pro 45 Light"/>
                <a:cs typeface="Univers LT Pro 45 Light"/>
              </a:rPr>
              <a:t>DUKE</a:t>
            </a:r>
            <a:r>
              <a:rPr sz="900" b="0" spc="-130" dirty="0">
                <a:solidFill>
                  <a:srgbClr val="003855"/>
                </a:solidFill>
                <a:latin typeface="Univers LT Pro 45 Light"/>
                <a:cs typeface="Univers LT Pro 45 Light"/>
              </a:rPr>
              <a:t> </a:t>
            </a:r>
            <a:r>
              <a:rPr sz="900" b="0" dirty="0">
                <a:solidFill>
                  <a:srgbClr val="003855"/>
                </a:solidFill>
                <a:latin typeface="Univers LT Pro 45 Light"/>
                <a:cs typeface="Univers LT Pro 45 Light"/>
              </a:rPr>
              <a:t>St.</a:t>
            </a:r>
            <a:endParaRPr sz="900">
              <a:latin typeface="Univers LT Pro 45 Light"/>
              <a:cs typeface="Univers LT Pro 45 Light"/>
            </a:endParaRPr>
          </a:p>
        </p:txBody>
      </p:sp>
      <p:sp>
        <p:nvSpPr>
          <p:cNvPr id="84" name="object 84"/>
          <p:cNvSpPr txBox="1"/>
          <p:nvPr/>
        </p:nvSpPr>
        <p:spPr>
          <a:xfrm>
            <a:off x="5247011" y="8264238"/>
            <a:ext cx="1273810" cy="163195"/>
          </a:xfrm>
          <a:prstGeom prst="rect">
            <a:avLst/>
          </a:prstGeom>
        </p:spPr>
        <p:txBody>
          <a:bodyPr vert="horz" wrap="square" lIns="0" tIns="12700" rIns="0" bIns="0" rtlCol="0">
            <a:spAutoFit/>
          </a:bodyPr>
          <a:lstStyle/>
          <a:p>
            <a:pPr marL="12700">
              <a:lnSpc>
                <a:spcPct val="100000"/>
              </a:lnSpc>
              <a:spcBef>
                <a:spcPts val="100"/>
              </a:spcBef>
            </a:pPr>
            <a:r>
              <a:rPr sz="900" b="0" spc="-5" dirty="0">
                <a:solidFill>
                  <a:srgbClr val="003855"/>
                </a:solidFill>
                <a:latin typeface="Univers LT Pro 45 Light"/>
                <a:cs typeface="Univers LT Pro 45 Light"/>
              </a:rPr>
              <a:t>ALLOTMENT</a:t>
            </a:r>
            <a:r>
              <a:rPr sz="900" b="0" spc="-60" dirty="0">
                <a:solidFill>
                  <a:srgbClr val="003855"/>
                </a:solidFill>
                <a:latin typeface="Univers LT Pro 45 Light"/>
                <a:cs typeface="Univers LT Pro 45 Light"/>
              </a:rPr>
              <a:t> </a:t>
            </a:r>
            <a:r>
              <a:rPr sz="900" b="0" dirty="0">
                <a:solidFill>
                  <a:srgbClr val="003855"/>
                </a:solidFill>
                <a:latin typeface="Univers LT Pro 45 Light"/>
                <a:cs typeface="Univers LT Pro 45 Light"/>
              </a:rPr>
              <a:t>GARDENS</a:t>
            </a:r>
            <a:endParaRPr sz="900">
              <a:latin typeface="Univers LT Pro 45 Light"/>
              <a:cs typeface="Univers LT Pro 45 Light"/>
            </a:endParaRPr>
          </a:p>
        </p:txBody>
      </p:sp>
      <p:sp>
        <p:nvSpPr>
          <p:cNvPr id="85" name="object 85"/>
          <p:cNvSpPr txBox="1"/>
          <p:nvPr/>
        </p:nvSpPr>
        <p:spPr>
          <a:xfrm>
            <a:off x="8870434" y="1960525"/>
            <a:ext cx="89535" cy="163195"/>
          </a:xfrm>
          <a:prstGeom prst="rect">
            <a:avLst/>
          </a:prstGeom>
        </p:spPr>
        <p:txBody>
          <a:bodyPr vert="horz" wrap="square" lIns="0" tIns="12700" rIns="0" bIns="0" rtlCol="0">
            <a:spAutoFit/>
          </a:bodyPr>
          <a:lstStyle/>
          <a:p>
            <a:pPr marL="12700">
              <a:lnSpc>
                <a:spcPct val="100000"/>
              </a:lnSpc>
              <a:spcBef>
                <a:spcPts val="100"/>
              </a:spcBef>
            </a:pPr>
            <a:r>
              <a:rPr sz="900" b="0" dirty="0">
                <a:solidFill>
                  <a:srgbClr val="003855"/>
                </a:solidFill>
                <a:latin typeface="Univers LT Pro 45 Light"/>
                <a:cs typeface="Univers LT Pro 45 Light"/>
              </a:rPr>
              <a:t>1</a:t>
            </a:r>
            <a:endParaRPr sz="900">
              <a:latin typeface="Univers LT Pro 45 Light"/>
              <a:cs typeface="Univers LT Pro 45 Light"/>
            </a:endParaRPr>
          </a:p>
        </p:txBody>
      </p:sp>
      <p:sp>
        <p:nvSpPr>
          <p:cNvPr id="86" name="object 86"/>
          <p:cNvSpPr txBox="1"/>
          <p:nvPr/>
        </p:nvSpPr>
        <p:spPr>
          <a:xfrm>
            <a:off x="7891054" y="2310105"/>
            <a:ext cx="89535" cy="163195"/>
          </a:xfrm>
          <a:prstGeom prst="rect">
            <a:avLst/>
          </a:prstGeom>
        </p:spPr>
        <p:txBody>
          <a:bodyPr vert="horz" wrap="square" lIns="0" tIns="12700" rIns="0" bIns="0" rtlCol="0">
            <a:spAutoFit/>
          </a:bodyPr>
          <a:lstStyle/>
          <a:p>
            <a:pPr marL="12700">
              <a:lnSpc>
                <a:spcPct val="100000"/>
              </a:lnSpc>
              <a:spcBef>
                <a:spcPts val="100"/>
              </a:spcBef>
            </a:pPr>
            <a:r>
              <a:rPr sz="900" b="0" dirty="0">
                <a:solidFill>
                  <a:srgbClr val="003855"/>
                </a:solidFill>
                <a:latin typeface="Univers LT Pro 45 Light"/>
                <a:cs typeface="Univers LT Pro 45 Light"/>
              </a:rPr>
              <a:t>2</a:t>
            </a:r>
            <a:endParaRPr sz="900">
              <a:latin typeface="Univers LT Pro 45 Light"/>
              <a:cs typeface="Univers LT Pro 45 Light"/>
            </a:endParaRPr>
          </a:p>
        </p:txBody>
      </p:sp>
      <p:sp>
        <p:nvSpPr>
          <p:cNvPr id="87" name="object 87"/>
          <p:cNvSpPr txBox="1"/>
          <p:nvPr/>
        </p:nvSpPr>
        <p:spPr>
          <a:xfrm>
            <a:off x="10137014" y="6978878"/>
            <a:ext cx="89535" cy="163195"/>
          </a:xfrm>
          <a:prstGeom prst="rect">
            <a:avLst/>
          </a:prstGeom>
        </p:spPr>
        <p:txBody>
          <a:bodyPr vert="horz" wrap="square" lIns="0" tIns="12700" rIns="0" bIns="0" rtlCol="0">
            <a:spAutoFit/>
          </a:bodyPr>
          <a:lstStyle/>
          <a:p>
            <a:pPr marL="12700">
              <a:lnSpc>
                <a:spcPct val="100000"/>
              </a:lnSpc>
              <a:spcBef>
                <a:spcPts val="100"/>
              </a:spcBef>
            </a:pPr>
            <a:r>
              <a:rPr sz="900" b="0" dirty="0">
                <a:solidFill>
                  <a:srgbClr val="003855"/>
                </a:solidFill>
                <a:latin typeface="Univers LT Pro 45 Light"/>
                <a:cs typeface="Univers LT Pro 45 Light"/>
              </a:rPr>
              <a:t>3</a:t>
            </a:r>
            <a:endParaRPr sz="900">
              <a:latin typeface="Univers LT Pro 45 Light"/>
              <a:cs typeface="Univers LT Pro 45 Light"/>
            </a:endParaRPr>
          </a:p>
        </p:txBody>
      </p:sp>
      <p:sp>
        <p:nvSpPr>
          <p:cNvPr id="88" name="object 88"/>
          <p:cNvSpPr txBox="1"/>
          <p:nvPr/>
        </p:nvSpPr>
        <p:spPr>
          <a:xfrm>
            <a:off x="9447087" y="5623520"/>
            <a:ext cx="184785" cy="163195"/>
          </a:xfrm>
          <a:prstGeom prst="rect">
            <a:avLst/>
          </a:prstGeom>
        </p:spPr>
        <p:txBody>
          <a:bodyPr vert="horz" wrap="square" lIns="0" tIns="12700" rIns="0" bIns="0" rtlCol="0">
            <a:spAutoFit/>
          </a:bodyPr>
          <a:lstStyle/>
          <a:p>
            <a:pPr marL="12700">
              <a:lnSpc>
                <a:spcPct val="100000"/>
              </a:lnSpc>
              <a:spcBef>
                <a:spcPts val="100"/>
              </a:spcBef>
            </a:pPr>
            <a:r>
              <a:rPr sz="900" b="0" dirty="0">
                <a:solidFill>
                  <a:srgbClr val="003855"/>
                </a:solidFill>
                <a:latin typeface="Univers LT Pro 45 Light"/>
                <a:cs typeface="Univers LT Pro 45 Light"/>
              </a:rPr>
              <a:t>0.0</a:t>
            </a:r>
            <a:endParaRPr sz="900">
              <a:latin typeface="Univers LT Pro 45 Light"/>
              <a:cs typeface="Univers LT Pro 45 Light"/>
            </a:endParaRPr>
          </a:p>
        </p:txBody>
      </p:sp>
      <p:sp>
        <p:nvSpPr>
          <p:cNvPr id="89" name="object 89"/>
          <p:cNvSpPr txBox="1"/>
          <p:nvPr/>
        </p:nvSpPr>
        <p:spPr>
          <a:xfrm>
            <a:off x="10593733" y="6003071"/>
            <a:ext cx="260985" cy="163195"/>
          </a:xfrm>
          <a:prstGeom prst="rect">
            <a:avLst/>
          </a:prstGeom>
        </p:spPr>
        <p:txBody>
          <a:bodyPr vert="horz" wrap="square" lIns="0" tIns="12700" rIns="0" bIns="0" rtlCol="0">
            <a:spAutoFit/>
          </a:bodyPr>
          <a:lstStyle/>
          <a:p>
            <a:pPr marL="12700">
              <a:lnSpc>
                <a:spcPct val="100000"/>
              </a:lnSpc>
              <a:spcBef>
                <a:spcPts val="100"/>
              </a:spcBef>
            </a:pPr>
            <a:r>
              <a:rPr sz="900" b="0" dirty="0">
                <a:solidFill>
                  <a:srgbClr val="003855"/>
                </a:solidFill>
                <a:latin typeface="Univers LT Pro 45 Light"/>
                <a:cs typeface="Univers LT Pro 45 Light"/>
              </a:rPr>
              <a:t>+0.5</a:t>
            </a:r>
            <a:endParaRPr sz="900">
              <a:latin typeface="Univers LT Pro 45 Light"/>
              <a:cs typeface="Univers LT Pro 45 Light"/>
            </a:endParaRPr>
          </a:p>
        </p:txBody>
      </p:sp>
      <p:sp>
        <p:nvSpPr>
          <p:cNvPr id="90" name="object 90"/>
          <p:cNvSpPr txBox="1"/>
          <p:nvPr/>
        </p:nvSpPr>
        <p:spPr>
          <a:xfrm>
            <a:off x="9059691" y="6248705"/>
            <a:ext cx="260985" cy="163195"/>
          </a:xfrm>
          <a:prstGeom prst="rect">
            <a:avLst/>
          </a:prstGeom>
        </p:spPr>
        <p:txBody>
          <a:bodyPr vert="horz" wrap="square" lIns="0" tIns="12700" rIns="0" bIns="0" rtlCol="0">
            <a:spAutoFit/>
          </a:bodyPr>
          <a:lstStyle/>
          <a:p>
            <a:pPr marL="12700">
              <a:lnSpc>
                <a:spcPct val="100000"/>
              </a:lnSpc>
              <a:spcBef>
                <a:spcPts val="100"/>
              </a:spcBef>
            </a:pPr>
            <a:r>
              <a:rPr sz="900" b="0" dirty="0">
                <a:solidFill>
                  <a:srgbClr val="003855"/>
                </a:solidFill>
                <a:latin typeface="Univers LT Pro 45 Light"/>
                <a:cs typeface="Univers LT Pro 45 Light"/>
              </a:rPr>
              <a:t>+0.5</a:t>
            </a:r>
            <a:endParaRPr sz="900">
              <a:latin typeface="Univers LT Pro 45 Light"/>
              <a:cs typeface="Univers LT Pro 45 Light"/>
            </a:endParaRPr>
          </a:p>
        </p:txBody>
      </p:sp>
      <p:sp>
        <p:nvSpPr>
          <p:cNvPr id="91" name="object 91"/>
          <p:cNvSpPr txBox="1"/>
          <p:nvPr/>
        </p:nvSpPr>
        <p:spPr>
          <a:xfrm>
            <a:off x="9484460" y="4108913"/>
            <a:ext cx="217170" cy="163195"/>
          </a:xfrm>
          <a:prstGeom prst="rect">
            <a:avLst/>
          </a:prstGeom>
        </p:spPr>
        <p:txBody>
          <a:bodyPr vert="horz" wrap="square" lIns="0" tIns="12700" rIns="0" bIns="0" rtlCol="0">
            <a:spAutoFit/>
          </a:bodyPr>
          <a:lstStyle/>
          <a:p>
            <a:pPr marL="12700">
              <a:lnSpc>
                <a:spcPct val="100000"/>
              </a:lnSpc>
              <a:spcBef>
                <a:spcPts val="100"/>
              </a:spcBef>
            </a:pPr>
            <a:r>
              <a:rPr sz="900" b="0" dirty="0">
                <a:solidFill>
                  <a:srgbClr val="003855"/>
                </a:solidFill>
                <a:latin typeface="Univers LT Pro 45 Light"/>
                <a:cs typeface="Univers LT Pro 45 Light"/>
              </a:rPr>
              <a:t>-0.5</a:t>
            </a:r>
            <a:endParaRPr sz="900">
              <a:latin typeface="Univers LT Pro 45 Light"/>
              <a:cs typeface="Univers LT Pro 45 Light"/>
            </a:endParaRPr>
          </a:p>
        </p:txBody>
      </p:sp>
      <p:sp>
        <p:nvSpPr>
          <p:cNvPr id="92" name="object 92"/>
          <p:cNvSpPr txBox="1"/>
          <p:nvPr/>
        </p:nvSpPr>
        <p:spPr>
          <a:xfrm>
            <a:off x="9918600" y="3052699"/>
            <a:ext cx="200660" cy="163195"/>
          </a:xfrm>
          <a:prstGeom prst="rect">
            <a:avLst/>
          </a:prstGeom>
        </p:spPr>
        <p:txBody>
          <a:bodyPr vert="horz" wrap="square" lIns="0" tIns="12700" rIns="0" bIns="0" rtlCol="0">
            <a:spAutoFit/>
          </a:bodyPr>
          <a:lstStyle/>
          <a:p>
            <a:pPr marL="12700">
              <a:lnSpc>
                <a:spcPct val="100000"/>
              </a:lnSpc>
              <a:spcBef>
                <a:spcPts val="100"/>
              </a:spcBef>
            </a:pPr>
            <a:r>
              <a:rPr sz="900" b="0" dirty="0">
                <a:solidFill>
                  <a:srgbClr val="003855"/>
                </a:solidFill>
                <a:latin typeface="Univers LT Pro 45 Light"/>
                <a:cs typeface="Univers LT Pro 45 Light"/>
              </a:rPr>
              <a:t>-</a:t>
            </a:r>
            <a:r>
              <a:rPr sz="900" b="0" spc="-130" dirty="0">
                <a:solidFill>
                  <a:srgbClr val="003855"/>
                </a:solidFill>
                <a:latin typeface="Univers LT Pro 45 Light"/>
                <a:cs typeface="Univers LT Pro 45 Light"/>
              </a:rPr>
              <a:t>1</a:t>
            </a:r>
            <a:r>
              <a:rPr sz="900" b="0" dirty="0">
                <a:solidFill>
                  <a:srgbClr val="003855"/>
                </a:solidFill>
                <a:latin typeface="Univers LT Pro 45 Light"/>
                <a:cs typeface="Univers LT Pro 45 Light"/>
              </a:rPr>
              <a:t>.0</a:t>
            </a:r>
            <a:endParaRPr sz="900">
              <a:latin typeface="Univers LT Pro 45 Light"/>
              <a:cs typeface="Univers LT Pro 45 Light"/>
            </a:endParaRPr>
          </a:p>
        </p:txBody>
      </p:sp>
      <p:sp>
        <p:nvSpPr>
          <p:cNvPr id="93" name="object 93"/>
          <p:cNvSpPr txBox="1"/>
          <p:nvPr/>
        </p:nvSpPr>
        <p:spPr>
          <a:xfrm>
            <a:off x="9432883" y="1673535"/>
            <a:ext cx="325120" cy="300990"/>
          </a:xfrm>
          <a:prstGeom prst="rect">
            <a:avLst/>
          </a:prstGeom>
        </p:spPr>
        <p:txBody>
          <a:bodyPr vert="horz" wrap="square" lIns="0" tIns="12700" rIns="0" bIns="0" rtlCol="0">
            <a:spAutoFit/>
          </a:bodyPr>
          <a:lstStyle/>
          <a:p>
            <a:pPr marL="12700">
              <a:lnSpc>
                <a:spcPct val="100000"/>
              </a:lnSpc>
              <a:spcBef>
                <a:spcPts val="100"/>
              </a:spcBef>
            </a:pPr>
            <a:r>
              <a:rPr sz="900" b="0" dirty="0">
                <a:solidFill>
                  <a:srgbClr val="003855"/>
                </a:solidFill>
                <a:latin typeface="Univers LT Pro 45 Light"/>
                <a:cs typeface="Univers LT Pro 45 Light"/>
              </a:rPr>
              <a:t>-2.0</a:t>
            </a:r>
            <a:endParaRPr sz="900">
              <a:latin typeface="Univers LT Pro 45 Light"/>
              <a:cs typeface="Univers LT Pro 45 Light"/>
            </a:endParaRPr>
          </a:p>
          <a:p>
            <a:pPr marL="12700">
              <a:lnSpc>
                <a:spcPct val="100000"/>
              </a:lnSpc>
              <a:spcBef>
                <a:spcPts val="5"/>
              </a:spcBef>
            </a:pPr>
            <a:r>
              <a:rPr sz="900" b="0" dirty="0">
                <a:solidFill>
                  <a:srgbClr val="003855"/>
                </a:solidFill>
                <a:latin typeface="Univers LT Pro 45 Light"/>
                <a:cs typeface="Univers LT Pro 45 Light"/>
              </a:rPr>
              <a:t>(App.)</a:t>
            </a:r>
            <a:endParaRPr sz="900">
              <a:latin typeface="Univers LT Pro 45 Light"/>
              <a:cs typeface="Univers LT Pro 45 Light"/>
            </a:endParaRPr>
          </a:p>
        </p:txBody>
      </p:sp>
      <p:sp>
        <p:nvSpPr>
          <p:cNvPr id="94" name="object 94"/>
          <p:cNvSpPr txBox="1"/>
          <p:nvPr/>
        </p:nvSpPr>
        <p:spPr>
          <a:xfrm>
            <a:off x="11508698" y="7131982"/>
            <a:ext cx="325120" cy="300990"/>
          </a:xfrm>
          <a:prstGeom prst="rect">
            <a:avLst/>
          </a:prstGeom>
        </p:spPr>
        <p:txBody>
          <a:bodyPr vert="horz" wrap="square" lIns="0" tIns="12700" rIns="0" bIns="0" rtlCol="0">
            <a:spAutoFit/>
          </a:bodyPr>
          <a:lstStyle/>
          <a:p>
            <a:pPr marL="12700">
              <a:lnSpc>
                <a:spcPct val="100000"/>
              </a:lnSpc>
              <a:spcBef>
                <a:spcPts val="100"/>
              </a:spcBef>
            </a:pPr>
            <a:r>
              <a:rPr sz="900" b="0" spc="-35" dirty="0">
                <a:solidFill>
                  <a:srgbClr val="003855"/>
                </a:solidFill>
                <a:latin typeface="Univers LT Pro 45 Light"/>
                <a:cs typeface="Univers LT Pro 45 Light"/>
              </a:rPr>
              <a:t>+1.0</a:t>
            </a:r>
            <a:endParaRPr sz="900">
              <a:latin typeface="Univers LT Pro 45 Light"/>
              <a:cs typeface="Univers LT Pro 45 Light"/>
            </a:endParaRPr>
          </a:p>
          <a:p>
            <a:pPr marL="12700">
              <a:lnSpc>
                <a:spcPct val="100000"/>
              </a:lnSpc>
              <a:spcBef>
                <a:spcPts val="5"/>
              </a:spcBef>
            </a:pPr>
            <a:r>
              <a:rPr sz="900" b="0" dirty="0">
                <a:solidFill>
                  <a:srgbClr val="003855"/>
                </a:solidFill>
                <a:latin typeface="Univers LT Pro 45 Light"/>
                <a:cs typeface="Univers LT Pro 45 Light"/>
              </a:rPr>
              <a:t>(App.)</a:t>
            </a:r>
            <a:endParaRPr sz="900">
              <a:latin typeface="Univers LT Pro 45 Light"/>
              <a:cs typeface="Univers LT Pro 45 Light"/>
            </a:endParaRPr>
          </a:p>
        </p:txBody>
      </p:sp>
      <p:sp>
        <p:nvSpPr>
          <p:cNvPr id="95" name="object 95"/>
          <p:cNvSpPr txBox="1"/>
          <p:nvPr/>
        </p:nvSpPr>
        <p:spPr>
          <a:xfrm>
            <a:off x="10390790" y="7541808"/>
            <a:ext cx="89535" cy="163195"/>
          </a:xfrm>
          <a:prstGeom prst="rect">
            <a:avLst/>
          </a:prstGeom>
        </p:spPr>
        <p:txBody>
          <a:bodyPr vert="horz" wrap="square" lIns="0" tIns="12700" rIns="0" bIns="0" rtlCol="0">
            <a:spAutoFit/>
          </a:bodyPr>
          <a:lstStyle/>
          <a:p>
            <a:pPr marL="12700">
              <a:lnSpc>
                <a:spcPct val="100000"/>
              </a:lnSpc>
              <a:spcBef>
                <a:spcPts val="100"/>
              </a:spcBef>
            </a:pPr>
            <a:r>
              <a:rPr sz="900" b="0" dirty="0">
                <a:solidFill>
                  <a:srgbClr val="003855"/>
                </a:solidFill>
                <a:latin typeface="Univers LT Pro 45 Light"/>
                <a:cs typeface="Univers LT Pro 45 Light"/>
              </a:rPr>
              <a:t>4</a:t>
            </a:r>
            <a:endParaRPr sz="900">
              <a:latin typeface="Univers LT Pro 45 Light"/>
              <a:cs typeface="Univers LT Pro 45 Light"/>
            </a:endParaRPr>
          </a:p>
        </p:txBody>
      </p:sp>
      <p:sp>
        <p:nvSpPr>
          <p:cNvPr id="96" name="object 96"/>
          <p:cNvSpPr txBox="1"/>
          <p:nvPr/>
        </p:nvSpPr>
        <p:spPr>
          <a:xfrm>
            <a:off x="14320825" y="9193110"/>
            <a:ext cx="89535" cy="163195"/>
          </a:xfrm>
          <a:prstGeom prst="rect">
            <a:avLst/>
          </a:prstGeom>
        </p:spPr>
        <p:txBody>
          <a:bodyPr vert="horz" wrap="square" lIns="0" tIns="12700" rIns="0" bIns="0" rtlCol="0">
            <a:spAutoFit/>
          </a:bodyPr>
          <a:lstStyle/>
          <a:p>
            <a:pPr marL="12700">
              <a:lnSpc>
                <a:spcPct val="100000"/>
              </a:lnSpc>
              <a:spcBef>
                <a:spcPts val="100"/>
              </a:spcBef>
            </a:pPr>
            <a:r>
              <a:rPr sz="900" b="0" dirty="0">
                <a:solidFill>
                  <a:srgbClr val="003855"/>
                </a:solidFill>
                <a:latin typeface="Univers LT Pro 45 Light"/>
                <a:cs typeface="Univers LT Pro 45 Light"/>
              </a:rPr>
              <a:t>9</a:t>
            </a:r>
            <a:endParaRPr sz="900">
              <a:latin typeface="Univers LT Pro 45 Light"/>
              <a:cs typeface="Univers LT Pro 45 Light"/>
            </a:endParaRPr>
          </a:p>
        </p:txBody>
      </p:sp>
      <p:sp>
        <p:nvSpPr>
          <p:cNvPr id="97" name="object 97"/>
          <p:cNvSpPr txBox="1"/>
          <p:nvPr/>
        </p:nvSpPr>
        <p:spPr>
          <a:xfrm>
            <a:off x="14320825" y="8527065"/>
            <a:ext cx="80645" cy="163195"/>
          </a:xfrm>
          <a:prstGeom prst="rect">
            <a:avLst/>
          </a:prstGeom>
        </p:spPr>
        <p:txBody>
          <a:bodyPr vert="horz" wrap="square" lIns="0" tIns="12700" rIns="0" bIns="0" rtlCol="0">
            <a:spAutoFit/>
          </a:bodyPr>
          <a:lstStyle/>
          <a:p>
            <a:pPr marL="12700">
              <a:lnSpc>
                <a:spcPct val="100000"/>
              </a:lnSpc>
              <a:spcBef>
                <a:spcPts val="100"/>
              </a:spcBef>
            </a:pPr>
            <a:r>
              <a:rPr sz="900" b="0" spc="-70" dirty="0">
                <a:solidFill>
                  <a:srgbClr val="003855"/>
                </a:solidFill>
                <a:latin typeface="Univers LT Pro 45 Light"/>
                <a:cs typeface="Univers LT Pro 45 Light"/>
              </a:rPr>
              <a:t>1</a:t>
            </a:r>
            <a:endParaRPr sz="900">
              <a:latin typeface="Univers LT Pro 45 Light"/>
              <a:cs typeface="Univers LT Pro 45 Light"/>
            </a:endParaRPr>
          </a:p>
        </p:txBody>
      </p:sp>
      <p:sp>
        <p:nvSpPr>
          <p:cNvPr id="98" name="object 98"/>
          <p:cNvSpPr txBox="1"/>
          <p:nvPr/>
        </p:nvSpPr>
        <p:spPr>
          <a:xfrm>
            <a:off x="13597923" y="7222050"/>
            <a:ext cx="127000" cy="163195"/>
          </a:xfrm>
          <a:prstGeom prst="rect">
            <a:avLst/>
          </a:prstGeom>
        </p:spPr>
        <p:txBody>
          <a:bodyPr vert="horz" wrap="square" lIns="0" tIns="12700" rIns="0" bIns="0" rtlCol="0">
            <a:spAutoFit/>
          </a:bodyPr>
          <a:lstStyle/>
          <a:p>
            <a:pPr marL="12700">
              <a:lnSpc>
                <a:spcPct val="100000"/>
              </a:lnSpc>
              <a:spcBef>
                <a:spcPts val="100"/>
              </a:spcBef>
            </a:pPr>
            <a:r>
              <a:rPr sz="900" b="0" spc="-105" dirty="0">
                <a:solidFill>
                  <a:srgbClr val="003855"/>
                </a:solidFill>
                <a:latin typeface="Univers LT Pro 45 Light"/>
                <a:cs typeface="Univers LT Pro 45 Light"/>
              </a:rPr>
              <a:t>11</a:t>
            </a:r>
            <a:endParaRPr sz="900">
              <a:latin typeface="Univers LT Pro 45 Light"/>
              <a:cs typeface="Univers LT Pro 45 Light"/>
            </a:endParaRPr>
          </a:p>
        </p:txBody>
      </p:sp>
      <p:sp>
        <p:nvSpPr>
          <p:cNvPr id="99" name="object 99"/>
          <p:cNvSpPr txBox="1"/>
          <p:nvPr/>
        </p:nvSpPr>
        <p:spPr>
          <a:xfrm>
            <a:off x="13273022" y="6758640"/>
            <a:ext cx="141605" cy="163195"/>
          </a:xfrm>
          <a:prstGeom prst="rect">
            <a:avLst/>
          </a:prstGeom>
        </p:spPr>
        <p:txBody>
          <a:bodyPr vert="horz" wrap="square" lIns="0" tIns="12700" rIns="0" bIns="0" rtlCol="0">
            <a:spAutoFit/>
          </a:bodyPr>
          <a:lstStyle/>
          <a:p>
            <a:pPr marL="12700">
              <a:lnSpc>
                <a:spcPct val="100000"/>
              </a:lnSpc>
              <a:spcBef>
                <a:spcPts val="100"/>
              </a:spcBef>
            </a:pPr>
            <a:r>
              <a:rPr sz="900" b="0" spc="-50" dirty="0">
                <a:solidFill>
                  <a:srgbClr val="003855"/>
                </a:solidFill>
                <a:latin typeface="Univers LT Pro 45 Light"/>
                <a:cs typeface="Univers LT Pro 45 Light"/>
              </a:rPr>
              <a:t>12</a:t>
            </a:r>
            <a:endParaRPr sz="900">
              <a:latin typeface="Univers LT Pro 45 Light"/>
              <a:cs typeface="Univers LT Pro 45 Light"/>
            </a:endParaRPr>
          </a:p>
        </p:txBody>
      </p:sp>
      <p:sp>
        <p:nvSpPr>
          <p:cNvPr id="100" name="object 100"/>
          <p:cNvSpPr txBox="1"/>
          <p:nvPr/>
        </p:nvSpPr>
        <p:spPr>
          <a:xfrm>
            <a:off x="12919695" y="6264018"/>
            <a:ext cx="141605" cy="163195"/>
          </a:xfrm>
          <a:prstGeom prst="rect">
            <a:avLst/>
          </a:prstGeom>
        </p:spPr>
        <p:txBody>
          <a:bodyPr vert="horz" wrap="square" lIns="0" tIns="12700" rIns="0" bIns="0" rtlCol="0">
            <a:spAutoFit/>
          </a:bodyPr>
          <a:lstStyle/>
          <a:p>
            <a:pPr marL="12700">
              <a:lnSpc>
                <a:spcPct val="100000"/>
              </a:lnSpc>
              <a:spcBef>
                <a:spcPts val="100"/>
              </a:spcBef>
            </a:pPr>
            <a:r>
              <a:rPr sz="900" b="0" spc="-50" dirty="0">
                <a:solidFill>
                  <a:srgbClr val="003855"/>
                </a:solidFill>
                <a:latin typeface="Univers LT Pro 45 Light"/>
                <a:cs typeface="Univers LT Pro 45 Light"/>
              </a:rPr>
              <a:t>13</a:t>
            </a:r>
            <a:endParaRPr sz="900">
              <a:latin typeface="Univers LT Pro 45 Light"/>
              <a:cs typeface="Univers LT Pro 45 Light"/>
            </a:endParaRPr>
          </a:p>
        </p:txBody>
      </p:sp>
      <p:sp>
        <p:nvSpPr>
          <p:cNvPr id="101" name="object 101"/>
          <p:cNvSpPr txBox="1"/>
          <p:nvPr/>
        </p:nvSpPr>
        <p:spPr>
          <a:xfrm>
            <a:off x="12577195" y="5828840"/>
            <a:ext cx="141605" cy="163195"/>
          </a:xfrm>
          <a:prstGeom prst="rect">
            <a:avLst/>
          </a:prstGeom>
        </p:spPr>
        <p:txBody>
          <a:bodyPr vert="horz" wrap="square" lIns="0" tIns="12700" rIns="0" bIns="0" rtlCol="0">
            <a:spAutoFit/>
          </a:bodyPr>
          <a:lstStyle/>
          <a:p>
            <a:pPr marL="12700">
              <a:lnSpc>
                <a:spcPct val="100000"/>
              </a:lnSpc>
              <a:spcBef>
                <a:spcPts val="100"/>
              </a:spcBef>
            </a:pPr>
            <a:r>
              <a:rPr sz="900" b="0" spc="-50" dirty="0">
                <a:solidFill>
                  <a:srgbClr val="003855"/>
                </a:solidFill>
                <a:latin typeface="Univers LT Pro 45 Light"/>
                <a:cs typeface="Univers LT Pro 45 Light"/>
              </a:rPr>
              <a:t>14</a:t>
            </a:r>
            <a:endParaRPr sz="900">
              <a:latin typeface="Univers LT Pro 45 Light"/>
              <a:cs typeface="Univers LT Pro 45 Light"/>
            </a:endParaRPr>
          </a:p>
        </p:txBody>
      </p:sp>
      <p:sp>
        <p:nvSpPr>
          <p:cNvPr id="102" name="object 102"/>
          <p:cNvSpPr txBox="1"/>
          <p:nvPr/>
        </p:nvSpPr>
        <p:spPr>
          <a:xfrm>
            <a:off x="12163699" y="4558553"/>
            <a:ext cx="141605" cy="163195"/>
          </a:xfrm>
          <a:prstGeom prst="rect">
            <a:avLst/>
          </a:prstGeom>
        </p:spPr>
        <p:txBody>
          <a:bodyPr vert="horz" wrap="square" lIns="0" tIns="12700" rIns="0" bIns="0" rtlCol="0">
            <a:spAutoFit/>
          </a:bodyPr>
          <a:lstStyle/>
          <a:p>
            <a:pPr marL="12700">
              <a:lnSpc>
                <a:spcPct val="100000"/>
              </a:lnSpc>
              <a:spcBef>
                <a:spcPts val="100"/>
              </a:spcBef>
            </a:pPr>
            <a:r>
              <a:rPr sz="900" b="0" spc="-50" dirty="0">
                <a:solidFill>
                  <a:srgbClr val="003855"/>
                </a:solidFill>
                <a:latin typeface="Univers LT Pro 45 Light"/>
                <a:cs typeface="Univers LT Pro 45 Light"/>
              </a:rPr>
              <a:t>15</a:t>
            </a:r>
            <a:endParaRPr sz="900">
              <a:latin typeface="Univers LT Pro 45 Light"/>
              <a:cs typeface="Univers LT Pro 45 Light"/>
            </a:endParaRPr>
          </a:p>
        </p:txBody>
      </p:sp>
      <p:sp>
        <p:nvSpPr>
          <p:cNvPr id="103" name="object 103"/>
          <p:cNvSpPr txBox="1"/>
          <p:nvPr/>
        </p:nvSpPr>
        <p:spPr>
          <a:xfrm>
            <a:off x="12032082" y="4000825"/>
            <a:ext cx="141605" cy="163195"/>
          </a:xfrm>
          <a:prstGeom prst="rect">
            <a:avLst/>
          </a:prstGeom>
        </p:spPr>
        <p:txBody>
          <a:bodyPr vert="horz" wrap="square" lIns="0" tIns="12700" rIns="0" bIns="0" rtlCol="0">
            <a:spAutoFit/>
          </a:bodyPr>
          <a:lstStyle/>
          <a:p>
            <a:pPr marL="12700">
              <a:lnSpc>
                <a:spcPct val="100000"/>
              </a:lnSpc>
              <a:spcBef>
                <a:spcPts val="100"/>
              </a:spcBef>
            </a:pPr>
            <a:r>
              <a:rPr sz="900" b="0" spc="-50" dirty="0">
                <a:solidFill>
                  <a:srgbClr val="003855"/>
                </a:solidFill>
                <a:latin typeface="Univers LT Pro 45 Light"/>
                <a:cs typeface="Univers LT Pro 45 Light"/>
              </a:rPr>
              <a:t>16</a:t>
            </a:r>
            <a:endParaRPr sz="900">
              <a:latin typeface="Univers LT Pro 45 Light"/>
              <a:cs typeface="Univers LT Pro 45 Light"/>
            </a:endParaRPr>
          </a:p>
        </p:txBody>
      </p:sp>
      <p:sp>
        <p:nvSpPr>
          <p:cNvPr id="104" name="object 104"/>
          <p:cNvSpPr txBox="1"/>
          <p:nvPr/>
        </p:nvSpPr>
        <p:spPr>
          <a:xfrm>
            <a:off x="11762238" y="3608782"/>
            <a:ext cx="137160" cy="163195"/>
          </a:xfrm>
          <a:prstGeom prst="rect">
            <a:avLst/>
          </a:prstGeom>
        </p:spPr>
        <p:txBody>
          <a:bodyPr vert="horz" wrap="square" lIns="0" tIns="12700" rIns="0" bIns="0" rtlCol="0">
            <a:spAutoFit/>
          </a:bodyPr>
          <a:lstStyle/>
          <a:p>
            <a:pPr marL="12700">
              <a:lnSpc>
                <a:spcPct val="100000"/>
              </a:lnSpc>
              <a:spcBef>
                <a:spcPts val="100"/>
              </a:spcBef>
            </a:pPr>
            <a:r>
              <a:rPr sz="900" b="0" spc="-65" dirty="0">
                <a:solidFill>
                  <a:srgbClr val="003855"/>
                </a:solidFill>
                <a:latin typeface="Univers LT Pro 45 Light"/>
                <a:cs typeface="Univers LT Pro 45 Light"/>
              </a:rPr>
              <a:t>17</a:t>
            </a:r>
            <a:endParaRPr sz="900">
              <a:latin typeface="Univers LT Pro 45 Light"/>
              <a:cs typeface="Univers LT Pro 45 Light"/>
            </a:endParaRPr>
          </a:p>
        </p:txBody>
      </p:sp>
      <p:sp>
        <p:nvSpPr>
          <p:cNvPr id="105" name="object 105"/>
          <p:cNvSpPr txBox="1"/>
          <p:nvPr/>
        </p:nvSpPr>
        <p:spPr>
          <a:xfrm rot="4020000">
            <a:off x="10651181" y="6745062"/>
            <a:ext cx="778782" cy="114935"/>
          </a:xfrm>
          <a:prstGeom prst="rect">
            <a:avLst/>
          </a:prstGeom>
        </p:spPr>
        <p:txBody>
          <a:bodyPr vert="horz" wrap="square" lIns="0" tIns="0" rIns="0" bIns="0" rtlCol="0">
            <a:spAutoFit/>
          </a:bodyPr>
          <a:lstStyle/>
          <a:p>
            <a:pPr>
              <a:lnSpc>
                <a:spcPts val="905"/>
              </a:lnSpc>
            </a:pPr>
            <a:r>
              <a:rPr sz="900" b="0" dirty="0">
                <a:solidFill>
                  <a:srgbClr val="003855"/>
                </a:solidFill>
                <a:latin typeface="Univers LT Pro 45 Light"/>
                <a:cs typeface="Univers LT Pro 45 Light"/>
              </a:rPr>
              <a:t>Gras</a:t>
            </a:r>
            <a:r>
              <a:rPr sz="900" b="0" spc="70" dirty="0">
                <a:solidFill>
                  <a:srgbClr val="003855"/>
                </a:solidFill>
                <a:latin typeface="Univers LT Pro 45 Light"/>
                <a:cs typeface="Univers LT Pro 45 Light"/>
              </a:rPr>
              <a:t>s</a:t>
            </a:r>
            <a:r>
              <a:rPr sz="900" b="0" dirty="0">
                <a:solidFill>
                  <a:srgbClr val="003855"/>
                </a:solidFill>
                <a:latin typeface="Univers LT Pro 45 Light"/>
                <a:cs typeface="Univers LT Pro 45 Light"/>
              </a:rPr>
              <a:t>- No </a:t>
            </a:r>
            <a:r>
              <a:rPr sz="900" b="0" spc="-30" dirty="0">
                <a:solidFill>
                  <a:srgbClr val="003855"/>
                </a:solidFill>
                <a:latin typeface="Univers LT Pro 45 Light"/>
                <a:cs typeface="Univers LT Pro 45 Light"/>
              </a:rPr>
              <a:t>P</a:t>
            </a:r>
            <a:r>
              <a:rPr sz="900" b="0" dirty="0">
                <a:solidFill>
                  <a:srgbClr val="003855"/>
                </a:solidFill>
                <a:latin typeface="Univers LT Pro 45 Light"/>
                <a:cs typeface="Univers LT Pro 45 Light"/>
              </a:rPr>
              <a:t>ath</a:t>
            </a:r>
            <a:endParaRPr sz="900">
              <a:latin typeface="Univers LT Pro 45 Light"/>
              <a:cs typeface="Univers LT Pro 45 Light"/>
            </a:endParaRPr>
          </a:p>
        </p:txBody>
      </p:sp>
      <p:sp>
        <p:nvSpPr>
          <p:cNvPr id="106" name="object 106"/>
          <p:cNvSpPr txBox="1"/>
          <p:nvPr/>
        </p:nvSpPr>
        <p:spPr>
          <a:xfrm>
            <a:off x="11055580" y="2012820"/>
            <a:ext cx="145415" cy="163195"/>
          </a:xfrm>
          <a:prstGeom prst="rect">
            <a:avLst/>
          </a:prstGeom>
        </p:spPr>
        <p:txBody>
          <a:bodyPr vert="horz" wrap="square" lIns="0" tIns="12700" rIns="0" bIns="0" rtlCol="0">
            <a:spAutoFit/>
          </a:bodyPr>
          <a:lstStyle/>
          <a:p>
            <a:pPr marL="12700">
              <a:lnSpc>
                <a:spcPct val="100000"/>
              </a:lnSpc>
              <a:spcBef>
                <a:spcPts val="100"/>
              </a:spcBef>
            </a:pPr>
            <a:r>
              <a:rPr sz="900" b="0" spc="-35" dirty="0">
                <a:solidFill>
                  <a:srgbClr val="003855"/>
                </a:solidFill>
                <a:latin typeface="Univers LT Pro 45 Light"/>
                <a:cs typeface="Univers LT Pro 45 Light"/>
              </a:rPr>
              <a:t>18</a:t>
            </a:r>
            <a:endParaRPr sz="900">
              <a:latin typeface="Univers LT Pro 45 Light"/>
              <a:cs typeface="Univers LT Pro 45 Light"/>
            </a:endParaRPr>
          </a:p>
        </p:txBody>
      </p:sp>
      <p:sp>
        <p:nvSpPr>
          <p:cNvPr id="107" name="object 107"/>
          <p:cNvSpPr txBox="1"/>
          <p:nvPr/>
        </p:nvSpPr>
        <p:spPr>
          <a:xfrm>
            <a:off x="10665700" y="1021876"/>
            <a:ext cx="415290" cy="548005"/>
          </a:xfrm>
          <a:prstGeom prst="rect">
            <a:avLst/>
          </a:prstGeom>
        </p:spPr>
        <p:txBody>
          <a:bodyPr vert="horz" wrap="square" lIns="0" tIns="12700" rIns="0" bIns="0" rtlCol="0">
            <a:spAutoFit/>
          </a:bodyPr>
          <a:lstStyle/>
          <a:p>
            <a:pPr marL="12700">
              <a:lnSpc>
                <a:spcPct val="100000"/>
              </a:lnSpc>
              <a:spcBef>
                <a:spcPts val="100"/>
              </a:spcBef>
            </a:pPr>
            <a:r>
              <a:rPr sz="900" b="0" dirty="0">
                <a:solidFill>
                  <a:srgbClr val="003855"/>
                </a:solidFill>
                <a:latin typeface="Univers LT Pro 45 Light"/>
                <a:cs typeface="Univers LT Pro 45 Light"/>
              </a:rPr>
              <a:t>20</a:t>
            </a:r>
            <a:endParaRPr sz="900">
              <a:latin typeface="Univers LT Pro 45 Light"/>
              <a:cs typeface="Univers LT Pro 45 Light"/>
            </a:endParaRPr>
          </a:p>
          <a:p>
            <a:pPr>
              <a:lnSpc>
                <a:spcPct val="100000"/>
              </a:lnSpc>
              <a:spcBef>
                <a:spcPts val="20"/>
              </a:spcBef>
            </a:pPr>
            <a:endParaRPr sz="1600">
              <a:latin typeface="Univers LT Pro 45 Light"/>
              <a:cs typeface="Univers LT Pro 45 Light"/>
            </a:endParaRPr>
          </a:p>
          <a:p>
            <a:pPr marR="5080" algn="r">
              <a:lnSpc>
                <a:spcPct val="100000"/>
              </a:lnSpc>
            </a:pPr>
            <a:r>
              <a:rPr sz="900" b="0" spc="-50" dirty="0">
                <a:solidFill>
                  <a:srgbClr val="003855"/>
                </a:solidFill>
                <a:latin typeface="Univers LT Pro 45 Light"/>
                <a:cs typeface="Univers LT Pro 45 Light"/>
              </a:rPr>
              <a:t>19</a:t>
            </a:r>
            <a:endParaRPr sz="900">
              <a:latin typeface="Univers LT Pro 45 Light"/>
              <a:cs typeface="Univers LT Pro 45 Light"/>
            </a:endParaRPr>
          </a:p>
        </p:txBody>
      </p:sp>
      <p:sp>
        <p:nvSpPr>
          <p:cNvPr id="108" name="object 108"/>
          <p:cNvSpPr txBox="1"/>
          <p:nvPr/>
        </p:nvSpPr>
        <p:spPr>
          <a:xfrm>
            <a:off x="7754859" y="3147360"/>
            <a:ext cx="816610" cy="300990"/>
          </a:xfrm>
          <a:prstGeom prst="rect">
            <a:avLst/>
          </a:prstGeom>
        </p:spPr>
        <p:txBody>
          <a:bodyPr vert="horz" wrap="square" lIns="0" tIns="12700" rIns="0" bIns="0" rtlCol="0">
            <a:spAutoFit/>
          </a:bodyPr>
          <a:lstStyle/>
          <a:p>
            <a:pPr marL="171450" marR="5080" indent="-159385">
              <a:lnSpc>
                <a:spcPct val="100000"/>
              </a:lnSpc>
              <a:spcBef>
                <a:spcPts val="100"/>
              </a:spcBef>
            </a:pPr>
            <a:r>
              <a:rPr sz="900" b="0" dirty="0">
                <a:solidFill>
                  <a:srgbClr val="003855"/>
                </a:solidFill>
                <a:latin typeface="Univers LT Pro 45 Light"/>
                <a:cs typeface="Univers LT Pro 45 Light"/>
              </a:rPr>
              <a:t>20m Garden  boundary</a:t>
            </a:r>
            <a:endParaRPr sz="900">
              <a:latin typeface="Univers LT Pro 45 Light"/>
              <a:cs typeface="Univers LT Pro 45 Light"/>
            </a:endParaRPr>
          </a:p>
        </p:txBody>
      </p:sp>
      <p:sp>
        <p:nvSpPr>
          <p:cNvPr id="109" name="object 109"/>
          <p:cNvSpPr txBox="1"/>
          <p:nvPr/>
        </p:nvSpPr>
        <p:spPr>
          <a:xfrm>
            <a:off x="6855536" y="3855129"/>
            <a:ext cx="1387475" cy="300990"/>
          </a:xfrm>
          <a:prstGeom prst="rect">
            <a:avLst/>
          </a:prstGeom>
        </p:spPr>
        <p:txBody>
          <a:bodyPr vert="horz" wrap="square" lIns="0" tIns="12700" rIns="0" bIns="0" rtlCol="0">
            <a:spAutoFit/>
          </a:bodyPr>
          <a:lstStyle/>
          <a:p>
            <a:pPr marL="213995" marR="5080" indent="-201930">
              <a:lnSpc>
                <a:spcPct val="100000"/>
              </a:lnSpc>
              <a:spcBef>
                <a:spcPts val="100"/>
              </a:spcBef>
              <a:tabLst>
                <a:tab pos="1373505" algn="l"/>
              </a:tabLst>
            </a:pPr>
            <a:r>
              <a:rPr sz="900" b="0" spc="-10" dirty="0">
                <a:solidFill>
                  <a:srgbClr val="003855"/>
                </a:solidFill>
                <a:latin typeface="Univers LT Pro 45 Light"/>
                <a:cs typeface="Univers LT Pro 45 Light"/>
              </a:rPr>
              <a:t>Four </a:t>
            </a:r>
            <a:r>
              <a:rPr sz="900" b="0" dirty="0">
                <a:solidFill>
                  <a:srgbClr val="003855"/>
                </a:solidFill>
                <a:latin typeface="Univers LT Pro 45 Light"/>
                <a:cs typeface="Univers LT Pro 45 Light"/>
              </a:rPr>
              <a:t>small</a:t>
            </a:r>
            <a:r>
              <a:rPr sz="900" b="0" spc="-45" dirty="0">
                <a:solidFill>
                  <a:srgbClr val="003855"/>
                </a:solidFill>
                <a:latin typeface="Univers LT Pro 45 Light"/>
                <a:cs typeface="Univers LT Pro 45 Light"/>
              </a:rPr>
              <a:t> </a:t>
            </a:r>
            <a:r>
              <a:rPr sz="900" b="0" dirty="0">
                <a:solidFill>
                  <a:srgbClr val="003855"/>
                </a:solidFill>
                <a:latin typeface="Univers LT Pro 45 Light"/>
                <a:cs typeface="Univers LT Pro 45 Light"/>
              </a:rPr>
              <a:t>sheds</a:t>
            </a:r>
            <a:r>
              <a:rPr sz="900" b="0" spc="-30" dirty="0">
                <a:solidFill>
                  <a:srgbClr val="003855"/>
                </a:solidFill>
                <a:latin typeface="Univers LT Pro 45 Light"/>
                <a:cs typeface="Univers LT Pro 45 Light"/>
              </a:rPr>
              <a:t> </a:t>
            </a:r>
            <a:r>
              <a:rPr sz="900" b="0" dirty="0">
                <a:solidFill>
                  <a:srgbClr val="003855"/>
                </a:solidFill>
                <a:latin typeface="Univers LT Pro 45 Light"/>
                <a:cs typeface="Univers LT Pro 45 Light"/>
              </a:rPr>
              <a:t>to </a:t>
            </a:r>
            <a:r>
              <a:rPr sz="900" b="0" spc="30" dirty="0">
                <a:solidFill>
                  <a:srgbClr val="003855"/>
                </a:solidFill>
                <a:latin typeface="Univers LT Pro 45 Light"/>
                <a:cs typeface="Univers LT Pro 45 Light"/>
              </a:rPr>
              <a:t> </a:t>
            </a:r>
            <a:r>
              <a:rPr sz="900" b="0" u="sng" dirty="0">
                <a:solidFill>
                  <a:srgbClr val="003855"/>
                </a:solidFill>
                <a:uFill>
                  <a:solidFill>
                    <a:srgbClr val="231F20"/>
                  </a:solidFill>
                </a:uFill>
                <a:latin typeface="Univers LT Pro 45 Light"/>
                <a:cs typeface="Univers LT Pro 45 Light"/>
              </a:rPr>
              <a:t> 	</a:t>
            </a:r>
            <a:r>
              <a:rPr sz="900" b="0" dirty="0">
                <a:solidFill>
                  <a:srgbClr val="003855"/>
                </a:solidFill>
                <a:latin typeface="Univers LT Pro 45 Light"/>
                <a:cs typeface="Univers LT Pro 45 Light"/>
              </a:rPr>
              <a:t>      north</a:t>
            </a:r>
            <a:r>
              <a:rPr sz="900" b="0" spc="-5" dirty="0">
                <a:solidFill>
                  <a:srgbClr val="003855"/>
                </a:solidFill>
                <a:latin typeface="Univers LT Pro 45 Light"/>
                <a:cs typeface="Univers LT Pro 45 Light"/>
              </a:rPr>
              <a:t> </a:t>
            </a:r>
            <a:r>
              <a:rPr sz="900" b="0" spc="-10" dirty="0">
                <a:solidFill>
                  <a:srgbClr val="003855"/>
                </a:solidFill>
                <a:latin typeface="Univers LT Pro 45 Light"/>
                <a:cs typeface="Univers LT Pro 45 Light"/>
              </a:rPr>
              <a:t>boundary.</a:t>
            </a:r>
            <a:endParaRPr sz="900">
              <a:latin typeface="Univers LT Pro 45 Light"/>
              <a:cs typeface="Univers LT Pro 45 Light"/>
            </a:endParaRPr>
          </a:p>
        </p:txBody>
      </p:sp>
      <p:sp>
        <p:nvSpPr>
          <p:cNvPr id="110" name="object 110"/>
          <p:cNvSpPr txBox="1"/>
          <p:nvPr/>
        </p:nvSpPr>
        <p:spPr>
          <a:xfrm>
            <a:off x="10641248" y="2804874"/>
            <a:ext cx="728980" cy="438150"/>
          </a:xfrm>
          <a:prstGeom prst="rect">
            <a:avLst/>
          </a:prstGeom>
        </p:spPr>
        <p:txBody>
          <a:bodyPr vert="horz" wrap="square" lIns="0" tIns="12700" rIns="0" bIns="0" rtlCol="0">
            <a:spAutoFit/>
          </a:bodyPr>
          <a:lstStyle/>
          <a:p>
            <a:pPr marL="12700" marR="5080">
              <a:lnSpc>
                <a:spcPct val="100000"/>
              </a:lnSpc>
              <a:spcBef>
                <a:spcPts val="100"/>
              </a:spcBef>
            </a:pPr>
            <a:r>
              <a:rPr sz="900" b="0" spc="-5" dirty="0">
                <a:solidFill>
                  <a:srgbClr val="003855"/>
                </a:solidFill>
                <a:latin typeface="Univers LT Pro 45 Light"/>
                <a:cs typeface="Univers LT Pro 45 Light"/>
              </a:rPr>
              <a:t>Parking</a:t>
            </a:r>
            <a:r>
              <a:rPr sz="900" b="0" spc="-80" dirty="0">
                <a:solidFill>
                  <a:srgbClr val="003855"/>
                </a:solidFill>
                <a:latin typeface="Univers LT Pro 45 Light"/>
                <a:cs typeface="Univers LT Pro 45 Light"/>
              </a:rPr>
              <a:t> </a:t>
            </a:r>
            <a:r>
              <a:rPr sz="900" b="0" dirty="0">
                <a:solidFill>
                  <a:srgbClr val="003855"/>
                </a:solidFill>
                <a:latin typeface="Univers LT Pro 45 Light"/>
                <a:cs typeface="Univers LT Pro 45 Light"/>
              </a:rPr>
              <a:t>space  to northern  boundary</a:t>
            </a:r>
            <a:endParaRPr sz="900">
              <a:latin typeface="Univers LT Pro 45 Light"/>
              <a:cs typeface="Univers LT Pro 45 Light"/>
            </a:endParaRPr>
          </a:p>
        </p:txBody>
      </p:sp>
      <p:sp>
        <p:nvSpPr>
          <p:cNvPr id="111" name="object 111"/>
          <p:cNvSpPr txBox="1"/>
          <p:nvPr/>
        </p:nvSpPr>
        <p:spPr>
          <a:xfrm>
            <a:off x="12009545" y="1778651"/>
            <a:ext cx="876300" cy="300990"/>
          </a:xfrm>
          <a:prstGeom prst="rect">
            <a:avLst/>
          </a:prstGeom>
        </p:spPr>
        <p:txBody>
          <a:bodyPr vert="horz" wrap="square" lIns="0" tIns="12700" rIns="0" bIns="0" rtlCol="0">
            <a:spAutoFit/>
          </a:bodyPr>
          <a:lstStyle/>
          <a:p>
            <a:pPr marL="12700" marR="5080">
              <a:lnSpc>
                <a:spcPct val="100000"/>
              </a:lnSpc>
              <a:spcBef>
                <a:spcPts val="100"/>
              </a:spcBef>
            </a:pPr>
            <a:r>
              <a:rPr sz="900" b="0" spc="-10" dirty="0">
                <a:solidFill>
                  <a:srgbClr val="003855"/>
                </a:solidFill>
                <a:latin typeface="Univers LT Pro 45 Light"/>
                <a:cs typeface="Univers LT Pro 45 Light"/>
              </a:rPr>
              <a:t>Driveway</a:t>
            </a:r>
            <a:r>
              <a:rPr sz="900" b="0" spc="-80" dirty="0">
                <a:solidFill>
                  <a:srgbClr val="003855"/>
                </a:solidFill>
                <a:latin typeface="Univers LT Pro 45 Light"/>
                <a:cs typeface="Univers LT Pro 45 Light"/>
              </a:rPr>
              <a:t> </a:t>
            </a:r>
            <a:r>
              <a:rPr sz="900" b="0" dirty="0">
                <a:solidFill>
                  <a:srgbClr val="003855"/>
                </a:solidFill>
                <a:latin typeface="Univers LT Pro 45 Light"/>
                <a:cs typeface="Univers LT Pro 45 Light"/>
              </a:rPr>
              <a:t>access  to No.</a:t>
            </a:r>
            <a:r>
              <a:rPr sz="900" b="0" spc="-15" dirty="0">
                <a:solidFill>
                  <a:srgbClr val="003855"/>
                </a:solidFill>
                <a:latin typeface="Univers LT Pro 45 Light"/>
                <a:cs typeface="Univers LT Pro 45 Light"/>
              </a:rPr>
              <a:t> </a:t>
            </a:r>
            <a:r>
              <a:rPr sz="900" b="0" spc="-25" dirty="0">
                <a:solidFill>
                  <a:srgbClr val="003855"/>
                </a:solidFill>
                <a:latin typeface="Univers LT Pro 45 Light"/>
                <a:cs typeface="Univers LT Pro 45 Light"/>
              </a:rPr>
              <a:t>19</a:t>
            </a:r>
            <a:endParaRPr sz="900">
              <a:latin typeface="Univers LT Pro 45 Light"/>
              <a:cs typeface="Univers LT Pro 45 Light"/>
            </a:endParaRPr>
          </a:p>
        </p:txBody>
      </p:sp>
      <p:sp>
        <p:nvSpPr>
          <p:cNvPr id="112" name="object 112"/>
          <p:cNvSpPr txBox="1"/>
          <p:nvPr/>
        </p:nvSpPr>
        <p:spPr>
          <a:xfrm>
            <a:off x="12919695" y="3687734"/>
            <a:ext cx="876300" cy="300990"/>
          </a:xfrm>
          <a:prstGeom prst="rect">
            <a:avLst/>
          </a:prstGeom>
        </p:spPr>
        <p:txBody>
          <a:bodyPr vert="horz" wrap="square" lIns="0" tIns="12700" rIns="0" bIns="0" rtlCol="0">
            <a:spAutoFit/>
          </a:bodyPr>
          <a:lstStyle/>
          <a:p>
            <a:pPr marL="12700" marR="5080">
              <a:lnSpc>
                <a:spcPct val="100000"/>
              </a:lnSpc>
              <a:spcBef>
                <a:spcPts val="100"/>
              </a:spcBef>
            </a:pPr>
            <a:r>
              <a:rPr sz="900" b="0" spc="-10" dirty="0">
                <a:solidFill>
                  <a:srgbClr val="003855"/>
                </a:solidFill>
                <a:latin typeface="Univers LT Pro 45 Light"/>
                <a:cs typeface="Univers LT Pro 45 Light"/>
              </a:rPr>
              <a:t>Driveway</a:t>
            </a:r>
            <a:r>
              <a:rPr sz="900" b="0" spc="-80" dirty="0">
                <a:solidFill>
                  <a:srgbClr val="003855"/>
                </a:solidFill>
                <a:latin typeface="Univers LT Pro 45 Light"/>
                <a:cs typeface="Univers LT Pro 45 Light"/>
              </a:rPr>
              <a:t> </a:t>
            </a:r>
            <a:r>
              <a:rPr sz="900" b="0" dirty="0">
                <a:solidFill>
                  <a:srgbClr val="003855"/>
                </a:solidFill>
                <a:latin typeface="Univers LT Pro 45 Light"/>
                <a:cs typeface="Univers LT Pro 45 Light"/>
              </a:rPr>
              <a:t>access  to No.</a:t>
            </a:r>
            <a:r>
              <a:rPr sz="900" b="0" spc="-15" dirty="0">
                <a:solidFill>
                  <a:srgbClr val="003855"/>
                </a:solidFill>
                <a:latin typeface="Univers LT Pro 45 Light"/>
                <a:cs typeface="Univers LT Pro 45 Light"/>
              </a:rPr>
              <a:t> </a:t>
            </a:r>
            <a:r>
              <a:rPr sz="900" b="0" spc="-25" dirty="0">
                <a:solidFill>
                  <a:srgbClr val="003855"/>
                </a:solidFill>
                <a:latin typeface="Univers LT Pro 45 Light"/>
                <a:cs typeface="Univers LT Pro 45 Light"/>
              </a:rPr>
              <a:t>16</a:t>
            </a:r>
            <a:endParaRPr sz="900">
              <a:latin typeface="Univers LT Pro 45 Light"/>
              <a:cs typeface="Univers LT Pro 45 Light"/>
            </a:endParaRPr>
          </a:p>
        </p:txBody>
      </p:sp>
      <p:sp>
        <p:nvSpPr>
          <p:cNvPr id="113" name="object 113"/>
          <p:cNvSpPr txBox="1"/>
          <p:nvPr/>
        </p:nvSpPr>
        <p:spPr>
          <a:xfrm>
            <a:off x="12869613" y="2616904"/>
            <a:ext cx="876300" cy="300990"/>
          </a:xfrm>
          <a:prstGeom prst="rect">
            <a:avLst/>
          </a:prstGeom>
        </p:spPr>
        <p:txBody>
          <a:bodyPr vert="horz" wrap="square" lIns="0" tIns="12700" rIns="0" bIns="0" rtlCol="0">
            <a:spAutoFit/>
          </a:bodyPr>
          <a:lstStyle/>
          <a:p>
            <a:pPr marL="12700" marR="5080">
              <a:lnSpc>
                <a:spcPct val="100000"/>
              </a:lnSpc>
              <a:spcBef>
                <a:spcPts val="100"/>
              </a:spcBef>
            </a:pPr>
            <a:r>
              <a:rPr sz="900" b="0" spc="-10" dirty="0">
                <a:solidFill>
                  <a:srgbClr val="003855"/>
                </a:solidFill>
                <a:latin typeface="Univers LT Pro 45 Light"/>
                <a:cs typeface="Univers LT Pro 45 Light"/>
              </a:rPr>
              <a:t>Driveway</a:t>
            </a:r>
            <a:r>
              <a:rPr sz="900" b="0" spc="-80" dirty="0">
                <a:solidFill>
                  <a:srgbClr val="003855"/>
                </a:solidFill>
                <a:latin typeface="Univers LT Pro 45 Light"/>
                <a:cs typeface="Univers LT Pro 45 Light"/>
              </a:rPr>
              <a:t> </a:t>
            </a:r>
            <a:r>
              <a:rPr sz="900" b="0" dirty="0">
                <a:solidFill>
                  <a:srgbClr val="003855"/>
                </a:solidFill>
                <a:latin typeface="Univers LT Pro 45 Light"/>
                <a:cs typeface="Univers LT Pro 45 Light"/>
              </a:rPr>
              <a:t>access  to No.</a:t>
            </a:r>
            <a:r>
              <a:rPr sz="900" b="0" spc="-15" dirty="0">
                <a:solidFill>
                  <a:srgbClr val="003855"/>
                </a:solidFill>
                <a:latin typeface="Univers LT Pro 45 Light"/>
                <a:cs typeface="Univers LT Pro 45 Light"/>
              </a:rPr>
              <a:t> </a:t>
            </a:r>
            <a:r>
              <a:rPr sz="900" b="0" spc="-35" dirty="0">
                <a:solidFill>
                  <a:srgbClr val="003855"/>
                </a:solidFill>
                <a:latin typeface="Univers LT Pro 45 Light"/>
                <a:cs typeface="Univers LT Pro 45 Light"/>
              </a:rPr>
              <a:t>17</a:t>
            </a:r>
            <a:endParaRPr sz="900">
              <a:latin typeface="Univers LT Pro 45 Light"/>
              <a:cs typeface="Univers LT Pro 45 Light"/>
            </a:endParaRPr>
          </a:p>
        </p:txBody>
      </p:sp>
      <p:sp>
        <p:nvSpPr>
          <p:cNvPr id="114" name="object 114"/>
          <p:cNvSpPr txBox="1"/>
          <p:nvPr/>
        </p:nvSpPr>
        <p:spPr>
          <a:xfrm>
            <a:off x="6346013" y="5158414"/>
            <a:ext cx="1387475" cy="300990"/>
          </a:xfrm>
          <a:prstGeom prst="rect">
            <a:avLst/>
          </a:prstGeom>
        </p:spPr>
        <p:txBody>
          <a:bodyPr vert="horz" wrap="square" lIns="0" tIns="12700" rIns="0" bIns="0" rtlCol="0">
            <a:spAutoFit/>
          </a:bodyPr>
          <a:lstStyle/>
          <a:p>
            <a:pPr marL="187325" marR="5080" indent="-175260">
              <a:lnSpc>
                <a:spcPct val="100000"/>
              </a:lnSpc>
              <a:spcBef>
                <a:spcPts val="100"/>
              </a:spcBef>
            </a:pPr>
            <a:r>
              <a:rPr sz="900" b="0" spc="-15" dirty="0">
                <a:solidFill>
                  <a:srgbClr val="003855"/>
                </a:solidFill>
                <a:latin typeface="Univers LT Pro 45 Light"/>
                <a:cs typeface="Univers LT Pro 45 Light"/>
              </a:rPr>
              <a:t>Fowl </a:t>
            </a:r>
            <a:r>
              <a:rPr sz="900" b="0" spc="-5" dirty="0">
                <a:solidFill>
                  <a:srgbClr val="003855"/>
                </a:solidFill>
                <a:latin typeface="Univers LT Pro 45 Light"/>
                <a:cs typeface="Univers LT Pro 45 Light"/>
              </a:rPr>
              <a:t>water </a:t>
            </a:r>
            <a:r>
              <a:rPr sz="900" b="0" spc="-10" dirty="0">
                <a:solidFill>
                  <a:srgbClr val="003855"/>
                </a:solidFill>
                <a:latin typeface="Univers LT Pro 45 Light"/>
                <a:cs typeface="Univers LT Pro 45 Light"/>
              </a:rPr>
              <a:t>sewer </a:t>
            </a:r>
            <a:r>
              <a:rPr sz="900" b="0" dirty="0">
                <a:solidFill>
                  <a:srgbClr val="003855"/>
                </a:solidFill>
                <a:latin typeface="Univers LT Pro 45 Light"/>
                <a:cs typeface="Univers LT Pro 45 Light"/>
              </a:rPr>
              <a:t>with</a:t>
            </a:r>
            <a:r>
              <a:rPr sz="900" b="0" spc="-30" dirty="0">
                <a:solidFill>
                  <a:srgbClr val="003855"/>
                </a:solidFill>
                <a:latin typeface="Univers LT Pro 45 Light"/>
                <a:cs typeface="Univers LT Pro 45 Light"/>
              </a:rPr>
              <a:t> </a:t>
            </a:r>
            <a:r>
              <a:rPr sz="900" b="0" dirty="0">
                <a:solidFill>
                  <a:srgbClr val="003855"/>
                </a:solidFill>
                <a:latin typeface="Univers LT Pro 45 Light"/>
                <a:cs typeface="Univers LT Pro 45 Light"/>
              </a:rPr>
              <a:t>3m  easement </a:t>
            </a:r>
            <a:r>
              <a:rPr sz="900" b="0" spc="-5" dirty="0">
                <a:solidFill>
                  <a:srgbClr val="003855"/>
                </a:solidFill>
                <a:latin typeface="Univers LT Pro 45 Light"/>
                <a:cs typeface="Univers LT Pro 45 Light"/>
              </a:rPr>
              <a:t>zone</a:t>
            </a:r>
            <a:r>
              <a:rPr sz="900" b="0" spc="-65" dirty="0">
                <a:solidFill>
                  <a:srgbClr val="003855"/>
                </a:solidFill>
                <a:latin typeface="Univers LT Pro 45 Light"/>
                <a:cs typeface="Univers LT Pro 45 Light"/>
              </a:rPr>
              <a:t> </a:t>
            </a:r>
            <a:r>
              <a:rPr sz="900" b="0" spc="-5" dirty="0">
                <a:solidFill>
                  <a:srgbClr val="003855"/>
                </a:solidFill>
                <a:latin typeface="Univers LT Pro 45 Light"/>
                <a:cs typeface="Univers LT Pro 45 Light"/>
              </a:rPr>
              <a:t>shown.</a:t>
            </a:r>
            <a:endParaRPr sz="900">
              <a:latin typeface="Univers LT Pro 45 Light"/>
              <a:cs typeface="Univers LT Pro 45 Light"/>
            </a:endParaRPr>
          </a:p>
        </p:txBody>
      </p:sp>
      <p:sp>
        <p:nvSpPr>
          <p:cNvPr id="115" name="object 115"/>
          <p:cNvSpPr txBox="1"/>
          <p:nvPr/>
        </p:nvSpPr>
        <p:spPr>
          <a:xfrm>
            <a:off x="6994113" y="4463231"/>
            <a:ext cx="732790" cy="163195"/>
          </a:xfrm>
          <a:prstGeom prst="rect">
            <a:avLst/>
          </a:prstGeom>
        </p:spPr>
        <p:txBody>
          <a:bodyPr vert="horz" wrap="square" lIns="0" tIns="12700" rIns="0" bIns="0" rtlCol="0">
            <a:spAutoFit/>
          </a:bodyPr>
          <a:lstStyle/>
          <a:p>
            <a:pPr marL="12700">
              <a:lnSpc>
                <a:spcPct val="100000"/>
              </a:lnSpc>
              <a:spcBef>
                <a:spcPts val="100"/>
              </a:spcBef>
            </a:pPr>
            <a:r>
              <a:rPr sz="900" b="0" dirty="0">
                <a:solidFill>
                  <a:srgbClr val="003855"/>
                </a:solidFill>
                <a:latin typeface="Univers LT Pro 45 Light"/>
                <a:cs typeface="Univers LT Pro 45 Light"/>
              </a:rPr>
              <a:t>6no.</a:t>
            </a:r>
            <a:r>
              <a:rPr sz="900" b="0" spc="-65" dirty="0">
                <a:solidFill>
                  <a:srgbClr val="003855"/>
                </a:solidFill>
                <a:latin typeface="Univers LT Pro 45 Light"/>
                <a:cs typeface="Univers LT Pro 45 Light"/>
              </a:rPr>
              <a:t> </a:t>
            </a:r>
            <a:r>
              <a:rPr sz="900" b="0" dirty="0">
                <a:solidFill>
                  <a:srgbClr val="003855"/>
                </a:solidFill>
                <a:latin typeface="Univers LT Pro 45 Light"/>
                <a:cs typeface="Univers LT Pro 45 Light"/>
              </a:rPr>
              <a:t>Garages.</a:t>
            </a:r>
            <a:endParaRPr sz="900">
              <a:latin typeface="Univers LT Pro 45 Light"/>
              <a:cs typeface="Univers LT Pro 45 Light"/>
            </a:endParaRPr>
          </a:p>
        </p:txBody>
      </p:sp>
      <p:sp>
        <p:nvSpPr>
          <p:cNvPr id="116" name="object 116"/>
          <p:cNvSpPr txBox="1"/>
          <p:nvPr/>
        </p:nvSpPr>
        <p:spPr>
          <a:xfrm>
            <a:off x="6994113" y="5890619"/>
            <a:ext cx="732790" cy="163195"/>
          </a:xfrm>
          <a:prstGeom prst="rect">
            <a:avLst/>
          </a:prstGeom>
        </p:spPr>
        <p:txBody>
          <a:bodyPr vert="horz" wrap="square" lIns="0" tIns="12700" rIns="0" bIns="0" rtlCol="0">
            <a:spAutoFit/>
          </a:bodyPr>
          <a:lstStyle/>
          <a:p>
            <a:pPr marL="12700">
              <a:lnSpc>
                <a:spcPct val="100000"/>
              </a:lnSpc>
              <a:spcBef>
                <a:spcPts val="100"/>
              </a:spcBef>
            </a:pPr>
            <a:r>
              <a:rPr sz="900" b="0" dirty="0">
                <a:solidFill>
                  <a:srgbClr val="003855"/>
                </a:solidFill>
                <a:latin typeface="Univers LT Pro 45 Light"/>
                <a:cs typeface="Univers LT Pro 45 Light"/>
              </a:rPr>
              <a:t>2no.</a:t>
            </a:r>
            <a:r>
              <a:rPr sz="900" b="0" spc="-65" dirty="0">
                <a:solidFill>
                  <a:srgbClr val="003855"/>
                </a:solidFill>
                <a:latin typeface="Univers LT Pro 45 Light"/>
                <a:cs typeface="Univers LT Pro 45 Light"/>
              </a:rPr>
              <a:t> </a:t>
            </a:r>
            <a:r>
              <a:rPr sz="900" b="0" dirty="0">
                <a:solidFill>
                  <a:srgbClr val="003855"/>
                </a:solidFill>
                <a:latin typeface="Univers LT Pro 45 Light"/>
                <a:cs typeface="Univers LT Pro 45 Light"/>
              </a:rPr>
              <a:t>Garages.</a:t>
            </a:r>
            <a:endParaRPr sz="900">
              <a:latin typeface="Univers LT Pro 45 Light"/>
              <a:cs typeface="Univers LT Pro 45 Light"/>
            </a:endParaRPr>
          </a:p>
        </p:txBody>
      </p:sp>
      <p:sp>
        <p:nvSpPr>
          <p:cNvPr id="117" name="object 117"/>
          <p:cNvSpPr txBox="1"/>
          <p:nvPr/>
        </p:nvSpPr>
        <p:spPr>
          <a:xfrm>
            <a:off x="7395402" y="6682376"/>
            <a:ext cx="2767330" cy="438150"/>
          </a:xfrm>
          <a:prstGeom prst="rect">
            <a:avLst/>
          </a:prstGeom>
        </p:spPr>
        <p:txBody>
          <a:bodyPr vert="horz" wrap="square" lIns="0" tIns="12700" rIns="0" bIns="0" rtlCol="0">
            <a:spAutoFit/>
          </a:bodyPr>
          <a:lstStyle/>
          <a:p>
            <a:pPr marL="12700" marR="5080" indent="20955">
              <a:lnSpc>
                <a:spcPct val="100000"/>
              </a:lnSpc>
              <a:spcBef>
                <a:spcPts val="100"/>
              </a:spcBef>
              <a:tabLst>
                <a:tab pos="2753995" algn="l"/>
              </a:tabLst>
            </a:pPr>
            <a:r>
              <a:rPr sz="900" b="0" dirty="0">
                <a:solidFill>
                  <a:srgbClr val="003855"/>
                </a:solidFill>
                <a:latin typeface="Univers LT Pro 45 Light"/>
                <a:cs typeface="Univers LT Pro 45 Light"/>
              </a:rPr>
              <a:t>No.3  has</a:t>
            </a:r>
            <a:r>
              <a:rPr sz="900" b="0" spc="-80" dirty="0">
                <a:solidFill>
                  <a:srgbClr val="003855"/>
                </a:solidFill>
                <a:latin typeface="Univers LT Pro 45 Light"/>
                <a:cs typeface="Univers LT Pro 45 Light"/>
              </a:rPr>
              <a:t> </a:t>
            </a:r>
            <a:r>
              <a:rPr sz="900" b="0" dirty="0">
                <a:solidFill>
                  <a:srgbClr val="003855"/>
                </a:solidFill>
                <a:latin typeface="Univers LT Pro 45 Light"/>
                <a:cs typeface="Univers LT Pro 45 Light"/>
              </a:rPr>
              <a:t>entrance</a:t>
            </a:r>
            <a:r>
              <a:rPr sz="900" b="0" spc="-20" dirty="0">
                <a:solidFill>
                  <a:srgbClr val="003855"/>
                </a:solidFill>
                <a:latin typeface="Univers LT Pro 45 Light"/>
                <a:cs typeface="Univers LT Pro 45 Light"/>
              </a:rPr>
              <a:t> </a:t>
            </a:r>
            <a:r>
              <a:rPr sz="900" b="0" dirty="0">
                <a:solidFill>
                  <a:srgbClr val="003855"/>
                </a:solidFill>
                <a:latin typeface="Univers LT Pro 45 Light"/>
                <a:cs typeface="Univers LT Pro 45 Light"/>
              </a:rPr>
              <a:t>door </a:t>
            </a:r>
            <a:r>
              <a:rPr sz="900" b="0" u="sng" dirty="0">
                <a:solidFill>
                  <a:srgbClr val="003855"/>
                </a:solidFill>
                <a:uFill>
                  <a:solidFill>
                    <a:srgbClr val="231F20"/>
                  </a:solidFill>
                </a:uFill>
                <a:latin typeface="Univers LT Pro 45 Light"/>
                <a:cs typeface="Univers LT Pro 45 Light"/>
              </a:rPr>
              <a:t> 	</a:t>
            </a:r>
            <a:r>
              <a:rPr sz="900" b="0" dirty="0">
                <a:solidFill>
                  <a:srgbClr val="003855"/>
                </a:solidFill>
                <a:latin typeface="Univers LT Pro 45 Light"/>
                <a:cs typeface="Univers LT Pro 45 Light"/>
              </a:rPr>
              <a:t>                                               to north </a:t>
            </a:r>
            <a:r>
              <a:rPr sz="900" b="0" spc="-5" dirty="0">
                <a:solidFill>
                  <a:srgbClr val="003855"/>
                </a:solidFill>
                <a:latin typeface="Univers LT Pro 45 Light"/>
                <a:cs typeface="Univers LT Pro 45 Light"/>
              </a:rPr>
              <a:t>elevation </a:t>
            </a:r>
            <a:r>
              <a:rPr sz="900" b="0" dirty="0">
                <a:solidFill>
                  <a:srgbClr val="003855"/>
                </a:solidFill>
                <a:latin typeface="Univers LT Pro 45 Light"/>
                <a:cs typeface="Univers LT Pro 45 Light"/>
              </a:rPr>
              <a:t>but</a:t>
            </a:r>
            <a:r>
              <a:rPr sz="900" b="0" spc="-25" dirty="0">
                <a:solidFill>
                  <a:srgbClr val="003855"/>
                </a:solidFill>
                <a:latin typeface="Univers LT Pro 45 Light"/>
                <a:cs typeface="Univers LT Pro 45 Light"/>
              </a:rPr>
              <a:t> </a:t>
            </a:r>
            <a:r>
              <a:rPr sz="900" b="0" dirty="0">
                <a:solidFill>
                  <a:srgbClr val="003855"/>
                </a:solidFill>
                <a:latin typeface="Univers LT Pro 45 Light"/>
                <a:cs typeface="Univers LT Pro 45 Light"/>
              </a:rPr>
              <a:t>no</a:t>
            </a:r>
            <a:endParaRPr sz="900">
              <a:latin typeface="Univers LT Pro 45 Light"/>
              <a:cs typeface="Univers LT Pro 45 Light"/>
            </a:endParaRPr>
          </a:p>
          <a:p>
            <a:pPr marL="146685">
              <a:lnSpc>
                <a:spcPct val="100000"/>
              </a:lnSpc>
              <a:spcBef>
                <a:spcPts val="5"/>
              </a:spcBef>
            </a:pPr>
            <a:r>
              <a:rPr sz="900" b="0" spc="-5" dirty="0">
                <a:solidFill>
                  <a:srgbClr val="003855"/>
                </a:solidFill>
                <a:latin typeface="Univers LT Pro 45 Light"/>
                <a:cs typeface="Univers LT Pro 45 Light"/>
              </a:rPr>
              <a:t>overlooking</a:t>
            </a:r>
            <a:r>
              <a:rPr sz="900" b="0" spc="-45" dirty="0">
                <a:solidFill>
                  <a:srgbClr val="003855"/>
                </a:solidFill>
                <a:latin typeface="Univers LT Pro 45 Light"/>
                <a:cs typeface="Univers LT Pro 45 Light"/>
              </a:rPr>
              <a:t> </a:t>
            </a:r>
            <a:r>
              <a:rPr sz="900" b="0" spc="-5" dirty="0">
                <a:solidFill>
                  <a:srgbClr val="003855"/>
                </a:solidFill>
                <a:latin typeface="Univers LT Pro 45 Light"/>
                <a:cs typeface="Univers LT Pro 45 Light"/>
              </a:rPr>
              <a:t>windows.</a:t>
            </a:r>
            <a:endParaRPr sz="900">
              <a:latin typeface="Univers LT Pro 45 Light"/>
              <a:cs typeface="Univers LT Pro 45 Light"/>
            </a:endParaRPr>
          </a:p>
        </p:txBody>
      </p:sp>
      <p:sp>
        <p:nvSpPr>
          <p:cNvPr id="118" name="object 118"/>
          <p:cNvSpPr/>
          <p:nvPr/>
        </p:nvSpPr>
        <p:spPr>
          <a:xfrm>
            <a:off x="9662931" y="3193060"/>
            <a:ext cx="953135" cy="485775"/>
          </a:xfrm>
          <a:custGeom>
            <a:avLst/>
            <a:gdLst/>
            <a:ahLst/>
            <a:cxnLst/>
            <a:rect l="l" t="t" r="r" b="b"/>
            <a:pathLst>
              <a:path w="953134" h="485775">
                <a:moveTo>
                  <a:pt x="0" y="485533"/>
                </a:moveTo>
                <a:lnTo>
                  <a:pt x="952906" y="0"/>
                </a:lnTo>
              </a:path>
            </a:pathLst>
          </a:custGeom>
          <a:ln w="5727">
            <a:solidFill>
              <a:srgbClr val="231F20"/>
            </a:solidFill>
          </a:ln>
        </p:spPr>
        <p:txBody>
          <a:bodyPr wrap="square" lIns="0" tIns="0" rIns="0" bIns="0" rtlCol="0"/>
          <a:lstStyle/>
          <a:p>
            <a:endParaRPr/>
          </a:p>
        </p:txBody>
      </p:sp>
      <p:sp>
        <p:nvSpPr>
          <p:cNvPr id="119" name="object 119"/>
          <p:cNvSpPr/>
          <p:nvPr/>
        </p:nvSpPr>
        <p:spPr>
          <a:xfrm>
            <a:off x="10069212" y="1873859"/>
            <a:ext cx="1898014" cy="0"/>
          </a:xfrm>
          <a:custGeom>
            <a:avLst/>
            <a:gdLst/>
            <a:ahLst/>
            <a:cxnLst/>
            <a:rect l="l" t="t" r="r" b="b"/>
            <a:pathLst>
              <a:path w="1898015">
                <a:moveTo>
                  <a:pt x="0" y="0"/>
                </a:moveTo>
                <a:lnTo>
                  <a:pt x="1897976" y="0"/>
                </a:lnTo>
              </a:path>
            </a:pathLst>
          </a:custGeom>
          <a:ln w="5727">
            <a:solidFill>
              <a:srgbClr val="231F20"/>
            </a:solidFill>
          </a:ln>
        </p:spPr>
        <p:txBody>
          <a:bodyPr wrap="square" lIns="0" tIns="0" rIns="0" bIns="0" rtlCol="0"/>
          <a:lstStyle/>
          <a:p>
            <a:endParaRPr/>
          </a:p>
        </p:txBody>
      </p:sp>
      <p:sp>
        <p:nvSpPr>
          <p:cNvPr id="120" name="object 120"/>
          <p:cNvSpPr/>
          <p:nvPr/>
        </p:nvSpPr>
        <p:spPr>
          <a:xfrm>
            <a:off x="11069304" y="3922706"/>
            <a:ext cx="1764664" cy="677545"/>
          </a:xfrm>
          <a:custGeom>
            <a:avLst/>
            <a:gdLst/>
            <a:ahLst/>
            <a:cxnLst/>
            <a:rect l="l" t="t" r="r" b="b"/>
            <a:pathLst>
              <a:path w="1764665" h="677545">
                <a:moveTo>
                  <a:pt x="0" y="677265"/>
                </a:moveTo>
                <a:lnTo>
                  <a:pt x="1764334" y="0"/>
                </a:lnTo>
              </a:path>
            </a:pathLst>
          </a:custGeom>
          <a:ln w="5702">
            <a:solidFill>
              <a:srgbClr val="231F20"/>
            </a:solidFill>
          </a:ln>
        </p:spPr>
        <p:txBody>
          <a:bodyPr wrap="square" lIns="0" tIns="0" rIns="0" bIns="0" rtlCol="0"/>
          <a:lstStyle/>
          <a:p>
            <a:endParaRPr/>
          </a:p>
        </p:txBody>
      </p:sp>
      <p:sp>
        <p:nvSpPr>
          <p:cNvPr id="121" name="object 121"/>
          <p:cNvSpPr/>
          <p:nvPr/>
        </p:nvSpPr>
        <p:spPr>
          <a:xfrm>
            <a:off x="11019223" y="2851876"/>
            <a:ext cx="1764664" cy="677545"/>
          </a:xfrm>
          <a:custGeom>
            <a:avLst/>
            <a:gdLst/>
            <a:ahLst/>
            <a:cxnLst/>
            <a:rect l="l" t="t" r="r" b="b"/>
            <a:pathLst>
              <a:path w="1764665" h="677545">
                <a:moveTo>
                  <a:pt x="0" y="677265"/>
                </a:moveTo>
                <a:lnTo>
                  <a:pt x="1764334" y="0"/>
                </a:lnTo>
              </a:path>
            </a:pathLst>
          </a:custGeom>
          <a:ln w="5702">
            <a:solidFill>
              <a:srgbClr val="231F20"/>
            </a:solidFill>
          </a:ln>
        </p:spPr>
        <p:txBody>
          <a:bodyPr wrap="square" lIns="0" tIns="0" rIns="0" bIns="0" rtlCol="0"/>
          <a:lstStyle/>
          <a:p>
            <a:endParaRPr/>
          </a:p>
        </p:txBody>
      </p:sp>
      <p:sp>
        <p:nvSpPr>
          <p:cNvPr id="122" name="object 122"/>
          <p:cNvSpPr/>
          <p:nvPr/>
        </p:nvSpPr>
        <p:spPr>
          <a:xfrm>
            <a:off x="7720593" y="5339092"/>
            <a:ext cx="534670" cy="0"/>
          </a:xfrm>
          <a:custGeom>
            <a:avLst/>
            <a:gdLst/>
            <a:ahLst/>
            <a:cxnLst/>
            <a:rect l="l" t="t" r="r" b="b"/>
            <a:pathLst>
              <a:path w="534670">
                <a:moveTo>
                  <a:pt x="0" y="0"/>
                </a:moveTo>
                <a:lnTo>
                  <a:pt x="534060" y="0"/>
                </a:lnTo>
              </a:path>
            </a:pathLst>
          </a:custGeom>
          <a:ln w="5727">
            <a:solidFill>
              <a:srgbClr val="231F20"/>
            </a:solidFill>
          </a:ln>
        </p:spPr>
        <p:txBody>
          <a:bodyPr wrap="square" lIns="0" tIns="0" rIns="0" bIns="0" rtlCol="0"/>
          <a:lstStyle/>
          <a:p>
            <a:endParaRPr/>
          </a:p>
        </p:txBody>
      </p:sp>
      <p:sp>
        <p:nvSpPr>
          <p:cNvPr id="123" name="object 123"/>
          <p:cNvSpPr/>
          <p:nvPr/>
        </p:nvSpPr>
        <p:spPr>
          <a:xfrm>
            <a:off x="7720593" y="4556708"/>
            <a:ext cx="765810" cy="0"/>
          </a:xfrm>
          <a:custGeom>
            <a:avLst/>
            <a:gdLst/>
            <a:ahLst/>
            <a:cxnLst/>
            <a:rect l="l" t="t" r="r" b="b"/>
            <a:pathLst>
              <a:path w="765809">
                <a:moveTo>
                  <a:pt x="0" y="0"/>
                </a:moveTo>
                <a:lnTo>
                  <a:pt x="765543" y="0"/>
                </a:lnTo>
              </a:path>
            </a:pathLst>
          </a:custGeom>
          <a:ln w="5727">
            <a:solidFill>
              <a:srgbClr val="231F20"/>
            </a:solidFill>
          </a:ln>
        </p:spPr>
        <p:txBody>
          <a:bodyPr wrap="square" lIns="0" tIns="0" rIns="0" bIns="0" rtlCol="0"/>
          <a:lstStyle/>
          <a:p>
            <a:endParaRPr/>
          </a:p>
        </p:txBody>
      </p:sp>
      <p:sp>
        <p:nvSpPr>
          <p:cNvPr id="124" name="object 124"/>
          <p:cNvSpPr/>
          <p:nvPr/>
        </p:nvSpPr>
        <p:spPr>
          <a:xfrm>
            <a:off x="7720593" y="5984095"/>
            <a:ext cx="1199515" cy="0"/>
          </a:xfrm>
          <a:custGeom>
            <a:avLst/>
            <a:gdLst/>
            <a:ahLst/>
            <a:cxnLst/>
            <a:rect l="l" t="t" r="r" b="b"/>
            <a:pathLst>
              <a:path w="1199515">
                <a:moveTo>
                  <a:pt x="0" y="0"/>
                </a:moveTo>
                <a:lnTo>
                  <a:pt x="1199502" y="0"/>
                </a:lnTo>
              </a:path>
            </a:pathLst>
          </a:custGeom>
          <a:ln w="5727">
            <a:solidFill>
              <a:srgbClr val="231F20"/>
            </a:solidFill>
          </a:ln>
        </p:spPr>
        <p:txBody>
          <a:bodyPr wrap="square" lIns="0" tIns="0" rIns="0" bIns="0" rtlCol="0"/>
          <a:lstStyle/>
          <a:p>
            <a:endParaRPr/>
          </a:p>
        </p:txBody>
      </p:sp>
      <p:sp>
        <p:nvSpPr>
          <p:cNvPr id="125" name="object 125"/>
          <p:cNvSpPr/>
          <p:nvPr/>
        </p:nvSpPr>
        <p:spPr>
          <a:xfrm>
            <a:off x="672001" y="2107518"/>
            <a:ext cx="156845" cy="366395"/>
          </a:xfrm>
          <a:custGeom>
            <a:avLst/>
            <a:gdLst/>
            <a:ahLst/>
            <a:cxnLst/>
            <a:rect l="l" t="t" r="r" b="b"/>
            <a:pathLst>
              <a:path w="156844" h="366394">
                <a:moveTo>
                  <a:pt x="0" y="0"/>
                </a:moveTo>
                <a:lnTo>
                  <a:pt x="156425" y="366229"/>
                </a:lnTo>
              </a:path>
            </a:pathLst>
          </a:custGeom>
          <a:ln w="21488">
            <a:solidFill>
              <a:srgbClr val="231F20"/>
            </a:solidFill>
          </a:ln>
        </p:spPr>
        <p:txBody>
          <a:bodyPr wrap="square" lIns="0" tIns="0" rIns="0" bIns="0" rtlCol="0"/>
          <a:lstStyle/>
          <a:p>
            <a:endParaRPr/>
          </a:p>
        </p:txBody>
      </p:sp>
      <p:sp>
        <p:nvSpPr>
          <p:cNvPr id="126" name="object 126"/>
          <p:cNvSpPr/>
          <p:nvPr/>
        </p:nvSpPr>
        <p:spPr>
          <a:xfrm>
            <a:off x="773393" y="2417086"/>
            <a:ext cx="75565" cy="57150"/>
          </a:xfrm>
          <a:custGeom>
            <a:avLst/>
            <a:gdLst/>
            <a:ahLst/>
            <a:cxnLst/>
            <a:rect l="l" t="t" r="r" b="b"/>
            <a:pathLst>
              <a:path w="75565" h="57150">
                <a:moveTo>
                  <a:pt x="75412" y="0"/>
                </a:moveTo>
                <a:lnTo>
                  <a:pt x="55029" y="56667"/>
                </a:lnTo>
                <a:lnTo>
                  <a:pt x="0" y="32207"/>
                </a:lnTo>
              </a:path>
            </a:pathLst>
          </a:custGeom>
          <a:ln w="21488">
            <a:solidFill>
              <a:srgbClr val="231F20"/>
            </a:solidFill>
          </a:ln>
        </p:spPr>
        <p:txBody>
          <a:bodyPr wrap="square" lIns="0" tIns="0" rIns="0" bIns="0" rtlCol="0"/>
          <a:lstStyle/>
          <a:p>
            <a:endParaRPr/>
          </a:p>
        </p:txBody>
      </p:sp>
      <p:sp>
        <p:nvSpPr>
          <p:cNvPr id="127" name="object 127"/>
          <p:cNvSpPr/>
          <p:nvPr/>
        </p:nvSpPr>
        <p:spPr>
          <a:xfrm>
            <a:off x="393967" y="1933382"/>
            <a:ext cx="725170" cy="725170"/>
          </a:xfrm>
          <a:custGeom>
            <a:avLst/>
            <a:gdLst/>
            <a:ahLst/>
            <a:cxnLst/>
            <a:rect l="l" t="t" r="r" b="b"/>
            <a:pathLst>
              <a:path w="725169" h="725169">
                <a:moveTo>
                  <a:pt x="0" y="724789"/>
                </a:moveTo>
                <a:lnTo>
                  <a:pt x="724789" y="724789"/>
                </a:lnTo>
                <a:lnTo>
                  <a:pt x="724789" y="0"/>
                </a:lnTo>
                <a:lnTo>
                  <a:pt x="0" y="0"/>
                </a:lnTo>
                <a:lnTo>
                  <a:pt x="0" y="724789"/>
                </a:lnTo>
                <a:close/>
              </a:path>
            </a:pathLst>
          </a:custGeom>
          <a:ln w="7162">
            <a:solidFill>
              <a:srgbClr val="000000"/>
            </a:solidFill>
          </a:ln>
        </p:spPr>
        <p:txBody>
          <a:bodyPr wrap="square" lIns="0" tIns="0" rIns="0" bIns="0" rtlCol="0"/>
          <a:lstStyle/>
          <a:p>
            <a:endParaRPr/>
          </a:p>
        </p:txBody>
      </p:sp>
      <p:sp>
        <p:nvSpPr>
          <p:cNvPr id="128" name="object 128"/>
          <p:cNvSpPr/>
          <p:nvPr/>
        </p:nvSpPr>
        <p:spPr>
          <a:xfrm>
            <a:off x="529565" y="3256482"/>
            <a:ext cx="462280" cy="220345"/>
          </a:xfrm>
          <a:custGeom>
            <a:avLst/>
            <a:gdLst/>
            <a:ahLst/>
            <a:cxnLst/>
            <a:rect l="l" t="t" r="r" b="b"/>
            <a:pathLst>
              <a:path w="462280" h="220345">
                <a:moveTo>
                  <a:pt x="461911" y="0"/>
                </a:moveTo>
                <a:lnTo>
                  <a:pt x="0" y="219989"/>
                </a:lnTo>
              </a:path>
            </a:pathLst>
          </a:custGeom>
          <a:ln w="14325">
            <a:solidFill>
              <a:srgbClr val="EF3739"/>
            </a:solidFill>
            <a:prstDash val="dash"/>
          </a:ln>
        </p:spPr>
        <p:txBody>
          <a:bodyPr wrap="square" lIns="0" tIns="0" rIns="0" bIns="0" rtlCol="0"/>
          <a:lstStyle/>
          <a:p>
            <a:endParaRPr/>
          </a:p>
        </p:txBody>
      </p:sp>
      <p:sp>
        <p:nvSpPr>
          <p:cNvPr id="129" name="object 129"/>
          <p:cNvSpPr/>
          <p:nvPr/>
        </p:nvSpPr>
        <p:spPr>
          <a:xfrm>
            <a:off x="393967" y="3023522"/>
            <a:ext cx="725170" cy="725170"/>
          </a:xfrm>
          <a:custGeom>
            <a:avLst/>
            <a:gdLst/>
            <a:ahLst/>
            <a:cxnLst/>
            <a:rect l="l" t="t" r="r" b="b"/>
            <a:pathLst>
              <a:path w="725169" h="725170">
                <a:moveTo>
                  <a:pt x="0" y="724789"/>
                </a:moveTo>
                <a:lnTo>
                  <a:pt x="724789" y="724789"/>
                </a:lnTo>
                <a:lnTo>
                  <a:pt x="724789" y="0"/>
                </a:lnTo>
                <a:lnTo>
                  <a:pt x="0" y="0"/>
                </a:lnTo>
                <a:lnTo>
                  <a:pt x="0" y="724789"/>
                </a:lnTo>
                <a:close/>
              </a:path>
            </a:pathLst>
          </a:custGeom>
          <a:ln w="7162">
            <a:solidFill>
              <a:srgbClr val="000000"/>
            </a:solidFill>
          </a:ln>
        </p:spPr>
        <p:txBody>
          <a:bodyPr wrap="square" lIns="0" tIns="0" rIns="0" bIns="0" rtlCol="0"/>
          <a:lstStyle/>
          <a:p>
            <a:endParaRPr/>
          </a:p>
        </p:txBody>
      </p:sp>
      <p:sp>
        <p:nvSpPr>
          <p:cNvPr id="130" name="object 130"/>
          <p:cNvSpPr/>
          <p:nvPr/>
        </p:nvSpPr>
        <p:spPr>
          <a:xfrm>
            <a:off x="577441" y="4217589"/>
            <a:ext cx="367030" cy="576580"/>
          </a:xfrm>
          <a:custGeom>
            <a:avLst/>
            <a:gdLst/>
            <a:ahLst/>
            <a:cxnLst/>
            <a:rect l="l" t="t" r="r" b="b"/>
            <a:pathLst>
              <a:path w="367030" h="576579">
                <a:moveTo>
                  <a:pt x="0" y="0"/>
                </a:moveTo>
                <a:lnTo>
                  <a:pt x="58293" y="98704"/>
                </a:lnTo>
                <a:lnTo>
                  <a:pt x="77724" y="124447"/>
                </a:lnTo>
                <a:lnTo>
                  <a:pt x="294233" y="470966"/>
                </a:lnTo>
                <a:lnTo>
                  <a:pt x="366407" y="576427"/>
                </a:lnTo>
              </a:path>
            </a:pathLst>
          </a:custGeom>
          <a:ln w="14325">
            <a:solidFill>
              <a:srgbClr val="EC9623"/>
            </a:solidFill>
          </a:ln>
        </p:spPr>
        <p:txBody>
          <a:bodyPr wrap="square" lIns="0" tIns="0" rIns="0" bIns="0" rtlCol="0"/>
          <a:lstStyle/>
          <a:p>
            <a:endParaRPr/>
          </a:p>
        </p:txBody>
      </p:sp>
      <p:sp>
        <p:nvSpPr>
          <p:cNvPr id="131" name="object 131"/>
          <p:cNvSpPr/>
          <p:nvPr/>
        </p:nvSpPr>
        <p:spPr>
          <a:xfrm>
            <a:off x="393967" y="4143601"/>
            <a:ext cx="725170" cy="725170"/>
          </a:xfrm>
          <a:custGeom>
            <a:avLst/>
            <a:gdLst/>
            <a:ahLst/>
            <a:cxnLst/>
            <a:rect l="l" t="t" r="r" b="b"/>
            <a:pathLst>
              <a:path w="725169" h="725170">
                <a:moveTo>
                  <a:pt x="0" y="724788"/>
                </a:moveTo>
                <a:lnTo>
                  <a:pt x="724789" y="724788"/>
                </a:lnTo>
                <a:lnTo>
                  <a:pt x="724789" y="0"/>
                </a:lnTo>
                <a:lnTo>
                  <a:pt x="0" y="0"/>
                </a:lnTo>
                <a:lnTo>
                  <a:pt x="0" y="724788"/>
                </a:lnTo>
                <a:close/>
              </a:path>
            </a:pathLst>
          </a:custGeom>
          <a:ln w="7162">
            <a:solidFill>
              <a:srgbClr val="000000"/>
            </a:solidFill>
          </a:ln>
        </p:spPr>
        <p:txBody>
          <a:bodyPr wrap="square" lIns="0" tIns="0" rIns="0" bIns="0" rtlCol="0"/>
          <a:lstStyle/>
          <a:p>
            <a:endParaRPr/>
          </a:p>
        </p:txBody>
      </p:sp>
      <p:sp>
        <p:nvSpPr>
          <p:cNvPr id="132" name="object 132"/>
          <p:cNvSpPr/>
          <p:nvPr/>
        </p:nvSpPr>
        <p:spPr>
          <a:xfrm>
            <a:off x="680460" y="5629790"/>
            <a:ext cx="0" cy="237490"/>
          </a:xfrm>
          <a:custGeom>
            <a:avLst/>
            <a:gdLst/>
            <a:ahLst/>
            <a:cxnLst/>
            <a:rect l="l" t="t" r="r" b="b"/>
            <a:pathLst>
              <a:path h="237489">
                <a:moveTo>
                  <a:pt x="0" y="0"/>
                </a:moveTo>
                <a:lnTo>
                  <a:pt x="0" y="237058"/>
                </a:lnTo>
              </a:path>
            </a:pathLst>
          </a:custGeom>
          <a:ln w="7289">
            <a:solidFill>
              <a:srgbClr val="231F20"/>
            </a:solidFill>
          </a:ln>
        </p:spPr>
        <p:txBody>
          <a:bodyPr wrap="square" lIns="0" tIns="0" rIns="0" bIns="0" rtlCol="0"/>
          <a:lstStyle/>
          <a:p>
            <a:endParaRPr/>
          </a:p>
        </p:txBody>
      </p:sp>
      <p:sp>
        <p:nvSpPr>
          <p:cNvPr id="133" name="object 133"/>
          <p:cNvSpPr/>
          <p:nvPr/>
        </p:nvSpPr>
        <p:spPr>
          <a:xfrm>
            <a:off x="560410" y="5748485"/>
            <a:ext cx="237490" cy="0"/>
          </a:xfrm>
          <a:custGeom>
            <a:avLst/>
            <a:gdLst/>
            <a:ahLst/>
            <a:cxnLst/>
            <a:rect l="l" t="t" r="r" b="b"/>
            <a:pathLst>
              <a:path w="237490">
                <a:moveTo>
                  <a:pt x="0" y="0"/>
                </a:moveTo>
                <a:lnTo>
                  <a:pt x="237058" y="0"/>
                </a:lnTo>
              </a:path>
            </a:pathLst>
          </a:custGeom>
          <a:ln w="7289">
            <a:solidFill>
              <a:srgbClr val="231F20"/>
            </a:solidFill>
          </a:ln>
        </p:spPr>
        <p:txBody>
          <a:bodyPr wrap="square" lIns="0" tIns="0" rIns="0" bIns="0" rtlCol="0"/>
          <a:lstStyle/>
          <a:p>
            <a:endParaRPr/>
          </a:p>
        </p:txBody>
      </p:sp>
      <p:sp>
        <p:nvSpPr>
          <p:cNvPr id="134" name="object 134"/>
          <p:cNvSpPr txBox="1"/>
          <p:nvPr/>
        </p:nvSpPr>
        <p:spPr>
          <a:xfrm>
            <a:off x="671405" y="5439339"/>
            <a:ext cx="228600" cy="200660"/>
          </a:xfrm>
          <a:prstGeom prst="rect">
            <a:avLst/>
          </a:prstGeom>
        </p:spPr>
        <p:txBody>
          <a:bodyPr vert="horz" wrap="square" lIns="0" tIns="12065" rIns="0" bIns="0" rtlCol="0">
            <a:spAutoFit/>
          </a:bodyPr>
          <a:lstStyle/>
          <a:p>
            <a:pPr marL="12700">
              <a:lnSpc>
                <a:spcPct val="100000"/>
              </a:lnSpc>
              <a:spcBef>
                <a:spcPts val="95"/>
              </a:spcBef>
            </a:pPr>
            <a:r>
              <a:rPr sz="1150" b="0" spc="-5" dirty="0">
                <a:solidFill>
                  <a:srgbClr val="003855"/>
                </a:solidFill>
                <a:latin typeface="Univers LT Pro 45 Light"/>
                <a:cs typeface="Univers LT Pro 45 Light"/>
              </a:rPr>
              <a:t>0.0</a:t>
            </a:r>
            <a:endParaRPr sz="1150">
              <a:latin typeface="Univers LT Pro 45 Light"/>
              <a:cs typeface="Univers LT Pro 45 Light"/>
            </a:endParaRPr>
          </a:p>
        </p:txBody>
      </p:sp>
      <p:sp>
        <p:nvSpPr>
          <p:cNvPr id="135" name="object 135"/>
          <p:cNvSpPr/>
          <p:nvPr/>
        </p:nvSpPr>
        <p:spPr>
          <a:xfrm>
            <a:off x="404385" y="6063380"/>
            <a:ext cx="732155" cy="0"/>
          </a:xfrm>
          <a:custGeom>
            <a:avLst/>
            <a:gdLst/>
            <a:ahLst/>
            <a:cxnLst/>
            <a:rect l="l" t="t" r="r" b="b"/>
            <a:pathLst>
              <a:path w="732155">
                <a:moveTo>
                  <a:pt x="0" y="0"/>
                </a:moveTo>
                <a:lnTo>
                  <a:pt x="731857" y="0"/>
                </a:lnTo>
              </a:path>
            </a:pathLst>
          </a:custGeom>
          <a:ln w="7289">
            <a:solidFill>
              <a:srgbClr val="000000"/>
            </a:solidFill>
          </a:ln>
        </p:spPr>
        <p:txBody>
          <a:bodyPr wrap="square" lIns="0" tIns="0" rIns="0" bIns="0" rtlCol="0"/>
          <a:lstStyle/>
          <a:p>
            <a:endParaRPr/>
          </a:p>
        </p:txBody>
      </p:sp>
      <p:sp>
        <p:nvSpPr>
          <p:cNvPr id="136" name="object 136"/>
          <p:cNvSpPr/>
          <p:nvPr/>
        </p:nvSpPr>
        <p:spPr>
          <a:xfrm>
            <a:off x="404385" y="5325751"/>
            <a:ext cx="732155" cy="737870"/>
          </a:xfrm>
          <a:custGeom>
            <a:avLst/>
            <a:gdLst/>
            <a:ahLst/>
            <a:cxnLst/>
            <a:rect l="l" t="t" r="r" b="b"/>
            <a:pathLst>
              <a:path w="732155" h="737870">
                <a:moveTo>
                  <a:pt x="731857" y="0"/>
                </a:moveTo>
                <a:lnTo>
                  <a:pt x="0" y="0"/>
                </a:lnTo>
                <a:lnTo>
                  <a:pt x="0" y="737628"/>
                </a:lnTo>
              </a:path>
            </a:pathLst>
          </a:custGeom>
          <a:ln w="7289">
            <a:solidFill>
              <a:srgbClr val="000000"/>
            </a:solidFill>
          </a:ln>
        </p:spPr>
        <p:txBody>
          <a:bodyPr wrap="square" lIns="0" tIns="0" rIns="0" bIns="0" rtlCol="0"/>
          <a:lstStyle/>
          <a:p>
            <a:endParaRPr/>
          </a:p>
        </p:txBody>
      </p:sp>
      <p:sp>
        <p:nvSpPr>
          <p:cNvPr id="137" name="object 137"/>
          <p:cNvSpPr/>
          <p:nvPr/>
        </p:nvSpPr>
        <p:spPr>
          <a:xfrm>
            <a:off x="464781" y="6683251"/>
            <a:ext cx="594360" cy="294005"/>
          </a:xfrm>
          <a:custGeom>
            <a:avLst/>
            <a:gdLst/>
            <a:ahLst/>
            <a:cxnLst/>
            <a:rect l="l" t="t" r="r" b="b"/>
            <a:pathLst>
              <a:path w="594360" h="294004">
                <a:moveTo>
                  <a:pt x="593902" y="0"/>
                </a:moveTo>
                <a:lnTo>
                  <a:pt x="0" y="293916"/>
                </a:lnTo>
              </a:path>
            </a:pathLst>
          </a:custGeom>
          <a:ln w="29159">
            <a:solidFill>
              <a:srgbClr val="33B253"/>
            </a:solidFill>
            <a:prstDash val="dash"/>
          </a:ln>
        </p:spPr>
        <p:txBody>
          <a:bodyPr wrap="square" lIns="0" tIns="0" rIns="0" bIns="0" rtlCol="0"/>
          <a:lstStyle/>
          <a:p>
            <a:endParaRPr/>
          </a:p>
        </p:txBody>
      </p:sp>
      <p:sp>
        <p:nvSpPr>
          <p:cNvPr id="138" name="object 138"/>
          <p:cNvSpPr/>
          <p:nvPr/>
        </p:nvSpPr>
        <p:spPr>
          <a:xfrm>
            <a:off x="404385" y="7208126"/>
            <a:ext cx="732155" cy="0"/>
          </a:xfrm>
          <a:custGeom>
            <a:avLst/>
            <a:gdLst/>
            <a:ahLst/>
            <a:cxnLst/>
            <a:rect l="l" t="t" r="r" b="b"/>
            <a:pathLst>
              <a:path w="732155">
                <a:moveTo>
                  <a:pt x="0" y="0"/>
                </a:moveTo>
                <a:lnTo>
                  <a:pt x="731857" y="0"/>
                </a:lnTo>
              </a:path>
            </a:pathLst>
          </a:custGeom>
          <a:ln w="7289">
            <a:solidFill>
              <a:srgbClr val="000000"/>
            </a:solidFill>
          </a:ln>
        </p:spPr>
        <p:txBody>
          <a:bodyPr wrap="square" lIns="0" tIns="0" rIns="0" bIns="0" rtlCol="0"/>
          <a:lstStyle/>
          <a:p>
            <a:endParaRPr/>
          </a:p>
        </p:txBody>
      </p:sp>
      <p:sp>
        <p:nvSpPr>
          <p:cNvPr id="139" name="object 139"/>
          <p:cNvSpPr/>
          <p:nvPr/>
        </p:nvSpPr>
        <p:spPr>
          <a:xfrm>
            <a:off x="404385" y="6470497"/>
            <a:ext cx="732155" cy="737870"/>
          </a:xfrm>
          <a:custGeom>
            <a:avLst/>
            <a:gdLst/>
            <a:ahLst/>
            <a:cxnLst/>
            <a:rect l="l" t="t" r="r" b="b"/>
            <a:pathLst>
              <a:path w="732155" h="737870">
                <a:moveTo>
                  <a:pt x="731857" y="0"/>
                </a:moveTo>
                <a:lnTo>
                  <a:pt x="0" y="0"/>
                </a:lnTo>
                <a:lnTo>
                  <a:pt x="0" y="737628"/>
                </a:lnTo>
              </a:path>
            </a:pathLst>
          </a:custGeom>
          <a:ln w="7289">
            <a:solidFill>
              <a:srgbClr val="000000"/>
            </a:solidFill>
          </a:ln>
        </p:spPr>
        <p:txBody>
          <a:bodyPr wrap="square" lIns="0" tIns="0" rIns="0" bIns="0" rtlCol="0"/>
          <a:lstStyle/>
          <a:p>
            <a:endParaRPr/>
          </a:p>
        </p:txBody>
      </p:sp>
      <p:sp>
        <p:nvSpPr>
          <p:cNvPr id="140" name="object 140"/>
          <p:cNvSpPr/>
          <p:nvPr/>
        </p:nvSpPr>
        <p:spPr>
          <a:xfrm>
            <a:off x="560962" y="8046786"/>
            <a:ext cx="94615" cy="107314"/>
          </a:xfrm>
          <a:custGeom>
            <a:avLst/>
            <a:gdLst/>
            <a:ahLst/>
            <a:cxnLst/>
            <a:rect l="l" t="t" r="r" b="b"/>
            <a:pathLst>
              <a:path w="94615" h="107315">
                <a:moveTo>
                  <a:pt x="47155" y="106908"/>
                </a:moveTo>
                <a:lnTo>
                  <a:pt x="65511" y="102708"/>
                </a:lnTo>
                <a:lnTo>
                  <a:pt x="80500" y="91252"/>
                </a:lnTo>
                <a:lnTo>
                  <a:pt x="90605" y="74258"/>
                </a:lnTo>
                <a:lnTo>
                  <a:pt x="94310" y="53441"/>
                </a:lnTo>
                <a:lnTo>
                  <a:pt x="90605" y="32639"/>
                </a:lnTo>
                <a:lnTo>
                  <a:pt x="80500" y="15652"/>
                </a:lnTo>
                <a:lnTo>
                  <a:pt x="65511" y="4199"/>
                </a:lnTo>
                <a:lnTo>
                  <a:pt x="47155" y="0"/>
                </a:lnTo>
                <a:lnTo>
                  <a:pt x="28798" y="4199"/>
                </a:lnTo>
                <a:lnTo>
                  <a:pt x="13809" y="15652"/>
                </a:lnTo>
                <a:lnTo>
                  <a:pt x="3705" y="32639"/>
                </a:lnTo>
                <a:lnTo>
                  <a:pt x="0" y="53441"/>
                </a:lnTo>
                <a:lnTo>
                  <a:pt x="3705" y="74258"/>
                </a:lnTo>
                <a:lnTo>
                  <a:pt x="13809" y="91252"/>
                </a:lnTo>
                <a:lnTo>
                  <a:pt x="28798" y="102708"/>
                </a:lnTo>
                <a:lnTo>
                  <a:pt x="47155" y="106908"/>
                </a:lnTo>
                <a:close/>
              </a:path>
            </a:pathLst>
          </a:custGeom>
          <a:ln w="213360">
            <a:solidFill>
              <a:srgbClr val="FED52A"/>
            </a:solidFill>
          </a:ln>
        </p:spPr>
        <p:txBody>
          <a:bodyPr wrap="square" lIns="0" tIns="0" rIns="0" bIns="0" rtlCol="0"/>
          <a:lstStyle/>
          <a:p>
            <a:endParaRPr/>
          </a:p>
        </p:txBody>
      </p:sp>
      <p:sp>
        <p:nvSpPr>
          <p:cNvPr id="141" name="object 141"/>
          <p:cNvSpPr/>
          <p:nvPr/>
        </p:nvSpPr>
        <p:spPr>
          <a:xfrm>
            <a:off x="806303" y="7856475"/>
            <a:ext cx="137160" cy="109855"/>
          </a:xfrm>
          <a:custGeom>
            <a:avLst/>
            <a:gdLst/>
            <a:ahLst/>
            <a:cxnLst/>
            <a:rect l="l" t="t" r="r" b="b"/>
            <a:pathLst>
              <a:path w="137159" h="109854">
                <a:moveTo>
                  <a:pt x="0" y="109639"/>
                </a:moveTo>
                <a:lnTo>
                  <a:pt x="136842" y="0"/>
                </a:lnTo>
              </a:path>
            </a:pathLst>
          </a:custGeom>
          <a:ln w="106680">
            <a:solidFill>
              <a:srgbClr val="FED32B"/>
            </a:solidFill>
          </a:ln>
        </p:spPr>
        <p:txBody>
          <a:bodyPr wrap="square" lIns="0" tIns="0" rIns="0" bIns="0" rtlCol="0"/>
          <a:lstStyle/>
          <a:p>
            <a:endParaRPr/>
          </a:p>
        </p:txBody>
      </p:sp>
      <p:sp>
        <p:nvSpPr>
          <p:cNvPr id="142" name="object 142"/>
          <p:cNvSpPr/>
          <p:nvPr/>
        </p:nvSpPr>
        <p:spPr>
          <a:xfrm>
            <a:off x="401676" y="7671389"/>
            <a:ext cx="720090" cy="720090"/>
          </a:xfrm>
          <a:custGeom>
            <a:avLst/>
            <a:gdLst/>
            <a:ahLst/>
            <a:cxnLst/>
            <a:rect l="l" t="t" r="r" b="b"/>
            <a:pathLst>
              <a:path w="720090" h="720090">
                <a:moveTo>
                  <a:pt x="0" y="719569"/>
                </a:moveTo>
                <a:lnTo>
                  <a:pt x="719556" y="719569"/>
                </a:lnTo>
                <a:lnTo>
                  <a:pt x="719556" y="0"/>
                </a:lnTo>
                <a:lnTo>
                  <a:pt x="0" y="0"/>
                </a:lnTo>
                <a:lnTo>
                  <a:pt x="0" y="719569"/>
                </a:lnTo>
                <a:close/>
              </a:path>
            </a:pathLst>
          </a:custGeom>
          <a:ln w="7112">
            <a:solidFill>
              <a:srgbClr val="000000"/>
            </a:solidFill>
          </a:ln>
        </p:spPr>
        <p:txBody>
          <a:bodyPr wrap="square" lIns="0" tIns="0" rIns="0" bIns="0" rtlCol="0"/>
          <a:lstStyle/>
          <a:p>
            <a:endParaRPr/>
          </a:p>
        </p:txBody>
      </p:sp>
      <p:sp>
        <p:nvSpPr>
          <p:cNvPr id="143" name="object 143"/>
          <p:cNvSpPr txBox="1"/>
          <p:nvPr/>
        </p:nvSpPr>
        <p:spPr>
          <a:xfrm>
            <a:off x="1231549" y="1848999"/>
            <a:ext cx="2501900" cy="899160"/>
          </a:xfrm>
          <a:prstGeom prst="rect">
            <a:avLst/>
          </a:prstGeom>
        </p:spPr>
        <p:txBody>
          <a:bodyPr vert="horz" wrap="square" lIns="0" tIns="12700" rIns="0" bIns="0" rtlCol="0">
            <a:spAutoFit/>
          </a:bodyPr>
          <a:lstStyle/>
          <a:p>
            <a:pPr marL="12700">
              <a:lnSpc>
                <a:spcPts val="1490"/>
              </a:lnSpc>
              <a:spcBef>
                <a:spcPts val="100"/>
              </a:spcBef>
            </a:pPr>
            <a:r>
              <a:rPr sz="1400" b="0" spc="-50" dirty="0">
                <a:solidFill>
                  <a:srgbClr val="808285"/>
                </a:solidFill>
                <a:latin typeface="Univers LT Pro 45 Light"/>
                <a:cs typeface="Univers LT Pro 45 Light"/>
              </a:rPr>
              <a:t>Properties</a:t>
            </a:r>
            <a:r>
              <a:rPr sz="1400" b="0" spc="-105" dirty="0">
                <a:solidFill>
                  <a:srgbClr val="808285"/>
                </a:solidFill>
                <a:latin typeface="Univers LT Pro 45 Light"/>
                <a:cs typeface="Univers LT Pro 45 Light"/>
              </a:rPr>
              <a:t> </a:t>
            </a:r>
            <a:r>
              <a:rPr sz="1400" b="0" spc="-35" dirty="0">
                <a:solidFill>
                  <a:srgbClr val="808285"/>
                </a:solidFill>
                <a:latin typeface="Univers LT Pro 45 Light"/>
                <a:cs typeface="Univers LT Pro 45 Light"/>
              </a:rPr>
              <a:t>no.</a:t>
            </a:r>
            <a:r>
              <a:rPr sz="1400" b="0" spc="-105" dirty="0">
                <a:solidFill>
                  <a:srgbClr val="808285"/>
                </a:solidFill>
                <a:latin typeface="Univers LT Pro 45 Light"/>
                <a:cs typeface="Univers LT Pro 45 Light"/>
              </a:rPr>
              <a:t> </a:t>
            </a:r>
            <a:r>
              <a:rPr sz="1400" b="0" dirty="0">
                <a:solidFill>
                  <a:srgbClr val="808285"/>
                </a:solidFill>
                <a:latin typeface="Univers LT Pro 45 Light"/>
                <a:cs typeface="Univers LT Pro 45 Light"/>
              </a:rPr>
              <a:t>1</a:t>
            </a:r>
            <a:r>
              <a:rPr sz="1400" b="0" spc="-105" dirty="0">
                <a:solidFill>
                  <a:srgbClr val="808285"/>
                </a:solidFill>
                <a:latin typeface="Univers LT Pro 45 Light"/>
                <a:cs typeface="Univers LT Pro 45 Light"/>
              </a:rPr>
              <a:t> </a:t>
            </a:r>
            <a:r>
              <a:rPr sz="1400" b="0" dirty="0">
                <a:solidFill>
                  <a:srgbClr val="808285"/>
                </a:solidFill>
                <a:latin typeface="Univers LT Pro 45 Light"/>
                <a:cs typeface="Univers LT Pro 45 Light"/>
              </a:rPr>
              <a:t>&amp;</a:t>
            </a:r>
            <a:r>
              <a:rPr sz="1400" b="0" spc="-105" dirty="0">
                <a:solidFill>
                  <a:srgbClr val="808285"/>
                </a:solidFill>
                <a:latin typeface="Univers LT Pro 45 Light"/>
                <a:cs typeface="Univers LT Pro 45 Light"/>
              </a:rPr>
              <a:t> </a:t>
            </a:r>
            <a:r>
              <a:rPr sz="1400" b="0" dirty="0">
                <a:solidFill>
                  <a:srgbClr val="808285"/>
                </a:solidFill>
                <a:latin typeface="Univers LT Pro 45 Light"/>
                <a:cs typeface="Univers LT Pro 45 Light"/>
              </a:rPr>
              <a:t>2</a:t>
            </a:r>
            <a:r>
              <a:rPr sz="1400" b="0" spc="-105" dirty="0">
                <a:solidFill>
                  <a:srgbClr val="808285"/>
                </a:solidFill>
                <a:latin typeface="Univers LT Pro 45 Light"/>
                <a:cs typeface="Univers LT Pro 45 Light"/>
              </a:rPr>
              <a:t> </a:t>
            </a:r>
            <a:r>
              <a:rPr sz="1400" b="0" spc="-35" dirty="0">
                <a:solidFill>
                  <a:srgbClr val="808285"/>
                </a:solidFill>
                <a:latin typeface="Univers LT Pro 45 Light"/>
                <a:cs typeface="Univers LT Pro 45 Light"/>
              </a:rPr>
              <a:t>are</a:t>
            </a:r>
            <a:r>
              <a:rPr sz="1400" b="0" spc="-105"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south</a:t>
            </a:r>
            <a:endParaRPr sz="1400">
              <a:latin typeface="Univers LT Pro 45 Light"/>
              <a:cs typeface="Univers LT Pro 45 Light"/>
            </a:endParaRPr>
          </a:p>
          <a:p>
            <a:pPr marL="12700">
              <a:lnSpc>
                <a:spcPts val="1300"/>
              </a:lnSpc>
            </a:pPr>
            <a:r>
              <a:rPr sz="1400" b="0" spc="-50" dirty="0">
                <a:solidFill>
                  <a:srgbClr val="808285"/>
                </a:solidFill>
                <a:latin typeface="Univers LT Pro 45 Light"/>
                <a:cs typeface="Univers LT Pro 45 Light"/>
              </a:rPr>
              <a:t>facing </a:t>
            </a:r>
            <a:r>
              <a:rPr sz="1400" b="0" spc="-35" dirty="0">
                <a:solidFill>
                  <a:srgbClr val="808285"/>
                </a:solidFill>
                <a:latin typeface="Univers LT Pro 45 Light"/>
                <a:cs typeface="Univers LT Pro 45 Light"/>
              </a:rPr>
              <a:t>and </a:t>
            </a:r>
            <a:r>
              <a:rPr sz="1400" b="0" spc="-55" dirty="0">
                <a:solidFill>
                  <a:srgbClr val="808285"/>
                </a:solidFill>
                <a:latin typeface="Univers LT Pro 45 Light"/>
                <a:cs typeface="Univers LT Pro 45 Light"/>
              </a:rPr>
              <a:t>overlook </a:t>
            </a:r>
            <a:r>
              <a:rPr sz="1400" b="0" spc="-35" dirty="0">
                <a:solidFill>
                  <a:srgbClr val="808285"/>
                </a:solidFill>
                <a:latin typeface="Univers LT Pro 45 Light"/>
                <a:cs typeface="Univers LT Pro 45 Light"/>
              </a:rPr>
              <a:t>the</a:t>
            </a:r>
            <a:r>
              <a:rPr sz="1400" b="0" spc="-300"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site,</a:t>
            </a:r>
            <a:endParaRPr sz="1400">
              <a:latin typeface="Univers LT Pro 45 Light"/>
              <a:cs typeface="Univers LT Pro 45 Light"/>
            </a:endParaRPr>
          </a:p>
          <a:p>
            <a:pPr marL="12700">
              <a:lnSpc>
                <a:spcPts val="1300"/>
              </a:lnSpc>
            </a:pPr>
            <a:r>
              <a:rPr sz="1400" b="0" spc="-50" dirty="0">
                <a:solidFill>
                  <a:srgbClr val="808285"/>
                </a:solidFill>
                <a:latin typeface="Univers LT Pro 45 Light"/>
                <a:cs typeface="Univers LT Pro 45 Light"/>
              </a:rPr>
              <a:t>therefore </a:t>
            </a:r>
            <a:r>
              <a:rPr sz="1400" b="0" spc="-45" dirty="0">
                <a:solidFill>
                  <a:srgbClr val="808285"/>
                </a:solidFill>
                <a:latin typeface="Univers LT Pro 45 Light"/>
                <a:cs typeface="Univers LT Pro 45 Light"/>
              </a:rPr>
              <a:t>any northern</a:t>
            </a:r>
            <a:r>
              <a:rPr sz="1400" b="0" spc="-250" dirty="0">
                <a:solidFill>
                  <a:srgbClr val="808285"/>
                </a:solidFill>
                <a:latin typeface="Univers LT Pro 45 Light"/>
                <a:cs typeface="Univers LT Pro 45 Light"/>
              </a:rPr>
              <a:t> </a:t>
            </a:r>
            <a:r>
              <a:rPr sz="1400" b="0" spc="-60" dirty="0">
                <a:solidFill>
                  <a:srgbClr val="808285"/>
                </a:solidFill>
                <a:latin typeface="Univers LT Pro 45 Light"/>
                <a:cs typeface="Univers LT Pro 45 Light"/>
              </a:rPr>
              <a:t>elevation</a:t>
            </a:r>
            <a:endParaRPr sz="1400">
              <a:latin typeface="Univers LT Pro 45 Light"/>
              <a:cs typeface="Univers LT Pro 45 Light"/>
            </a:endParaRPr>
          </a:p>
          <a:p>
            <a:pPr marL="12700" marR="5080">
              <a:lnSpc>
                <a:spcPct val="77400"/>
              </a:lnSpc>
              <a:spcBef>
                <a:spcPts val="190"/>
              </a:spcBef>
            </a:pPr>
            <a:r>
              <a:rPr sz="1400" b="0" spc="-40" dirty="0">
                <a:solidFill>
                  <a:srgbClr val="808285"/>
                </a:solidFill>
                <a:latin typeface="Univers LT Pro 45 Light"/>
                <a:cs typeface="Univers LT Pro 45 Light"/>
              </a:rPr>
              <a:t>will</a:t>
            </a:r>
            <a:r>
              <a:rPr sz="1400" b="0" spc="-105"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need</a:t>
            </a:r>
            <a:r>
              <a:rPr sz="1400" b="0" spc="-100"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to</a:t>
            </a:r>
            <a:r>
              <a:rPr sz="1400" b="0" spc="-105"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be</a:t>
            </a:r>
            <a:r>
              <a:rPr sz="1400" b="0" spc="-100"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articulated</a:t>
            </a:r>
            <a:r>
              <a:rPr sz="1400" b="0" spc="-105"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to</a:t>
            </a:r>
            <a:r>
              <a:rPr sz="1400" b="0" spc="-100" dirty="0">
                <a:solidFill>
                  <a:srgbClr val="808285"/>
                </a:solidFill>
                <a:latin typeface="Univers LT Pro 45 Light"/>
                <a:cs typeface="Univers LT Pro 45 Light"/>
              </a:rPr>
              <a:t> </a:t>
            </a:r>
            <a:r>
              <a:rPr sz="1400" b="0" spc="-65" dirty="0">
                <a:solidFill>
                  <a:srgbClr val="808285"/>
                </a:solidFill>
                <a:latin typeface="Univers LT Pro 45 Light"/>
                <a:cs typeface="Univers LT Pro 45 Light"/>
              </a:rPr>
              <a:t>avoid  </a:t>
            </a:r>
            <a:r>
              <a:rPr sz="1400" b="0" spc="-55" dirty="0">
                <a:solidFill>
                  <a:srgbClr val="808285"/>
                </a:solidFill>
                <a:latin typeface="Univers LT Pro 45 Light"/>
                <a:cs typeface="Univers LT Pro 45 Light"/>
              </a:rPr>
              <a:t>overlooking </a:t>
            </a:r>
            <a:r>
              <a:rPr sz="1400" b="0" dirty="0">
                <a:solidFill>
                  <a:srgbClr val="808285"/>
                </a:solidFill>
                <a:latin typeface="Univers LT Pro 45 Light"/>
                <a:cs typeface="Univers LT Pro 45 Light"/>
              </a:rPr>
              <a:t>/</a:t>
            </a:r>
            <a:r>
              <a:rPr sz="1400" b="0" spc="-180"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overbearing.</a:t>
            </a:r>
            <a:endParaRPr sz="1400">
              <a:latin typeface="Univers LT Pro 45 Light"/>
              <a:cs typeface="Univers LT Pro 45 Light"/>
            </a:endParaRPr>
          </a:p>
        </p:txBody>
      </p:sp>
      <p:sp>
        <p:nvSpPr>
          <p:cNvPr id="144" name="object 144"/>
          <p:cNvSpPr txBox="1"/>
          <p:nvPr/>
        </p:nvSpPr>
        <p:spPr>
          <a:xfrm>
            <a:off x="1230094" y="5272969"/>
            <a:ext cx="2477770" cy="734060"/>
          </a:xfrm>
          <a:prstGeom prst="rect">
            <a:avLst/>
          </a:prstGeom>
        </p:spPr>
        <p:txBody>
          <a:bodyPr vert="horz" wrap="square" lIns="0" tIns="12700" rIns="0" bIns="0" rtlCol="0">
            <a:spAutoFit/>
          </a:bodyPr>
          <a:lstStyle/>
          <a:p>
            <a:pPr marL="12700">
              <a:lnSpc>
                <a:spcPts val="1490"/>
              </a:lnSpc>
              <a:spcBef>
                <a:spcPts val="100"/>
              </a:spcBef>
            </a:pPr>
            <a:r>
              <a:rPr sz="1400" b="0" spc="-60" dirty="0">
                <a:solidFill>
                  <a:srgbClr val="808285"/>
                </a:solidFill>
                <a:latin typeface="Univers LT Pro 45 Light"/>
                <a:cs typeface="Univers LT Pro 45 Light"/>
              </a:rPr>
              <a:t>Level</a:t>
            </a:r>
            <a:r>
              <a:rPr sz="1400" b="0" spc="-110"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change</a:t>
            </a:r>
            <a:r>
              <a:rPr sz="1400" b="0" spc="-105"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in</a:t>
            </a:r>
            <a:r>
              <a:rPr sz="1400" b="0" spc="-105"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meters</a:t>
            </a:r>
            <a:r>
              <a:rPr sz="1400" b="0" spc="-105"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relative</a:t>
            </a:r>
            <a:r>
              <a:rPr sz="1400" b="0" spc="-105"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to</a:t>
            </a:r>
            <a:endParaRPr sz="1400" dirty="0">
              <a:latin typeface="Univers LT Pro 45 Light"/>
              <a:cs typeface="Univers LT Pro 45 Light"/>
            </a:endParaRPr>
          </a:p>
          <a:p>
            <a:pPr marL="12700">
              <a:lnSpc>
                <a:spcPts val="1300"/>
              </a:lnSpc>
            </a:pPr>
            <a:r>
              <a:rPr sz="1400" b="0" spc="-35" dirty="0">
                <a:solidFill>
                  <a:srgbClr val="808285"/>
                </a:solidFill>
                <a:latin typeface="Univers LT Pro 45 Light"/>
                <a:cs typeface="Univers LT Pro 45 Light"/>
              </a:rPr>
              <a:t>0.0</a:t>
            </a:r>
            <a:r>
              <a:rPr sz="1400" b="0" spc="-110"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point</a:t>
            </a:r>
            <a:r>
              <a:rPr sz="1400" b="0" spc="-105"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at</a:t>
            </a:r>
            <a:r>
              <a:rPr sz="1400" b="0" spc="-105"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centre</a:t>
            </a:r>
            <a:r>
              <a:rPr sz="1400" b="0" spc="-135"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of</a:t>
            </a:r>
            <a:r>
              <a:rPr sz="1400" b="0" spc="-105"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site.</a:t>
            </a:r>
            <a:r>
              <a:rPr sz="1400" b="0" spc="-105" dirty="0">
                <a:solidFill>
                  <a:srgbClr val="808285"/>
                </a:solidFill>
                <a:latin typeface="Univers LT Pro 45 Light"/>
                <a:cs typeface="Univers LT Pro 45 Light"/>
              </a:rPr>
              <a:t> </a:t>
            </a:r>
            <a:r>
              <a:rPr sz="1400" b="0" spc="-70" dirty="0">
                <a:solidFill>
                  <a:srgbClr val="808285"/>
                </a:solidFill>
                <a:latin typeface="Univers LT Pro 45 Light"/>
                <a:cs typeface="Univers LT Pro 45 Light"/>
              </a:rPr>
              <a:t>Level</a:t>
            </a:r>
            <a:endParaRPr sz="1400" dirty="0">
              <a:latin typeface="Univers LT Pro 45 Light"/>
              <a:cs typeface="Univers LT Pro 45 Light"/>
            </a:endParaRPr>
          </a:p>
          <a:p>
            <a:pPr marL="12700" marR="382905">
              <a:lnSpc>
                <a:spcPct val="77400"/>
              </a:lnSpc>
              <a:spcBef>
                <a:spcPts val="190"/>
              </a:spcBef>
            </a:pPr>
            <a:r>
              <a:rPr sz="1400" b="0" spc="-45" dirty="0">
                <a:solidFill>
                  <a:srgbClr val="808285"/>
                </a:solidFill>
                <a:latin typeface="Univers LT Pro 45 Light"/>
                <a:cs typeface="Univers LT Pro 45 Light"/>
              </a:rPr>
              <a:t>change </a:t>
            </a:r>
            <a:r>
              <a:rPr sz="1400" b="0" spc="-25" dirty="0">
                <a:solidFill>
                  <a:srgbClr val="808285"/>
                </a:solidFill>
                <a:latin typeface="Univers LT Pro 45 Light"/>
                <a:cs typeface="Univers LT Pro 45 Light"/>
              </a:rPr>
              <a:t>of</a:t>
            </a:r>
            <a:r>
              <a:rPr sz="1400" b="0" spc="-295"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approximately 3m  </a:t>
            </a:r>
            <a:r>
              <a:rPr sz="1400" b="0" spc="-45" dirty="0">
                <a:solidFill>
                  <a:srgbClr val="808285"/>
                </a:solidFill>
                <a:latin typeface="Univers LT Pro 45 Light"/>
                <a:cs typeface="Univers LT Pro 45 Light"/>
              </a:rPr>
              <a:t>sloping</a:t>
            </a:r>
            <a:r>
              <a:rPr sz="1400" b="0" spc="-114"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up</a:t>
            </a:r>
            <a:r>
              <a:rPr sz="1400" b="0" spc="-110"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hill</a:t>
            </a:r>
            <a:r>
              <a:rPr sz="1400" b="0" spc="-110"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from</a:t>
            </a:r>
            <a:r>
              <a:rPr sz="1400" b="0" spc="-110"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Duke</a:t>
            </a:r>
            <a:r>
              <a:rPr sz="1400" b="0" spc="-165"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St.</a:t>
            </a:r>
            <a:endParaRPr sz="1400" dirty="0">
              <a:latin typeface="Univers LT Pro 45 Light"/>
              <a:cs typeface="Univers LT Pro 45 Light"/>
            </a:endParaRPr>
          </a:p>
        </p:txBody>
      </p:sp>
      <p:sp>
        <p:nvSpPr>
          <p:cNvPr id="145" name="object 145"/>
          <p:cNvSpPr txBox="1"/>
          <p:nvPr/>
        </p:nvSpPr>
        <p:spPr>
          <a:xfrm>
            <a:off x="1230094" y="6431896"/>
            <a:ext cx="2367915" cy="899160"/>
          </a:xfrm>
          <a:prstGeom prst="rect">
            <a:avLst/>
          </a:prstGeom>
        </p:spPr>
        <p:txBody>
          <a:bodyPr vert="horz" wrap="square" lIns="0" tIns="12700" rIns="0" bIns="0" rtlCol="0">
            <a:spAutoFit/>
          </a:bodyPr>
          <a:lstStyle/>
          <a:p>
            <a:pPr marL="12700">
              <a:lnSpc>
                <a:spcPts val="1490"/>
              </a:lnSpc>
              <a:spcBef>
                <a:spcPts val="100"/>
              </a:spcBef>
            </a:pPr>
            <a:r>
              <a:rPr sz="1400" b="0" spc="-55" dirty="0">
                <a:solidFill>
                  <a:srgbClr val="808285"/>
                </a:solidFill>
                <a:latin typeface="Univers LT Pro 45 Light"/>
                <a:cs typeface="Univers LT Pro 45 Light"/>
              </a:rPr>
              <a:t>Pedestrian </a:t>
            </a:r>
            <a:r>
              <a:rPr sz="1400" b="0" spc="-45" dirty="0">
                <a:solidFill>
                  <a:srgbClr val="808285"/>
                </a:solidFill>
                <a:latin typeface="Univers LT Pro 45 Light"/>
                <a:cs typeface="Univers LT Pro 45 Light"/>
              </a:rPr>
              <a:t>foot </a:t>
            </a:r>
            <a:r>
              <a:rPr sz="1400" b="0" spc="-40" dirty="0">
                <a:solidFill>
                  <a:srgbClr val="808285"/>
                </a:solidFill>
                <a:latin typeface="Univers LT Pro 45 Light"/>
                <a:cs typeface="Univers LT Pro 45 Light"/>
              </a:rPr>
              <a:t>path</a:t>
            </a:r>
            <a:r>
              <a:rPr sz="1400" b="0" spc="-245"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terminates</a:t>
            </a:r>
            <a:endParaRPr sz="1400">
              <a:latin typeface="Univers LT Pro 45 Light"/>
              <a:cs typeface="Univers LT Pro 45 Light"/>
            </a:endParaRPr>
          </a:p>
          <a:p>
            <a:pPr marL="12700">
              <a:lnSpc>
                <a:spcPts val="1300"/>
              </a:lnSpc>
            </a:pPr>
            <a:r>
              <a:rPr sz="1400" b="0" spc="-25" dirty="0">
                <a:solidFill>
                  <a:srgbClr val="808285"/>
                </a:solidFill>
                <a:latin typeface="Univers LT Pro 45 Light"/>
                <a:cs typeface="Univers LT Pro 45 Light"/>
              </a:rPr>
              <a:t>at</a:t>
            </a:r>
            <a:r>
              <a:rPr sz="1400" b="0" spc="-145"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entrance</a:t>
            </a:r>
            <a:r>
              <a:rPr sz="1400" b="0" spc="-110"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to</a:t>
            </a:r>
            <a:r>
              <a:rPr sz="1400" b="0" spc="-110" dirty="0">
                <a:solidFill>
                  <a:srgbClr val="808285"/>
                </a:solidFill>
                <a:latin typeface="Univers LT Pro 45 Light"/>
                <a:cs typeface="Univers LT Pro 45 Light"/>
              </a:rPr>
              <a:t> </a:t>
            </a:r>
            <a:r>
              <a:rPr sz="1400" b="0" spc="-35" dirty="0">
                <a:solidFill>
                  <a:srgbClr val="808285"/>
                </a:solidFill>
                <a:latin typeface="Univers LT Pro 45 Light"/>
                <a:cs typeface="Univers LT Pro 45 Light"/>
              </a:rPr>
              <a:t>car</a:t>
            </a:r>
            <a:r>
              <a:rPr sz="1400" b="0" spc="-114"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park,</a:t>
            </a:r>
            <a:r>
              <a:rPr sz="1400" b="0" spc="-110" dirty="0">
                <a:solidFill>
                  <a:srgbClr val="808285"/>
                </a:solidFill>
                <a:latin typeface="Univers LT Pro 45 Light"/>
                <a:cs typeface="Univers LT Pro 45 Light"/>
              </a:rPr>
              <a:t> </a:t>
            </a:r>
            <a:r>
              <a:rPr sz="1400" b="0" spc="-70" dirty="0">
                <a:solidFill>
                  <a:srgbClr val="808285"/>
                </a:solidFill>
                <a:latin typeface="Univers LT Pro 45 Light"/>
                <a:cs typeface="Univers LT Pro 45 Light"/>
              </a:rPr>
              <a:t>however</a:t>
            </a:r>
            <a:endParaRPr sz="1400">
              <a:latin typeface="Univers LT Pro 45 Light"/>
              <a:cs typeface="Univers LT Pro 45 Light"/>
            </a:endParaRPr>
          </a:p>
          <a:p>
            <a:pPr marL="12700">
              <a:lnSpc>
                <a:spcPts val="1300"/>
              </a:lnSpc>
            </a:pPr>
            <a:r>
              <a:rPr sz="1400" b="0" spc="-45" dirty="0">
                <a:solidFill>
                  <a:srgbClr val="808285"/>
                </a:solidFill>
                <a:latin typeface="Univers LT Pro 45 Light"/>
                <a:cs typeface="Univers LT Pro 45 Light"/>
              </a:rPr>
              <a:t>access </a:t>
            </a:r>
            <a:r>
              <a:rPr sz="1400" b="0" spc="-25" dirty="0">
                <a:solidFill>
                  <a:srgbClr val="808285"/>
                </a:solidFill>
                <a:latin typeface="Univers LT Pro 45 Light"/>
                <a:cs typeface="Univers LT Pro 45 Light"/>
              </a:rPr>
              <a:t>to </a:t>
            </a:r>
            <a:r>
              <a:rPr sz="1400" b="0" spc="-45" dirty="0">
                <a:solidFill>
                  <a:srgbClr val="808285"/>
                </a:solidFill>
                <a:latin typeface="Univers LT Pro 45 Light"/>
                <a:cs typeface="Univers LT Pro 45 Light"/>
              </a:rPr>
              <a:t>allotments</a:t>
            </a:r>
            <a:r>
              <a:rPr sz="1400" b="0" spc="-275"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continues</a:t>
            </a:r>
            <a:endParaRPr sz="1400">
              <a:latin typeface="Univers LT Pro 45 Light"/>
              <a:cs typeface="Univers LT Pro 45 Light"/>
            </a:endParaRPr>
          </a:p>
          <a:p>
            <a:pPr marL="12700" marR="89535">
              <a:lnSpc>
                <a:spcPct val="77400"/>
              </a:lnSpc>
              <a:spcBef>
                <a:spcPts val="190"/>
              </a:spcBef>
            </a:pPr>
            <a:r>
              <a:rPr sz="1400" b="0" spc="-55" dirty="0">
                <a:solidFill>
                  <a:srgbClr val="808285"/>
                </a:solidFill>
                <a:latin typeface="Univers LT Pro 45 Light"/>
                <a:cs typeface="Univers LT Pro 45 Light"/>
              </a:rPr>
              <a:t>over</a:t>
            </a:r>
            <a:r>
              <a:rPr sz="1400" b="0" spc="-114"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grass</a:t>
            </a:r>
            <a:r>
              <a:rPr sz="1400" b="0" spc="-114"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bank</a:t>
            </a:r>
            <a:r>
              <a:rPr sz="1400" b="0" spc="-110"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to</a:t>
            </a:r>
            <a:r>
              <a:rPr sz="1400" b="0" spc="-114"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south</a:t>
            </a:r>
            <a:r>
              <a:rPr sz="1400" b="0" spc="-140"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of</a:t>
            </a:r>
            <a:r>
              <a:rPr sz="1400" b="0" spc="-114"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the  site.</a:t>
            </a:r>
            <a:endParaRPr sz="1400">
              <a:latin typeface="Univers LT Pro 45 Light"/>
              <a:cs typeface="Univers LT Pro 45 Light"/>
            </a:endParaRPr>
          </a:p>
        </p:txBody>
      </p:sp>
      <p:sp>
        <p:nvSpPr>
          <p:cNvPr id="146" name="object 146"/>
          <p:cNvSpPr txBox="1"/>
          <p:nvPr/>
        </p:nvSpPr>
        <p:spPr>
          <a:xfrm>
            <a:off x="1239593" y="7616642"/>
            <a:ext cx="2304415" cy="205184"/>
          </a:xfrm>
          <a:prstGeom prst="rect">
            <a:avLst/>
          </a:prstGeom>
        </p:spPr>
        <p:txBody>
          <a:bodyPr vert="horz" wrap="square" lIns="0" tIns="12700" rIns="0" bIns="0" rtlCol="0">
            <a:spAutoFit/>
          </a:bodyPr>
          <a:lstStyle/>
          <a:p>
            <a:pPr marL="12700">
              <a:lnSpc>
                <a:spcPts val="1490"/>
              </a:lnSpc>
              <a:spcBef>
                <a:spcPts val="100"/>
              </a:spcBef>
            </a:pPr>
            <a:r>
              <a:rPr sz="1400" b="0" spc="-35" dirty="0">
                <a:solidFill>
                  <a:srgbClr val="808285"/>
                </a:solidFill>
                <a:latin typeface="Univers LT Pro 45 Light"/>
                <a:cs typeface="Univers LT Pro 45 Light"/>
              </a:rPr>
              <a:t>Sun</a:t>
            </a:r>
            <a:r>
              <a:rPr sz="1400" b="0" spc="-114"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path</a:t>
            </a:r>
            <a:r>
              <a:rPr sz="1400" b="0" spc="-110"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across</a:t>
            </a:r>
            <a:r>
              <a:rPr sz="1400" b="0" spc="-114"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site.</a:t>
            </a:r>
            <a:r>
              <a:rPr sz="1400" b="0" spc="-275" dirty="0">
                <a:solidFill>
                  <a:srgbClr val="808285"/>
                </a:solidFill>
                <a:latin typeface="Univers LT Pro 45 Light"/>
                <a:cs typeface="Univers LT Pro 45 Light"/>
              </a:rPr>
              <a:t> </a:t>
            </a:r>
            <a:endParaRPr sz="1400" dirty="0">
              <a:latin typeface="Univers LT Pro 45 Light"/>
              <a:cs typeface="Univers LT Pro 45 Light"/>
            </a:endParaRPr>
          </a:p>
        </p:txBody>
      </p:sp>
      <p:sp>
        <p:nvSpPr>
          <p:cNvPr id="147" name="object 147"/>
          <p:cNvSpPr txBox="1"/>
          <p:nvPr/>
        </p:nvSpPr>
        <p:spPr>
          <a:xfrm>
            <a:off x="1231549" y="2955031"/>
            <a:ext cx="2418080" cy="734060"/>
          </a:xfrm>
          <a:prstGeom prst="rect">
            <a:avLst/>
          </a:prstGeom>
        </p:spPr>
        <p:txBody>
          <a:bodyPr vert="horz" wrap="square" lIns="0" tIns="12700" rIns="0" bIns="0" rtlCol="0">
            <a:spAutoFit/>
          </a:bodyPr>
          <a:lstStyle/>
          <a:p>
            <a:pPr marL="12700">
              <a:lnSpc>
                <a:spcPts val="1490"/>
              </a:lnSpc>
              <a:spcBef>
                <a:spcPts val="100"/>
              </a:spcBef>
            </a:pPr>
            <a:r>
              <a:rPr sz="1400" b="0" spc="-35" dirty="0">
                <a:solidFill>
                  <a:srgbClr val="808285"/>
                </a:solidFill>
                <a:latin typeface="Univers LT Pro 45 Light"/>
                <a:cs typeface="Univers LT Pro 45 Light"/>
              </a:rPr>
              <a:t>Due</a:t>
            </a:r>
            <a:r>
              <a:rPr sz="1400" b="0" spc="-120"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to</a:t>
            </a:r>
            <a:r>
              <a:rPr sz="1400" b="0" spc="-114"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proximity</a:t>
            </a:r>
            <a:r>
              <a:rPr sz="1400" b="0" spc="-145"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of</a:t>
            </a:r>
            <a:r>
              <a:rPr sz="1400" b="0" spc="-120"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neighbouring</a:t>
            </a:r>
            <a:endParaRPr sz="1400">
              <a:latin typeface="Univers LT Pro 45 Light"/>
              <a:cs typeface="Univers LT Pro 45 Light"/>
            </a:endParaRPr>
          </a:p>
          <a:p>
            <a:pPr marL="12700">
              <a:lnSpc>
                <a:spcPts val="1300"/>
              </a:lnSpc>
            </a:pPr>
            <a:r>
              <a:rPr sz="1400" b="0" spc="-45" dirty="0">
                <a:solidFill>
                  <a:srgbClr val="808285"/>
                </a:solidFill>
                <a:latin typeface="Univers LT Pro 45 Light"/>
                <a:cs typeface="Univers LT Pro 45 Light"/>
              </a:rPr>
              <a:t>garages </a:t>
            </a:r>
            <a:r>
              <a:rPr sz="1400" b="0" spc="-25" dirty="0">
                <a:solidFill>
                  <a:srgbClr val="808285"/>
                </a:solidFill>
                <a:latin typeface="Univers LT Pro 45 Light"/>
                <a:cs typeface="Univers LT Pro 45 Light"/>
              </a:rPr>
              <a:t>to </a:t>
            </a:r>
            <a:r>
              <a:rPr sz="1400" b="0" spc="-60" dirty="0">
                <a:solidFill>
                  <a:srgbClr val="808285"/>
                </a:solidFill>
                <a:latin typeface="Univers LT Pro 45 Light"/>
                <a:cs typeface="Univers LT Pro 45 Light"/>
              </a:rPr>
              <a:t>boundary,</a:t>
            </a:r>
            <a:r>
              <a:rPr sz="1400" b="0" spc="-240" dirty="0">
                <a:solidFill>
                  <a:srgbClr val="808285"/>
                </a:solidFill>
                <a:latin typeface="Univers LT Pro 45 Light"/>
                <a:cs typeface="Univers LT Pro 45 Light"/>
              </a:rPr>
              <a:t> </a:t>
            </a:r>
            <a:r>
              <a:rPr sz="1400" b="0" spc="-100" dirty="0">
                <a:solidFill>
                  <a:srgbClr val="808285"/>
                </a:solidFill>
                <a:latin typeface="Univers LT Pro 45 Light"/>
                <a:cs typeface="Univers LT Pro 45 Light"/>
              </a:rPr>
              <a:t>1.5m</a:t>
            </a:r>
            <a:endParaRPr sz="1400">
              <a:latin typeface="Univers LT Pro 45 Light"/>
              <a:cs typeface="Univers LT Pro 45 Light"/>
            </a:endParaRPr>
          </a:p>
          <a:p>
            <a:pPr marL="12700" marR="135890">
              <a:lnSpc>
                <a:spcPct val="77400"/>
              </a:lnSpc>
              <a:spcBef>
                <a:spcPts val="190"/>
              </a:spcBef>
            </a:pPr>
            <a:r>
              <a:rPr sz="1400" b="0" spc="-50" dirty="0">
                <a:solidFill>
                  <a:srgbClr val="808285"/>
                </a:solidFill>
                <a:latin typeface="Univers LT Pro 45 Light"/>
                <a:cs typeface="Univers LT Pro 45 Light"/>
              </a:rPr>
              <a:t>buildability</a:t>
            </a:r>
            <a:r>
              <a:rPr sz="1400" b="0" spc="-110"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zone</a:t>
            </a:r>
            <a:r>
              <a:rPr sz="1400" b="0" spc="-105"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will</a:t>
            </a:r>
            <a:r>
              <a:rPr sz="1400" b="0" spc="-105"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need</a:t>
            </a:r>
            <a:r>
              <a:rPr sz="1400" b="0" spc="-105"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to</a:t>
            </a:r>
            <a:r>
              <a:rPr sz="1400" b="0" spc="-105"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be  </a:t>
            </a:r>
            <a:r>
              <a:rPr sz="1400" b="0" spc="-55" dirty="0">
                <a:solidFill>
                  <a:srgbClr val="808285"/>
                </a:solidFill>
                <a:latin typeface="Univers LT Pro 45 Light"/>
                <a:cs typeface="Univers LT Pro 45 Light"/>
              </a:rPr>
              <a:t>provided.</a:t>
            </a:r>
            <a:endParaRPr sz="1400">
              <a:latin typeface="Univers LT Pro 45 Light"/>
              <a:cs typeface="Univers LT Pro 45 Light"/>
            </a:endParaRPr>
          </a:p>
        </p:txBody>
      </p:sp>
      <p:sp>
        <p:nvSpPr>
          <p:cNvPr id="148" name="object 148"/>
          <p:cNvSpPr txBox="1"/>
          <p:nvPr/>
        </p:nvSpPr>
        <p:spPr>
          <a:xfrm>
            <a:off x="1231549" y="4067153"/>
            <a:ext cx="1831339" cy="403860"/>
          </a:xfrm>
          <a:prstGeom prst="rect">
            <a:avLst/>
          </a:prstGeom>
        </p:spPr>
        <p:txBody>
          <a:bodyPr vert="horz" wrap="square" lIns="0" tIns="60960" rIns="0" bIns="0" rtlCol="0">
            <a:spAutoFit/>
          </a:bodyPr>
          <a:lstStyle/>
          <a:p>
            <a:pPr marL="12700" marR="5080">
              <a:lnSpc>
                <a:spcPct val="77400"/>
              </a:lnSpc>
              <a:spcBef>
                <a:spcPts val="480"/>
              </a:spcBef>
            </a:pPr>
            <a:r>
              <a:rPr sz="1400" b="0" spc="-55" dirty="0">
                <a:solidFill>
                  <a:srgbClr val="808285"/>
                </a:solidFill>
                <a:latin typeface="Univers LT Pro 45 Light"/>
                <a:cs typeface="Univers LT Pro 45 Light"/>
              </a:rPr>
              <a:t>Low level </a:t>
            </a:r>
            <a:r>
              <a:rPr sz="1400" b="0" spc="-50" dirty="0">
                <a:solidFill>
                  <a:srgbClr val="808285"/>
                </a:solidFill>
                <a:latin typeface="Univers LT Pro 45 Light"/>
                <a:cs typeface="Univers LT Pro 45 Light"/>
              </a:rPr>
              <a:t>picket </a:t>
            </a:r>
            <a:r>
              <a:rPr sz="1400" b="0" spc="-55" dirty="0">
                <a:solidFill>
                  <a:srgbClr val="808285"/>
                </a:solidFill>
                <a:latin typeface="Univers LT Pro 45 Light"/>
                <a:cs typeface="Univers LT Pro 45 Light"/>
              </a:rPr>
              <a:t>fence</a:t>
            </a:r>
            <a:r>
              <a:rPr sz="1400" b="0" spc="-280"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to  neighbouring</a:t>
            </a:r>
            <a:r>
              <a:rPr sz="1400" b="0" spc="-130"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properties.</a:t>
            </a:r>
            <a:endParaRPr sz="1400">
              <a:latin typeface="Univers LT Pro 45 Light"/>
              <a:cs typeface="Univers LT Pro 45 Light"/>
            </a:endParaRPr>
          </a:p>
        </p:txBody>
      </p:sp>
      <p:sp>
        <p:nvSpPr>
          <p:cNvPr id="149" name="object 149"/>
          <p:cNvSpPr/>
          <p:nvPr/>
        </p:nvSpPr>
        <p:spPr>
          <a:xfrm>
            <a:off x="360000" y="363178"/>
            <a:ext cx="3429000" cy="0"/>
          </a:xfrm>
          <a:custGeom>
            <a:avLst/>
            <a:gdLst/>
            <a:ahLst/>
            <a:cxnLst/>
            <a:rect l="l" t="t" r="r" b="b"/>
            <a:pathLst>
              <a:path w="3429000">
                <a:moveTo>
                  <a:pt x="0" y="0"/>
                </a:moveTo>
                <a:lnTo>
                  <a:pt x="3429000" y="0"/>
                </a:lnTo>
              </a:path>
            </a:pathLst>
          </a:custGeom>
          <a:ln w="6350">
            <a:solidFill>
              <a:srgbClr val="808285"/>
            </a:solidFill>
          </a:ln>
        </p:spPr>
        <p:txBody>
          <a:bodyPr wrap="square" lIns="0" tIns="0" rIns="0" bIns="0" rtlCol="0"/>
          <a:lstStyle/>
          <a:p>
            <a:endParaRPr/>
          </a:p>
        </p:txBody>
      </p:sp>
      <p:sp>
        <p:nvSpPr>
          <p:cNvPr id="150" name="object 150"/>
          <p:cNvSpPr txBox="1">
            <a:spLocks noGrp="1"/>
          </p:cNvSpPr>
          <p:nvPr>
            <p:ph type="title"/>
          </p:nvPr>
        </p:nvSpPr>
        <p:spPr>
          <a:xfrm>
            <a:off x="347299" y="305153"/>
            <a:ext cx="2325370" cy="558800"/>
          </a:xfrm>
          <a:prstGeom prst="rect">
            <a:avLst/>
          </a:prstGeom>
        </p:spPr>
        <p:txBody>
          <a:bodyPr vert="horz" wrap="square" lIns="0" tIns="12700" rIns="0" bIns="0" rtlCol="0">
            <a:spAutoFit/>
          </a:bodyPr>
          <a:lstStyle/>
          <a:p>
            <a:pPr marL="12700">
              <a:lnSpc>
                <a:spcPct val="100000"/>
              </a:lnSpc>
              <a:spcBef>
                <a:spcPts val="100"/>
              </a:spcBef>
            </a:pPr>
            <a:r>
              <a:rPr spc="-95" dirty="0"/>
              <a:t>Site</a:t>
            </a:r>
            <a:r>
              <a:rPr spc="-405" dirty="0"/>
              <a:t> </a:t>
            </a:r>
            <a:r>
              <a:rPr spc="-135" dirty="0"/>
              <a:t>Analysis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16675" y="10321183"/>
            <a:ext cx="1760855"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Southbrook </a:t>
            </a:r>
            <a:r>
              <a:rPr sz="800" b="0" spc="-25" dirty="0">
                <a:solidFill>
                  <a:srgbClr val="808285"/>
                </a:solidFill>
                <a:latin typeface="Univers LT Pro 45 Light"/>
                <a:cs typeface="Univers LT Pro 45 Light"/>
              </a:rPr>
              <a:t>Cottages- </a:t>
            </a:r>
            <a:r>
              <a:rPr sz="800" b="0" spc="-30" dirty="0">
                <a:solidFill>
                  <a:srgbClr val="808285"/>
                </a:solidFill>
                <a:latin typeface="Univers LT Pro 45 Light"/>
                <a:cs typeface="Univers LT Pro 45 Light"/>
              </a:rPr>
              <a:t>Public</a:t>
            </a:r>
            <a:r>
              <a:rPr sz="800" b="0" spc="-155"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Consultation</a:t>
            </a:r>
            <a:endParaRPr sz="800">
              <a:latin typeface="Univers LT Pro 45 Light"/>
              <a:cs typeface="Univers LT Pro 45 Light"/>
            </a:endParaRPr>
          </a:p>
        </p:txBody>
      </p:sp>
      <p:sp>
        <p:nvSpPr>
          <p:cNvPr id="3" name="object 3"/>
          <p:cNvSpPr txBox="1"/>
          <p:nvPr/>
        </p:nvSpPr>
        <p:spPr>
          <a:xfrm>
            <a:off x="9054124" y="10309262"/>
            <a:ext cx="466090"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June</a:t>
            </a:r>
            <a:r>
              <a:rPr sz="800" b="0" spc="-110"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2020</a:t>
            </a:r>
            <a:endParaRPr sz="800">
              <a:latin typeface="Univers LT Pro 45 Light"/>
              <a:cs typeface="Univers LT Pro 45 Light"/>
            </a:endParaRPr>
          </a:p>
        </p:txBody>
      </p:sp>
      <p:sp>
        <p:nvSpPr>
          <p:cNvPr id="4" name="object 4"/>
          <p:cNvSpPr txBox="1"/>
          <p:nvPr/>
        </p:nvSpPr>
        <p:spPr>
          <a:xfrm>
            <a:off x="14651359" y="10309262"/>
            <a:ext cx="110489" cy="147320"/>
          </a:xfrm>
          <a:prstGeom prst="rect">
            <a:avLst/>
          </a:prstGeom>
        </p:spPr>
        <p:txBody>
          <a:bodyPr vert="horz" wrap="square" lIns="0" tIns="12700" rIns="0" bIns="0" rtlCol="0">
            <a:spAutoFit/>
          </a:bodyPr>
          <a:lstStyle/>
          <a:p>
            <a:pPr marL="12700">
              <a:lnSpc>
                <a:spcPct val="100000"/>
              </a:lnSpc>
              <a:spcBef>
                <a:spcPts val="100"/>
              </a:spcBef>
            </a:pPr>
            <a:r>
              <a:rPr sz="800" b="0" spc="-120" dirty="0">
                <a:solidFill>
                  <a:srgbClr val="808285"/>
                </a:solidFill>
                <a:latin typeface="Univers LT Pro 45 Light"/>
                <a:cs typeface="Univers LT Pro 45 Light"/>
              </a:rPr>
              <a:t>11</a:t>
            </a:r>
            <a:endParaRPr sz="800">
              <a:latin typeface="Univers LT Pro 45 Light"/>
              <a:cs typeface="Univers LT Pro 45 Light"/>
            </a:endParaRPr>
          </a:p>
        </p:txBody>
      </p:sp>
      <p:sp>
        <p:nvSpPr>
          <p:cNvPr id="5" name="object 5"/>
          <p:cNvSpPr txBox="1"/>
          <p:nvPr/>
        </p:nvSpPr>
        <p:spPr>
          <a:xfrm>
            <a:off x="707299" y="10309262"/>
            <a:ext cx="711200" cy="147320"/>
          </a:xfrm>
          <a:prstGeom prst="rect">
            <a:avLst/>
          </a:prstGeom>
        </p:spPr>
        <p:txBody>
          <a:bodyPr vert="horz" wrap="square" lIns="0" tIns="12700" rIns="0" bIns="0" rtlCol="0">
            <a:spAutoFit/>
          </a:bodyPr>
          <a:lstStyle/>
          <a:p>
            <a:pPr marL="12700">
              <a:lnSpc>
                <a:spcPct val="100000"/>
              </a:lnSpc>
              <a:spcBef>
                <a:spcPts val="100"/>
              </a:spcBef>
            </a:pPr>
            <a:r>
              <a:rPr sz="800" b="0" spc="-35" dirty="0">
                <a:solidFill>
                  <a:srgbClr val="808285"/>
                </a:solidFill>
                <a:latin typeface="Univers LT Pro 45 Light"/>
                <a:cs typeface="Univers LT Pro 45 Light"/>
              </a:rPr>
              <a:t>ArchitecturePLB</a:t>
            </a:r>
            <a:endParaRPr sz="800">
              <a:latin typeface="Univers LT Pro 45 Light"/>
              <a:cs typeface="Univers LT Pro 45 Light"/>
            </a:endParaRPr>
          </a:p>
        </p:txBody>
      </p:sp>
      <p:sp>
        <p:nvSpPr>
          <p:cNvPr id="6" name="object 6"/>
          <p:cNvSpPr/>
          <p:nvPr/>
        </p:nvSpPr>
        <p:spPr>
          <a:xfrm>
            <a:off x="719999" y="10335177"/>
            <a:ext cx="14040485" cy="0"/>
          </a:xfrm>
          <a:custGeom>
            <a:avLst/>
            <a:gdLst/>
            <a:ahLst/>
            <a:cxnLst/>
            <a:rect l="l" t="t" r="r" b="b"/>
            <a:pathLst>
              <a:path w="14040485">
                <a:moveTo>
                  <a:pt x="0" y="0"/>
                </a:moveTo>
                <a:lnTo>
                  <a:pt x="14040002" y="0"/>
                </a:lnTo>
              </a:path>
            </a:pathLst>
          </a:custGeom>
          <a:ln w="6350">
            <a:solidFill>
              <a:srgbClr val="808285"/>
            </a:solidFill>
          </a:ln>
        </p:spPr>
        <p:txBody>
          <a:bodyPr wrap="square" lIns="0" tIns="0" rIns="0" bIns="0" rtlCol="0"/>
          <a:lstStyle/>
          <a:p>
            <a:endParaRPr/>
          </a:p>
        </p:txBody>
      </p:sp>
      <p:sp>
        <p:nvSpPr>
          <p:cNvPr id="7" name="object 7"/>
          <p:cNvSpPr/>
          <p:nvPr/>
        </p:nvSpPr>
        <p:spPr>
          <a:xfrm>
            <a:off x="5139448" y="527875"/>
            <a:ext cx="9620554" cy="9028734"/>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0161652" y="6242471"/>
            <a:ext cx="528320" cy="128905"/>
          </a:xfrm>
          <a:custGeom>
            <a:avLst/>
            <a:gdLst/>
            <a:ahLst/>
            <a:cxnLst/>
            <a:rect l="l" t="t" r="r" b="b"/>
            <a:pathLst>
              <a:path w="528320" h="128904">
                <a:moveTo>
                  <a:pt x="527723" y="128358"/>
                </a:moveTo>
                <a:lnTo>
                  <a:pt x="0" y="0"/>
                </a:lnTo>
              </a:path>
            </a:pathLst>
          </a:custGeom>
          <a:ln w="11252">
            <a:solidFill>
              <a:srgbClr val="231F20"/>
            </a:solidFill>
            <a:prstDash val="dash"/>
          </a:ln>
        </p:spPr>
        <p:txBody>
          <a:bodyPr wrap="square" lIns="0" tIns="0" rIns="0" bIns="0" rtlCol="0"/>
          <a:lstStyle/>
          <a:p>
            <a:endParaRPr/>
          </a:p>
        </p:txBody>
      </p:sp>
      <p:sp>
        <p:nvSpPr>
          <p:cNvPr id="9" name="object 9"/>
          <p:cNvSpPr/>
          <p:nvPr/>
        </p:nvSpPr>
        <p:spPr>
          <a:xfrm>
            <a:off x="9039216" y="6242468"/>
            <a:ext cx="1121410" cy="448945"/>
          </a:xfrm>
          <a:custGeom>
            <a:avLst/>
            <a:gdLst/>
            <a:ahLst/>
            <a:cxnLst/>
            <a:rect l="l" t="t" r="r" b="b"/>
            <a:pathLst>
              <a:path w="1121409" h="448945">
                <a:moveTo>
                  <a:pt x="1121105" y="0"/>
                </a:moveTo>
                <a:lnTo>
                  <a:pt x="0" y="448805"/>
                </a:lnTo>
              </a:path>
            </a:pathLst>
          </a:custGeom>
          <a:ln w="11252">
            <a:solidFill>
              <a:srgbClr val="EE312E"/>
            </a:solidFill>
            <a:prstDash val="dash"/>
          </a:ln>
        </p:spPr>
        <p:txBody>
          <a:bodyPr wrap="square" lIns="0" tIns="0" rIns="0" bIns="0" rtlCol="0"/>
          <a:lstStyle/>
          <a:p>
            <a:endParaRPr/>
          </a:p>
        </p:txBody>
      </p:sp>
      <p:sp>
        <p:nvSpPr>
          <p:cNvPr id="10" name="object 10"/>
          <p:cNvSpPr/>
          <p:nvPr/>
        </p:nvSpPr>
        <p:spPr>
          <a:xfrm>
            <a:off x="8746852" y="5913906"/>
            <a:ext cx="298450" cy="779780"/>
          </a:xfrm>
          <a:custGeom>
            <a:avLst/>
            <a:gdLst/>
            <a:ahLst/>
            <a:cxnLst/>
            <a:rect l="l" t="t" r="r" b="b"/>
            <a:pathLst>
              <a:path w="298450" h="779779">
                <a:moveTo>
                  <a:pt x="0" y="0"/>
                </a:moveTo>
                <a:lnTo>
                  <a:pt x="298157" y="779157"/>
                </a:lnTo>
              </a:path>
            </a:pathLst>
          </a:custGeom>
          <a:ln w="11252">
            <a:solidFill>
              <a:srgbClr val="EE312E"/>
            </a:solidFill>
            <a:prstDash val="dash"/>
          </a:ln>
        </p:spPr>
        <p:txBody>
          <a:bodyPr wrap="square" lIns="0" tIns="0" rIns="0" bIns="0" rtlCol="0"/>
          <a:lstStyle/>
          <a:p>
            <a:endParaRPr/>
          </a:p>
        </p:txBody>
      </p:sp>
      <p:sp>
        <p:nvSpPr>
          <p:cNvPr id="11" name="object 11"/>
          <p:cNvSpPr/>
          <p:nvPr/>
        </p:nvSpPr>
        <p:spPr>
          <a:xfrm>
            <a:off x="8254081" y="4749466"/>
            <a:ext cx="490220" cy="1159510"/>
          </a:xfrm>
          <a:custGeom>
            <a:avLst/>
            <a:gdLst/>
            <a:ahLst/>
            <a:cxnLst/>
            <a:rect l="l" t="t" r="r" b="b"/>
            <a:pathLst>
              <a:path w="490220" h="1159510">
                <a:moveTo>
                  <a:pt x="490143" y="1159357"/>
                </a:moveTo>
                <a:lnTo>
                  <a:pt x="0" y="0"/>
                </a:lnTo>
              </a:path>
            </a:pathLst>
          </a:custGeom>
          <a:ln w="11252">
            <a:solidFill>
              <a:srgbClr val="231F20"/>
            </a:solidFill>
            <a:prstDash val="dash"/>
          </a:ln>
        </p:spPr>
        <p:txBody>
          <a:bodyPr wrap="square" lIns="0" tIns="0" rIns="0" bIns="0" rtlCol="0"/>
          <a:lstStyle/>
          <a:p>
            <a:endParaRPr/>
          </a:p>
        </p:txBody>
      </p:sp>
      <p:sp>
        <p:nvSpPr>
          <p:cNvPr id="12" name="object 12"/>
          <p:cNvSpPr/>
          <p:nvPr/>
        </p:nvSpPr>
        <p:spPr>
          <a:xfrm>
            <a:off x="8714421" y="5681261"/>
            <a:ext cx="2118995" cy="912494"/>
          </a:xfrm>
          <a:custGeom>
            <a:avLst/>
            <a:gdLst/>
            <a:ahLst/>
            <a:cxnLst/>
            <a:rect l="l" t="t" r="r" b="b"/>
            <a:pathLst>
              <a:path w="2118995" h="912495">
                <a:moveTo>
                  <a:pt x="0" y="912482"/>
                </a:moveTo>
                <a:lnTo>
                  <a:pt x="2118550" y="0"/>
                </a:lnTo>
              </a:path>
            </a:pathLst>
          </a:custGeom>
          <a:ln w="22491">
            <a:solidFill>
              <a:srgbClr val="30B452"/>
            </a:solidFill>
            <a:prstDash val="dash"/>
          </a:ln>
        </p:spPr>
        <p:txBody>
          <a:bodyPr wrap="square" lIns="0" tIns="0" rIns="0" bIns="0" rtlCol="0"/>
          <a:lstStyle/>
          <a:p>
            <a:endParaRPr/>
          </a:p>
        </p:txBody>
      </p:sp>
      <p:sp>
        <p:nvSpPr>
          <p:cNvPr id="13" name="object 13"/>
          <p:cNvSpPr/>
          <p:nvPr/>
        </p:nvSpPr>
        <p:spPr>
          <a:xfrm>
            <a:off x="8714420" y="6512692"/>
            <a:ext cx="83820" cy="111125"/>
          </a:xfrm>
          <a:custGeom>
            <a:avLst/>
            <a:gdLst/>
            <a:ahLst/>
            <a:cxnLst/>
            <a:rect l="l" t="t" r="r" b="b"/>
            <a:pathLst>
              <a:path w="83820" h="111125">
                <a:moveTo>
                  <a:pt x="83439" y="110782"/>
                </a:moveTo>
                <a:lnTo>
                  <a:pt x="0" y="81051"/>
                </a:lnTo>
                <a:lnTo>
                  <a:pt x="35725" y="0"/>
                </a:lnTo>
              </a:path>
            </a:pathLst>
          </a:custGeom>
          <a:ln w="44996">
            <a:solidFill>
              <a:srgbClr val="30B452"/>
            </a:solidFill>
          </a:ln>
        </p:spPr>
        <p:txBody>
          <a:bodyPr wrap="square" lIns="0" tIns="0" rIns="0" bIns="0" rtlCol="0"/>
          <a:lstStyle/>
          <a:p>
            <a:endParaRPr/>
          </a:p>
        </p:txBody>
      </p:sp>
      <p:sp>
        <p:nvSpPr>
          <p:cNvPr id="14" name="object 14"/>
          <p:cNvSpPr/>
          <p:nvPr/>
        </p:nvSpPr>
        <p:spPr>
          <a:xfrm>
            <a:off x="10765488" y="5613769"/>
            <a:ext cx="134975" cy="134975"/>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8534153" y="3970090"/>
            <a:ext cx="1543685" cy="639445"/>
          </a:xfrm>
          <a:custGeom>
            <a:avLst/>
            <a:gdLst/>
            <a:ahLst/>
            <a:cxnLst/>
            <a:rect l="l" t="t" r="r" b="b"/>
            <a:pathLst>
              <a:path w="1543684" h="639445">
                <a:moveTo>
                  <a:pt x="1543240" y="0"/>
                </a:moveTo>
                <a:lnTo>
                  <a:pt x="0" y="639292"/>
                </a:lnTo>
              </a:path>
            </a:pathLst>
          </a:custGeom>
          <a:ln w="11252">
            <a:solidFill>
              <a:srgbClr val="EF3739"/>
            </a:solidFill>
            <a:prstDash val="dash"/>
          </a:ln>
        </p:spPr>
        <p:txBody>
          <a:bodyPr wrap="square" lIns="0" tIns="0" rIns="0" bIns="0" rtlCol="0"/>
          <a:lstStyle/>
          <a:p>
            <a:endParaRPr/>
          </a:p>
        </p:txBody>
      </p:sp>
      <p:sp>
        <p:nvSpPr>
          <p:cNvPr id="16" name="object 16"/>
          <p:cNvSpPr/>
          <p:nvPr/>
        </p:nvSpPr>
        <p:spPr>
          <a:xfrm>
            <a:off x="8869955" y="4250422"/>
            <a:ext cx="687070" cy="295275"/>
          </a:xfrm>
          <a:custGeom>
            <a:avLst/>
            <a:gdLst/>
            <a:ahLst/>
            <a:cxnLst/>
            <a:rect l="l" t="t" r="r" b="b"/>
            <a:pathLst>
              <a:path w="687070" h="295275">
                <a:moveTo>
                  <a:pt x="0" y="295249"/>
                </a:moveTo>
                <a:lnTo>
                  <a:pt x="686968" y="0"/>
                </a:lnTo>
              </a:path>
            </a:pathLst>
          </a:custGeom>
          <a:ln w="16878">
            <a:solidFill>
              <a:srgbClr val="EE312E"/>
            </a:solidFill>
            <a:prstDash val="sysDash"/>
          </a:ln>
        </p:spPr>
        <p:txBody>
          <a:bodyPr wrap="square" lIns="0" tIns="0" rIns="0" bIns="0" rtlCol="0"/>
          <a:lstStyle/>
          <a:p>
            <a:endParaRPr/>
          </a:p>
        </p:txBody>
      </p:sp>
      <p:sp>
        <p:nvSpPr>
          <p:cNvPr id="17" name="object 17"/>
          <p:cNvSpPr/>
          <p:nvPr/>
        </p:nvSpPr>
        <p:spPr>
          <a:xfrm>
            <a:off x="9098772" y="4128866"/>
            <a:ext cx="110489" cy="273685"/>
          </a:xfrm>
          <a:custGeom>
            <a:avLst/>
            <a:gdLst/>
            <a:ahLst/>
            <a:cxnLst/>
            <a:rect l="l" t="t" r="r" b="b"/>
            <a:pathLst>
              <a:path w="110490" h="273685">
                <a:moveTo>
                  <a:pt x="110464" y="273088"/>
                </a:moveTo>
                <a:lnTo>
                  <a:pt x="0" y="0"/>
                </a:lnTo>
              </a:path>
            </a:pathLst>
          </a:custGeom>
          <a:ln w="16878">
            <a:solidFill>
              <a:srgbClr val="EE312E"/>
            </a:solidFill>
          </a:ln>
        </p:spPr>
        <p:txBody>
          <a:bodyPr wrap="square" lIns="0" tIns="0" rIns="0" bIns="0" rtlCol="0"/>
          <a:lstStyle/>
          <a:p>
            <a:endParaRPr/>
          </a:p>
        </p:txBody>
      </p:sp>
      <p:sp>
        <p:nvSpPr>
          <p:cNvPr id="18" name="object 18"/>
          <p:cNvSpPr/>
          <p:nvPr/>
        </p:nvSpPr>
        <p:spPr>
          <a:xfrm>
            <a:off x="9081914" y="4128862"/>
            <a:ext cx="59690" cy="44450"/>
          </a:xfrm>
          <a:custGeom>
            <a:avLst/>
            <a:gdLst/>
            <a:ahLst/>
            <a:cxnLst/>
            <a:rect l="l" t="t" r="r" b="b"/>
            <a:pathLst>
              <a:path w="59690" h="44450">
                <a:moveTo>
                  <a:pt x="0" y="44170"/>
                </a:moveTo>
                <a:lnTo>
                  <a:pt x="16852" y="0"/>
                </a:lnTo>
                <a:lnTo>
                  <a:pt x="59677" y="20027"/>
                </a:lnTo>
              </a:path>
            </a:pathLst>
          </a:custGeom>
          <a:ln w="16878">
            <a:solidFill>
              <a:srgbClr val="EE312E"/>
            </a:solidFill>
          </a:ln>
        </p:spPr>
        <p:txBody>
          <a:bodyPr wrap="square" lIns="0" tIns="0" rIns="0" bIns="0" rtlCol="0"/>
          <a:lstStyle/>
          <a:p>
            <a:endParaRPr/>
          </a:p>
        </p:txBody>
      </p:sp>
      <p:sp>
        <p:nvSpPr>
          <p:cNvPr id="19" name="object 19"/>
          <p:cNvSpPr/>
          <p:nvPr/>
        </p:nvSpPr>
        <p:spPr>
          <a:xfrm>
            <a:off x="9206648" y="2527492"/>
            <a:ext cx="123189" cy="287655"/>
          </a:xfrm>
          <a:custGeom>
            <a:avLst/>
            <a:gdLst/>
            <a:ahLst/>
            <a:cxnLst/>
            <a:rect l="l" t="t" r="r" b="b"/>
            <a:pathLst>
              <a:path w="123190" h="287655">
                <a:moveTo>
                  <a:pt x="0" y="0"/>
                </a:moveTo>
                <a:lnTo>
                  <a:pt x="122809" y="287528"/>
                </a:lnTo>
              </a:path>
            </a:pathLst>
          </a:custGeom>
          <a:ln w="16878">
            <a:solidFill>
              <a:srgbClr val="231F20"/>
            </a:solidFill>
          </a:ln>
        </p:spPr>
        <p:txBody>
          <a:bodyPr wrap="square" lIns="0" tIns="0" rIns="0" bIns="0" rtlCol="0"/>
          <a:lstStyle/>
          <a:p>
            <a:endParaRPr/>
          </a:p>
        </p:txBody>
      </p:sp>
      <p:sp>
        <p:nvSpPr>
          <p:cNvPr id="20" name="object 20"/>
          <p:cNvSpPr/>
          <p:nvPr/>
        </p:nvSpPr>
        <p:spPr>
          <a:xfrm>
            <a:off x="9286252" y="2770536"/>
            <a:ext cx="59690" cy="45085"/>
          </a:xfrm>
          <a:custGeom>
            <a:avLst/>
            <a:gdLst/>
            <a:ahLst/>
            <a:cxnLst/>
            <a:rect l="l" t="t" r="r" b="b"/>
            <a:pathLst>
              <a:path w="59690" h="45085">
                <a:moveTo>
                  <a:pt x="59207" y="0"/>
                </a:moveTo>
                <a:lnTo>
                  <a:pt x="43205" y="44488"/>
                </a:lnTo>
                <a:lnTo>
                  <a:pt x="0" y="25285"/>
                </a:lnTo>
              </a:path>
            </a:pathLst>
          </a:custGeom>
          <a:ln w="16878">
            <a:solidFill>
              <a:srgbClr val="231F20"/>
            </a:solidFill>
          </a:ln>
        </p:spPr>
        <p:txBody>
          <a:bodyPr wrap="square" lIns="0" tIns="0" rIns="0" bIns="0" rtlCol="0"/>
          <a:lstStyle/>
          <a:p>
            <a:endParaRPr/>
          </a:p>
        </p:txBody>
      </p:sp>
      <p:sp>
        <p:nvSpPr>
          <p:cNvPr id="21" name="object 21"/>
          <p:cNvSpPr/>
          <p:nvPr/>
        </p:nvSpPr>
        <p:spPr>
          <a:xfrm>
            <a:off x="8347926" y="2898282"/>
            <a:ext cx="123189" cy="287655"/>
          </a:xfrm>
          <a:custGeom>
            <a:avLst/>
            <a:gdLst/>
            <a:ahLst/>
            <a:cxnLst/>
            <a:rect l="l" t="t" r="r" b="b"/>
            <a:pathLst>
              <a:path w="123190" h="287655">
                <a:moveTo>
                  <a:pt x="0" y="0"/>
                </a:moveTo>
                <a:lnTo>
                  <a:pt x="122809" y="287528"/>
                </a:lnTo>
              </a:path>
            </a:pathLst>
          </a:custGeom>
          <a:ln w="16878">
            <a:solidFill>
              <a:srgbClr val="231F20"/>
            </a:solidFill>
          </a:ln>
        </p:spPr>
        <p:txBody>
          <a:bodyPr wrap="square" lIns="0" tIns="0" rIns="0" bIns="0" rtlCol="0"/>
          <a:lstStyle/>
          <a:p>
            <a:endParaRPr/>
          </a:p>
        </p:txBody>
      </p:sp>
      <p:sp>
        <p:nvSpPr>
          <p:cNvPr id="22" name="object 22"/>
          <p:cNvSpPr/>
          <p:nvPr/>
        </p:nvSpPr>
        <p:spPr>
          <a:xfrm>
            <a:off x="8427530" y="3141326"/>
            <a:ext cx="59690" cy="45085"/>
          </a:xfrm>
          <a:custGeom>
            <a:avLst/>
            <a:gdLst/>
            <a:ahLst/>
            <a:cxnLst/>
            <a:rect l="l" t="t" r="r" b="b"/>
            <a:pathLst>
              <a:path w="59690" h="45085">
                <a:moveTo>
                  <a:pt x="59207" y="0"/>
                </a:moveTo>
                <a:lnTo>
                  <a:pt x="43205" y="44488"/>
                </a:lnTo>
                <a:lnTo>
                  <a:pt x="0" y="25285"/>
                </a:lnTo>
              </a:path>
            </a:pathLst>
          </a:custGeom>
          <a:ln w="16878">
            <a:solidFill>
              <a:srgbClr val="231F20"/>
            </a:solidFill>
          </a:ln>
        </p:spPr>
        <p:txBody>
          <a:bodyPr wrap="square" lIns="0" tIns="0" rIns="0" bIns="0" rtlCol="0"/>
          <a:lstStyle/>
          <a:p>
            <a:endParaRPr/>
          </a:p>
        </p:txBody>
      </p:sp>
      <p:sp>
        <p:nvSpPr>
          <p:cNvPr id="23" name="object 23"/>
          <p:cNvSpPr/>
          <p:nvPr/>
        </p:nvSpPr>
        <p:spPr>
          <a:xfrm>
            <a:off x="9995186" y="3477415"/>
            <a:ext cx="826769" cy="2166620"/>
          </a:xfrm>
          <a:custGeom>
            <a:avLst/>
            <a:gdLst/>
            <a:ahLst/>
            <a:cxnLst/>
            <a:rect l="l" t="t" r="r" b="b"/>
            <a:pathLst>
              <a:path w="826770" h="2166620">
                <a:moveTo>
                  <a:pt x="0" y="0"/>
                </a:moveTo>
                <a:lnTo>
                  <a:pt x="826147" y="2166137"/>
                </a:lnTo>
              </a:path>
            </a:pathLst>
          </a:custGeom>
          <a:ln w="22491">
            <a:solidFill>
              <a:srgbClr val="33B253"/>
            </a:solidFill>
            <a:prstDash val="dash"/>
          </a:ln>
        </p:spPr>
        <p:txBody>
          <a:bodyPr wrap="square" lIns="0" tIns="0" rIns="0" bIns="0" rtlCol="0"/>
          <a:lstStyle/>
          <a:p>
            <a:endParaRPr/>
          </a:p>
        </p:txBody>
      </p:sp>
      <p:sp>
        <p:nvSpPr>
          <p:cNvPr id="24" name="object 24"/>
          <p:cNvSpPr/>
          <p:nvPr/>
        </p:nvSpPr>
        <p:spPr>
          <a:xfrm>
            <a:off x="9979979" y="3437548"/>
            <a:ext cx="5080" cy="13335"/>
          </a:xfrm>
          <a:custGeom>
            <a:avLst/>
            <a:gdLst/>
            <a:ahLst/>
            <a:cxnLst/>
            <a:rect l="l" t="t" r="r" b="b"/>
            <a:pathLst>
              <a:path w="5079" h="13335">
                <a:moveTo>
                  <a:pt x="0" y="0"/>
                </a:moveTo>
                <a:lnTo>
                  <a:pt x="5067" y="13284"/>
                </a:lnTo>
              </a:path>
            </a:pathLst>
          </a:custGeom>
          <a:ln w="22491">
            <a:solidFill>
              <a:srgbClr val="33B253"/>
            </a:solidFill>
          </a:ln>
        </p:spPr>
        <p:txBody>
          <a:bodyPr wrap="square" lIns="0" tIns="0" rIns="0" bIns="0" rtlCol="0"/>
          <a:lstStyle/>
          <a:p>
            <a:endParaRPr/>
          </a:p>
        </p:txBody>
      </p:sp>
      <p:sp>
        <p:nvSpPr>
          <p:cNvPr id="25" name="object 25"/>
          <p:cNvSpPr/>
          <p:nvPr/>
        </p:nvSpPr>
        <p:spPr>
          <a:xfrm>
            <a:off x="10826397" y="5656835"/>
            <a:ext cx="5080" cy="13335"/>
          </a:xfrm>
          <a:custGeom>
            <a:avLst/>
            <a:gdLst/>
            <a:ahLst/>
            <a:cxnLst/>
            <a:rect l="l" t="t" r="r" b="b"/>
            <a:pathLst>
              <a:path w="5079" h="13335">
                <a:moveTo>
                  <a:pt x="0" y="0"/>
                </a:moveTo>
                <a:lnTo>
                  <a:pt x="5067" y="13284"/>
                </a:lnTo>
              </a:path>
            </a:pathLst>
          </a:custGeom>
          <a:ln w="22491">
            <a:solidFill>
              <a:srgbClr val="33B253"/>
            </a:solidFill>
          </a:ln>
        </p:spPr>
        <p:txBody>
          <a:bodyPr wrap="square" lIns="0" tIns="0" rIns="0" bIns="0" rtlCol="0"/>
          <a:lstStyle/>
          <a:p>
            <a:endParaRPr/>
          </a:p>
        </p:txBody>
      </p:sp>
      <p:sp>
        <p:nvSpPr>
          <p:cNvPr id="26" name="object 26"/>
          <p:cNvSpPr/>
          <p:nvPr/>
        </p:nvSpPr>
        <p:spPr>
          <a:xfrm>
            <a:off x="8973295" y="2489576"/>
            <a:ext cx="728980" cy="1677035"/>
          </a:xfrm>
          <a:custGeom>
            <a:avLst/>
            <a:gdLst/>
            <a:ahLst/>
            <a:cxnLst/>
            <a:rect l="l" t="t" r="r" b="b"/>
            <a:pathLst>
              <a:path w="728979" h="1677035">
                <a:moveTo>
                  <a:pt x="0" y="0"/>
                </a:moveTo>
                <a:lnTo>
                  <a:pt x="728662" y="1676958"/>
                </a:lnTo>
              </a:path>
            </a:pathLst>
          </a:custGeom>
          <a:ln w="11252">
            <a:solidFill>
              <a:srgbClr val="231F20"/>
            </a:solidFill>
            <a:prstDash val="sysDash"/>
          </a:ln>
        </p:spPr>
        <p:txBody>
          <a:bodyPr wrap="square" lIns="0" tIns="0" rIns="0" bIns="0" rtlCol="0"/>
          <a:lstStyle/>
          <a:p>
            <a:endParaRPr/>
          </a:p>
        </p:txBody>
      </p:sp>
      <p:sp>
        <p:nvSpPr>
          <p:cNvPr id="27" name="object 27"/>
          <p:cNvSpPr/>
          <p:nvPr/>
        </p:nvSpPr>
        <p:spPr>
          <a:xfrm>
            <a:off x="8986091" y="2514587"/>
            <a:ext cx="80010" cy="194945"/>
          </a:xfrm>
          <a:custGeom>
            <a:avLst/>
            <a:gdLst/>
            <a:ahLst/>
            <a:cxnLst/>
            <a:rect l="l" t="t" r="r" b="b"/>
            <a:pathLst>
              <a:path w="80009" h="194944">
                <a:moveTo>
                  <a:pt x="79717" y="0"/>
                </a:moveTo>
                <a:lnTo>
                  <a:pt x="0" y="194500"/>
                </a:lnTo>
              </a:path>
            </a:pathLst>
          </a:custGeom>
          <a:ln w="5626">
            <a:solidFill>
              <a:srgbClr val="231F20"/>
            </a:solidFill>
          </a:ln>
        </p:spPr>
        <p:txBody>
          <a:bodyPr wrap="square" lIns="0" tIns="0" rIns="0" bIns="0" rtlCol="0"/>
          <a:lstStyle/>
          <a:p>
            <a:endParaRPr/>
          </a:p>
        </p:txBody>
      </p:sp>
      <p:sp>
        <p:nvSpPr>
          <p:cNvPr id="28" name="object 28"/>
          <p:cNvSpPr/>
          <p:nvPr/>
        </p:nvSpPr>
        <p:spPr>
          <a:xfrm>
            <a:off x="9605021" y="3971358"/>
            <a:ext cx="99695" cy="180340"/>
          </a:xfrm>
          <a:custGeom>
            <a:avLst/>
            <a:gdLst/>
            <a:ahLst/>
            <a:cxnLst/>
            <a:rect l="l" t="t" r="r" b="b"/>
            <a:pathLst>
              <a:path w="99695" h="180339">
                <a:moveTo>
                  <a:pt x="0" y="180149"/>
                </a:moveTo>
                <a:lnTo>
                  <a:pt x="99644" y="0"/>
                </a:lnTo>
              </a:path>
            </a:pathLst>
          </a:custGeom>
          <a:ln w="5626">
            <a:solidFill>
              <a:srgbClr val="231F20"/>
            </a:solidFill>
          </a:ln>
        </p:spPr>
        <p:txBody>
          <a:bodyPr wrap="square" lIns="0" tIns="0" rIns="0" bIns="0" rtlCol="0"/>
          <a:lstStyle/>
          <a:p>
            <a:endParaRPr/>
          </a:p>
        </p:txBody>
      </p:sp>
      <p:sp>
        <p:nvSpPr>
          <p:cNvPr id="29" name="object 29"/>
          <p:cNvSpPr/>
          <p:nvPr/>
        </p:nvSpPr>
        <p:spPr>
          <a:xfrm>
            <a:off x="9590430" y="4318457"/>
            <a:ext cx="902969" cy="2313305"/>
          </a:xfrm>
          <a:custGeom>
            <a:avLst/>
            <a:gdLst/>
            <a:ahLst/>
            <a:cxnLst/>
            <a:rect l="l" t="t" r="r" b="b"/>
            <a:pathLst>
              <a:path w="902970" h="2313304">
                <a:moveTo>
                  <a:pt x="902881" y="2313228"/>
                </a:moveTo>
                <a:lnTo>
                  <a:pt x="0" y="0"/>
                </a:lnTo>
              </a:path>
            </a:pathLst>
          </a:custGeom>
          <a:ln w="5626">
            <a:solidFill>
              <a:srgbClr val="231F20"/>
            </a:solidFill>
            <a:prstDash val="sysDot"/>
          </a:ln>
        </p:spPr>
        <p:txBody>
          <a:bodyPr wrap="square" lIns="0" tIns="0" rIns="0" bIns="0" rtlCol="0"/>
          <a:lstStyle/>
          <a:p>
            <a:endParaRPr/>
          </a:p>
        </p:txBody>
      </p:sp>
      <p:sp>
        <p:nvSpPr>
          <p:cNvPr id="30" name="object 30"/>
          <p:cNvSpPr/>
          <p:nvPr/>
        </p:nvSpPr>
        <p:spPr>
          <a:xfrm>
            <a:off x="8898554" y="4615591"/>
            <a:ext cx="699135" cy="1811655"/>
          </a:xfrm>
          <a:custGeom>
            <a:avLst/>
            <a:gdLst/>
            <a:ahLst/>
            <a:cxnLst/>
            <a:rect l="l" t="t" r="r" b="b"/>
            <a:pathLst>
              <a:path w="699134" h="1811654">
                <a:moveTo>
                  <a:pt x="698588" y="1811147"/>
                </a:moveTo>
                <a:lnTo>
                  <a:pt x="0" y="0"/>
                </a:lnTo>
              </a:path>
            </a:pathLst>
          </a:custGeom>
          <a:ln w="5626">
            <a:solidFill>
              <a:srgbClr val="231F20"/>
            </a:solidFill>
            <a:prstDash val="sysDot"/>
          </a:ln>
        </p:spPr>
        <p:txBody>
          <a:bodyPr wrap="square" lIns="0" tIns="0" rIns="0" bIns="0" rtlCol="0"/>
          <a:lstStyle/>
          <a:p>
            <a:endParaRPr/>
          </a:p>
        </p:txBody>
      </p:sp>
      <p:sp>
        <p:nvSpPr>
          <p:cNvPr id="31" name="object 31"/>
          <p:cNvSpPr/>
          <p:nvPr/>
        </p:nvSpPr>
        <p:spPr>
          <a:xfrm>
            <a:off x="9571870" y="4317438"/>
            <a:ext cx="631190" cy="1615440"/>
          </a:xfrm>
          <a:custGeom>
            <a:avLst/>
            <a:gdLst/>
            <a:ahLst/>
            <a:cxnLst/>
            <a:rect l="l" t="t" r="r" b="b"/>
            <a:pathLst>
              <a:path w="631190" h="1615439">
                <a:moveTo>
                  <a:pt x="631190" y="1614970"/>
                </a:moveTo>
                <a:lnTo>
                  <a:pt x="0" y="0"/>
                </a:lnTo>
              </a:path>
            </a:pathLst>
          </a:custGeom>
          <a:ln w="28117">
            <a:solidFill>
              <a:srgbClr val="231F20"/>
            </a:solidFill>
          </a:ln>
        </p:spPr>
        <p:txBody>
          <a:bodyPr wrap="square" lIns="0" tIns="0" rIns="0" bIns="0" rtlCol="0"/>
          <a:lstStyle/>
          <a:p>
            <a:endParaRPr/>
          </a:p>
        </p:txBody>
      </p:sp>
      <p:sp>
        <p:nvSpPr>
          <p:cNvPr id="32" name="object 32"/>
          <p:cNvSpPr txBox="1"/>
          <p:nvPr/>
        </p:nvSpPr>
        <p:spPr>
          <a:xfrm rot="4200000">
            <a:off x="8956415" y="1387965"/>
            <a:ext cx="1369920" cy="112395"/>
          </a:xfrm>
          <a:prstGeom prst="rect">
            <a:avLst/>
          </a:prstGeom>
        </p:spPr>
        <p:txBody>
          <a:bodyPr vert="horz" wrap="square" lIns="0" tIns="0" rIns="0" bIns="0" rtlCol="0">
            <a:spAutoFit/>
          </a:bodyPr>
          <a:lstStyle/>
          <a:p>
            <a:pPr>
              <a:lnSpc>
                <a:spcPts val="885"/>
              </a:lnSpc>
            </a:pPr>
            <a:r>
              <a:rPr sz="1275" b="0" spc="30" baseline="9803" dirty="0">
                <a:solidFill>
                  <a:srgbClr val="003855"/>
                </a:solidFill>
                <a:latin typeface="Univers LT Pro 45 Light"/>
                <a:cs typeface="Univers LT Pro 45 Light"/>
              </a:rPr>
              <a:t>SO</a:t>
            </a:r>
            <a:r>
              <a:rPr sz="1275" b="0" spc="-52" baseline="9803" dirty="0">
                <a:solidFill>
                  <a:srgbClr val="003855"/>
                </a:solidFill>
                <a:latin typeface="Univers LT Pro 45 Light"/>
                <a:cs typeface="Univers LT Pro 45 Light"/>
              </a:rPr>
              <a:t>U</a:t>
            </a:r>
            <a:r>
              <a:rPr sz="1275" b="0" spc="30" baseline="9803" dirty="0">
                <a:solidFill>
                  <a:srgbClr val="003855"/>
                </a:solidFill>
                <a:latin typeface="Univers LT Pro 45 Light"/>
                <a:cs typeface="Univers LT Pro 45 Light"/>
              </a:rPr>
              <a:t>THB</a:t>
            </a:r>
            <a:r>
              <a:rPr sz="1275" b="0" spc="-30" baseline="9803" dirty="0">
                <a:solidFill>
                  <a:srgbClr val="003855"/>
                </a:solidFill>
                <a:latin typeface="Univers LT Pro 45 Light"/>
                <a:cs typeface="Univers LT Pro 45 Light"/>
              </a:rPr>
              <a:t>R</a:t>
            </a:r>
            <a:r>
              <a:rPr sz="1275" b="0" spc="-22" baseline="6535" dirty="0">
                <a:solidFill>
                  <a:srgbClr val="003855"/>
                </a:solidFill>
                <a:latin typeface="Univers LT Pro 45 Light"/>
                <a:cs typeface="Univers LT Pro 45 Light"/>
              </a:rPr>
              <a:t>O</a:t>
            </a:r>
            <a:r>
              <a:rPr sz="1275" b="0" spc="30" baseline="3267" dirty="0">
                <a:solidFill>
                  <a:srgbClr val="003855"/>
                </a:solidFill>
                <a:latin typeface="Univers LT Pro 45 Light"/>
                <a:cs typeface="Univers LT Pro 45 Light"/>
              </a:rPr>
              <a:t>OK</a:t>
            </a:r>
            <a:r>
              <a:rPr sz="1275" b="0" spc="-15" baseline="3267" dirty="0">
                <a:solidFill>
                  <a:srgbClr val="003855"/>
                </a:solidFill>
                <a:latin typeface="Univers LT Pro 45 Light"/>
                <a:cs typeface="Univers LT Pro 45 Light"/>
              </a:rPr>
              <a:t> </a:t>
            </a:r>
            <a:r>
              <a:rPr sz="1275" b="0" spc="30" baseline="3267" dirty="0">
                <a:solidFill>
                  <a:srgbClr val="003855"/>
                </a:solidFill>
                <a:latin typeface="Univers LT Pro 45 Light"/>
                <a:cs typeface="Univers LT Pro 45 Light"/>
              </a:rPr>
              <a:t>C</a:t>
            </a:r>
            <a:r>
              <a:rPr sz="1275" b="0" spc="-67" baseline="3267" dirty="0">
                <a:solidFill>
                  <a:srgbClr val="003855"/>
                </a:solidFill>
                <a:latin typeface="Univers LT Pro 45 Light"/>
                <a:cs typeface="Univers LT Pro 45 Light"/>
              </a:rPr>
              <a:t>O</a:t>
            </a:r>
            <a:r>
              <a:rPr sz="1275" b="0" spc="22" baseline="3267" dirty="0">
                <a:solidFill>
                  <a:srgbClr val="003855"/>
                </a:solidFill>
                <a:latin typeface="Univers LT Pro 45 Light"/>
                <a:cs typeface="Univers LT Pro 45 Light"/>
              </a:rPr>
              <a:t>T</a:t>
            </a:r>
            <a:r>
              <a:rPr sz="1275" b="0" spc="-112" baseline="3267" dirty="0">
                <a:solidFill>
                  <a:srgbClr val="003855"/>
                </a:solidFill>
                <a:latin typeface="Univers LT Pro 45 Light"/>
                <a:cs typeface="Univers LT Pro 45 Light"/>
              </a:rPr>
              <a:t>T</a:t>
            </a:r>
            <a:r>
              <a:rPr sz="850" b="0" spc="-5" dirty="0">
                <a:solidFill>
                  <a:srgbClr val="003855"/>
                </a:solidFill>
                <a:latin typeface="Univers LT Pro 45 Light"/>
                <a:cs typeface="Univers LT Pro 45 Light"/>
              </a:rPr>
              <a:t>A</a:t>
            </a:r>
            <a:r>
              <a:rPr sz="850" b="0" spc="20" dirty="0">
                <a:solidFill>
                  <a:srgbClr val="003855"/>
                </a:solidFill>
                <a:latin typeface="Univers LT Pro 45 Light"/>
                <a:cs typeface="Univers LT Pro 45 Light"/>
              </a:rPr>
              <a:t>GES</a:t>
            </a:r>
            <a:endParaRPr sz="850">
              <a:latin typeface="Univers LT Pro 45 Light"/>
              <a:cs typeface="Univers LT Pro 45 Light"/>
            </a:endParaRPr>
          </a:p>
        </p:txBody>
      </p:sp>
      <p:sp>
        <p:nvSpPr>
          <p:cNvPr id="33" name="object 33"/>
          <p:cNvSpPr txBox="1"/>
          <p:nvPr/>
        </p:nvSpPr>
        <p:spPr>
          <a:xfrm>
            <a:off x="5593944" y="8309082"/>
            <a:ext cx="1250950" cy="160655"/>
          </a:xfrm>
          <a:prstGeom prst="rect">
            <a:avLst/>
          </a:prstGeom>
        </p:spPr>
        <p:txBody>
          <a:bodyPr vert="horz" wrap="square" lIns="0" tIns="17145" rIns="0" bIns="0" rtlCol="0">
            <a:spAutoFit/>
          </a:bodyPr>
          <a:lstStyle/>
          <a:p>
            <a:pPr marL="12700">
              <a:lnSpc>
                <a:spcPct val="100000"/>
              </a:lnSpc>
              <a:spcBef>
                <a:spcPts val="135"/>
              </a:spcBef>
            </a:pPr>
            <a:r>
              <a:rPr sz="850" b="0" spc="15" dirty="0">
                <a:solidFill>
                  <a:srgbClr val="003855"/>
                </a:solidFill>
                <a:latin typeface="Univers LT Pro 45 Light"/>
                <a:cs typeface="Univers LT Pro 45 Light"/>
              </a:rPr>
              <a:t>ALLOTMENT</a:t>
            </a:r>
            <a:r>
              <a:rPr sz="850" b="0" spc="-30" dirty="0">
                <a:solidFill>
                  <a:srgbClr val="003855"/>
                </a:solidFill>
                <a:latin typeface="Univers LT Pro 45 Light"/>
                <a:cs typeface="Univers LT Pro 45 Light"/>
              </a:rPr>
              <a:t> </a:t>
            </a:r>
            <a:r>
              <a:rPr sz="850" b="0" spc="20" dirty="0">
                <a:solidFill>
                  <a:srgbClr val="003855"/>
                </a:solidFill>
                <a:latin typeface="Univers LT Pro 45 Light"/>
                <a:cs typeface="Univers LT Pro 45 Light"/>
              </a:rPr>
              <a:t>GARDENS</a:t>
            </a:r>
            <a:endParaRPr sz="850">
              <a:latin typeface="Univers LT Pro 45 Light"/>
              <a:cs typeface="Univers LT Pro 45 Light"/>
            </a:endParaRPr>
          </a:p>
        </p:txBody>
      </p:sp>
      <p:sp>
        <p:nvSpPr>
          <p:cNvPr id="34" name="object 34"/>
          <p:cNvSpPr txBox="1"/>
          <p:nvPr/>
        </p:nvSpPr>
        <p:spPr>
          <a:xfrm>
            <a:off x="9149915" y="2122717"/>
            <a:ext cx="88265" cy="160655"/>
          </a:xfrm>
          <a:prstGeom prst="rect">
            <a:avLst/>
          </a:prstGeom>
        </p:spPr>
        <p:txBody>
          <a:bodyPr vert="horz" wrap="square" lIns="0" tIns="17145" rIns="0" bIns="0" rtlCol="0">
            <a:spAutoFit/>
          </a:bodyPr>
          <a:lstStyle/>
          <a:p>
            <a:pPr marL="12700">
              <a:lnSpc>
                <a:spcPct val="100000"/>
              </a:lnSpc>
              <a:spcBef>
                <a:spcPts val="135"/>
              </a:spcBef>
            </a:pPr>
            <a:r>
              <a:rPr sz="850" b="0" spc="15" dirty="0">
                <a:solidFill>
                  <a:srgbClr val="003855"/>
                </a:solidFill>
                <a:latin typeface="Univers LT Pro 45 Light"/>
                <a:cs typeface="Univers LT Pro 45 Light"/>
              </a:rPr>
              <a:t>1</a:t>
            </a:r>
            <a:endParaRPr sz="850">
              <a:latin typeface="Univers LT Pro 45 Light"/>
              <a:cs typeface="Univers LT Pro 45 Light"/>
            </a:endParaRPr>
          </a:p>
        </p:txBody>
      </p:sp>
      <p:sp>
        <p:nvSpPr>
          <p:cNvPr id="35" name="object 35"/>
          <p:cNvSpPr txBox="1"/>
          <p:nvPr/>
        </p:nvSpPr>
        <p:spPr>
          <a:xfrm>
            <a:off x="8240040" y="2476612"/>
            <a:ext cx="88265" cy="160655"/>
          </a:xfrm>
          <a:prstGeom prst="rect">
            <a:avLst/>
          </a:prstGeom>
        </p:spPr>
        <p:txBody>
          <a:bodyPr vert="horz" wrap="square" lIns="0" tIns="17145" rIns="0" bIns="0" rtlCol="0">
            <a:spAutoFit/>
          </a:bodyPr>
          <a:lstStyle/>
          <a:p>
            <a:pPr marL="12700">
              <a:lnSpc>
                <a:spcPct val="100000"/>
              </a:lnSpc>
              <a:spcBef>
                <a:spcPts val="135"/>
              </a:spcBef>
            </a:pPr>
            <a:r>
              <a:rPr sz="850" b="0" spc="15" dirty="0">
                <a:solidFill>
                  <a:srgbClr val="003855"/>
                </a:solidFill>
                <a:latin typeface="Univers LT Pro 45 Light"/>
                <a:cs typeface="Univers LT Pro 45 Light"/>
              </a:rPr>
              <a:t>2</a:t>
            </a:r>
            <a:endParaRPr sz="850">
              <a:latin typeface="Univers LT Pro 45 Light"/>
              <a:cs typeface="Univers LT Pro 45 Light"/>
            </a:endParaRPr>
          </a:p>
        </p:txBody>
      </p:sp>
      <p:sp>
        <p:nvSpPr>
          <p:cNvPr id="36" name="object 36"/>
          <p:cNvSpPr txBox="1"/>
          <p:nvPr/>
        </p:nvSpPr>
        <p:spPr>
          <a:xfrm>
            <a:off x="10392918" y="7047651"/>
            <a:ext cx="88265" cy="160655"/>
          </a:xfrm>
          <a:prstGeom prst="rect">
            <a:avLst/>
          </a:prstGeom>
        </p:spPr>
        <p:txBody>
          <a:bodyPr vert="horz" wrap="square" lIns="0" tIns="17145" rIns="0" bIns="0" rtlCol="0">
            <a:spAutoFit/>
          </a:bodyPr>
          <a:lstStyle/>
          <a:p>
            <a:pPr marL="12700">
              <a:lnSpc>
                <a:spcPct val="100000"/>
              </a:lnSpc>
              <a:spcBef>
                <a:spcPts val="135"/>
              </a:spcBef>
            </a:pPr>
            <a:r>
              <a:rPr sz="850" b="0" spc="15" dirty="0">
                <a:solidFill>
                  <a:srgbClr val="003855"/>
                </a:solidFill>
                <a:latin typeface="Univers LT Pro 45 Light"/>
                <a:cs typeface="Univers LT Pro 45 Light"/>
              </a:rPr>
              <a:t>3</a:t>
            </a:r>
            <a:endParaRPr sz="850">
              <a:latin typeface="Univers LT Pro 45 Light"/>
              <a:cs typeface="Univers LT Pro 45 Light"/>
            </a:endParaRPr>
          </a:p>
        </p:txBody>
      </p:sp>
      <p:sp>
        <p:nvSpPr>
          <p:cNvPr id="37" name="object 37"/>
          <p:cNvSpPr txBox="1"/>
          <p:nvPr/>
        </p:nvSpPr>
        <p:spPr>
          <a:xfrm>
            <a:off x="10641971" y="7600101"/>
            <a:ext cx="88265" cy="160655"/>
          </a:xfrm>
          <a:prstGeom prst="rect">
            <a:avLst/>
          </a:prstGeom>
        </p:spPr>
        <p:txBody>
          <a:bodyPr vert="horz" wrap="square" lIns="0" tIns="17145" rIns="0" bIns="0" rtlCol="0">
            <a:spAutoFit/>
          </a:bodyPr>
          <a:lstStyle/>
          <a:p>
            <a:pPr marL="12700">
              <a:lnSpc>
                <a:spcPct val="100000"/>
              </a:lnSpc>
              <a:spcBef>
                <a:spcPts val="135"/>
              </a:spcBef>
            </a:pPr>
            <a:r>
              <a:rPr sz="850" b="0" spc="15" dirty="0">
                <a:solidFill>
                  <a:srgbClr val="003855"/>
                </a:solidFill>
                <a:latin typeface="Univers LT Pro 45 Light"/>
                <a:cs typeface="Univers LT Pro 45 Light"/>
              </a:rPr>
              <a:t>4</a:t>
            </a:r>
            <a:endParaRPr sz="850">
              <a:latin typeface="Univers LT Pro 45 Light"/>
              <a:cs typeface="Univers LT Pro 45 Light"/>
            </a:endParaRPr>
          </a:p>
        </p:txBody>
      </p:sp>
      <p:sp>
        <p:nvSpPr>
          <p:cNvPr id="38" name="object 38"/>
          <p:cNvSpPr txBox="1"/>
          <p:nvPr/>
        </p:nvSpPr>
        <p:spPr>
          <a:xfrm>
            <a:off x="14498846" y="9220665"/>
            <a:ext cx="88265" cy="160655"/>
          </a:xfrm>
          <a:prstGeom prst="rect">
            <a:avLst/>
          </a:prstGeom>
        </p:spPr>
        <p:txBody>
          <a:bodyPr vert="horz" wrap="square" lIns="0" tIns="17145" rIns="0" bIns="0" rtlCol="0">
            <a:spAutoFit/>
          </a:bodyPr>
          <a:lstStyle/>
          <a:p>
            <a:pPr marL="12700">
              <a:lnSpc>
                <a:spcPct val="100000"/>
              </a:lnSpc>
              <a:spcBef>
                <a:spcPts val="135"/>
              </a:spcBef>
            </a:pPr>
            <a:r>
              <a:rPr sz="850" b="0" spc="15" dirty="0">
                <a:solidFill>
                  <a:srgbClr val="003855"/>
                </a:solidFill>
                <a:latin typeface="Univers LT Pro 45 Light"/>
                <a:cs typeface="Univers LT Pro 45 Light"/>
              </a:rPr>
              <a:t>9</a:t>
            </a:r>
            <a:endParaRPr sz="850">
              <a:latin typeface="Univers LT Pro 45 Light"/>
              <a:cs typeface="Univers LT Pro 45 Light"/>
            </a:endParaRPr>
          </a:p>
        </p:txBody>
      </p:sp>
      <p:sp>
        <p:nvSpPr>
          <p:cNvPr id="39" name="object 39"/>
          <p:cNvSpPr txBox="1"/>
          <p:nvPr/>
        </p:nvSpPr>
        <p:spPr>
          <a:xfrm>
            <a:off x="14498846" y="8567018"/>
            <a:ext cx="133985" cy="160655"/>
          </a:xfrm>
          <a:prstGeom prst="rect">
            <a:avLst/>
          </a:prstGeom>
        </p:spPr>
        <p:txBody>
          <a:bodyPr vert="horz" wrap="square" lIns="0" tIns="17145" rIns="0" bIns="0" rtlCol="0">
            <a:spAutoFit/>
          </a:bodyPr>
          <a:lstStyle/>
          <a:p>
            <a:pPr marL="12700">
              <a:lnSpc>
                <a:spcPct val="100000"/>
              </a:lnSpc>
              <a:spcBef>
                <a:spcPts val="135"/>
              </a:spcBef>
            </a:pPr>
            <a:r>
              <a:rPr sz="850" b="0" spc="-55" dirty="0">
                <a:solidFill>
                  <a:srgbClr val="003855"/>
                </a:solidFill>
                <a:latin typeface="Univers LT Pro 45 Light"/>
                <a:cs typeface="Univers LT Pro 45 Light"/>
              </a:rPr>
              <a:t>10</a:t>
            </a:r>
            <a:endParaRPr sz="850">
              <a:latin typeface="Univers LT Pro 45 Light"/>
              <a:cs typeface="Univers LT Pro 45 Light"/>
            </a:endParaRPr>
          </a:p>
        </p:txBody>
      </p:sp>
      <p:sp>
        <p:nvSpPr>
          <p:cNvPr id="40" name="object 40"/>
          <p:cNvSpPr txBox="1"/>
          <p:nvPr/>
        </p:nvSpPr>
        <p:spPr>
          <a:xfrm>
            <a:off x="13789401" y="7286297"/>
            <a:ext cx="125095" cy="160655"/>
          </a:xfrm>
          <a:prstGeom prst="rect">
            <a:avLst/>
          </a:prstGeom>
        </p:spPr>
        <p:txBody>
          <a:bodyPr vert="horz" wrap="square" lIns="0" tIns="17145" rIns="0" bIns="0" rtlCol="0">
            <a:spAutoFit/>
          </a:bodyPr>
          <a:lstStyle/>
          <a:p>
            <a:pPr marL="12700">
              <a:lnSpc>
                <a:spcPct val="100000"/>
              </a:lnSpc>
              <a:spcBef>
                <a:spcPts val="135"/>
              </a:spcBef>
            </a:pPr>
            <a:r>
              <a:rPr sz="850" b="0" spc="-90" dirty="0">
                <a:solidFill>
                  <a:srgbClr val="003855"/>
                </a:solidFill>
                <a:latin typeface="Univers LT Pro 45 Light"/>
                <a:cs typeface="Univers LT Pro 45 Light"/>
              </a:rPr>
              <a:t>11</a:t>
            </a:r>
            <a:endParaRPr sz="850">
              <a:latin typeface="Univers LT Pro 45 Light"/>
              <a:cs typeface="Univers LT Pro 45 Light"/>
            </a:endParaRPr>
          </a:p>
        </p:txBody>
      </p:sp>
      <p:sp>
        <p:nvSpPr>
          <p:cNvPr id="41" name="object 41"/>
          <p:cNvSpPr txBox="1"/>
          <p:nvPr/>
        </p:nvSpPr>
        <p:spPr>
          <a:xfrm>
            <a:off x="13470549" y="6831513"/>
            <a:ext cx="139700" cy="160655"/>
          </a:xfrm>
          <a:prstGeom prst="rect">
            <a:avLst/>
          </a:prstGeom>
        </p:spPr>
        <p:txBody>
          <a:bodyPr vert="horz" wrap="square" lIns="0" tIns="17145" rIns="0" bIns="0" rtlCol="0">
            <a:spAutoFit/>
          </a:bodyPr>
          <a:lstStyle/>
          <a:p>
            <a:pPr marL="12700">
              <a:lnSpc>
                <a:spcPct val="100000"/>
              </a:lnSpc>
              <a:spcBef>
                <a:spcPts val="135"/>
              </a:spcBef>
            </a:pPr>
            <a:r>
              <a:rPr sz="850" b="0" spc="-30" dirty="0">
                <a:solidFill>
                  <a:srgbClr val="003855"/>
                </a:solidFill>
                <a:latin typeface="Univers LT Pro 45 Light"/>
                <a:cs typeface="Univers LT Pro 45 Light"/>
              </a:rPr>
              <a:t>12</a:t>
            </a:r>
            <a:endParaRPr sz="850">
              <a:latin typeface="Univers LT Pro 45 Light"/>
              <a:cs typeface="Univers LT Pro 45 Light"/>
            </a:endParaRPr>
          </a:p>
        </p:txBody>
      </p:sp>
      <p:sp>
        <p:nvSpPr>
          <p:cNvPr id="42" name="object 42"/>
          <p:cNvSpPr txBox="1"/>
          <p:nvPr/>
        </p:nvSpPr>
        <p:spPr>
          <a:xfrm>
            <a:off x="13123798" y="6346098"/>
            <a:ext cx="139700" cy="160655"/>
          </a:xfrm>
          <a:prstGeom prst="rect">
            <a:avLst/>
          </a:prstGeom>
        </p:spPr>
        <p:txBody>
          <a:bodyPr vert="horz" wrap="square" lIns="0" tIns="17145" rIns="0" bIns="0" rtlCol="0">
            <a:spAutoFit/>
          </a:bodyPr>
          <a:lstStyle/>
          <a:p>
            <a:pPr marL="12700">
              <a:lnSpc>
                <a:spcPct val="100000"/>
              </a:lnSpc>
              <a:spcBef>
                <a:spcPts val="135"/>
              </a:spcBef>
            </a:pPr>
            <a:r>
              <a:rPr sz="850" b="0" spc="-30" dirty="0">
                <a:solidFill>
                  <a:srgbClr val="003855"/>
                </a:solidFill>
                <a:latin typeface="Univers LT Pro 45 Light"/>
                <a:cs typeface="Univers LT Pro 45 Light"/>
              </a:rPr>
              <a:t>13</a:t>
            </a:r>
            <a:endParaRPr sz="850">
              <a:latin typeface="Univers LT Pro 45 Light"/>
              <a:cs typeface="Univers LT Pro 45 Light"/>
            </a:endParaRPr>
          </a:p>
        </p:txBody>
      </p:sp>
      <p:sp>
        <p:nvSpPr>
          <p:cNvPr id="43" name="object 43"/>
          <p:cNvSpPr txBox="1"/>
          <p:nvPr/>
        </p:nvSpPr>
        <p:spPr>
          <a:xfrm>
            <a:off x="12787674" y="5919023"/>
            <a:ext cx="139700" cy="160655"/>
          </a:xfrm>
          <a:prstGeom prst="rect">
            <a:avLst/>
          </a:prstGeom>
        </p:spPr>
        <p:txBody>
          <a:bodyPr vert="horz" wrap="square" lIns="0" tIns="17145" rIns="0" bIns="0" rtlCol="0">
            <a:spAutoFit/>
          </a:bodyPr>
          <a:lstStyle/>
          <a:p>
            <a:pPr marL="12700">
              <a:lnSpc>
                <a:spcPct val="100000"/>
              </a:lnSpc>
              <a:spcBef>
                <a:spcPts val="135"/>
              </a:spcBef>
            </a:pPr>
            <a:r>
              <a:rPr sz="850" b="0" spc="-30" dirty="0">
                <a:solidFill>
                  <a:srgbClr val="003855"/>
                </a:solidFill>
                <a:latin typeface="Univers LT Pro 45 Light"/>
                <a:cs typeface="Univers LT Pro 45 Light"/>
              </a:rPr>
              <a:t>14</a:t>
            </a:r>
            <a:endParaRPr sz="850">
              <a:latin typeface="Univers LT Pro 45 Light"/>
              <a:cs typeface="Univers LT Pro 45 Light"/>
            </a:endParaRPr>
          </a:p>
        </p:txBody>
      </p:sp>
      <p:sp>
        <p:nvSpPr>
          <p:cNvPr id="44" name="object 44"/>
          <p:cNvSpPr txBox="1"/>
          <p:nvPr/>
        </p:nvSpPr>
        <p:spPr>
          <a:xfrm>
            <a:off x="12381876" y="4672381"/>
            <a:ext cx="139700" cy="160655"/>
          </a:xfrm>
          <a:prstGeom prst="rect">
            <a:avLst/>
          </a:prstGeom>
        </p:spPr>
        <p:txBody>
          <a:bodyPr vert="horz" wrap="square" lIns="0" tIns="17145" rIns="0" bIns="0" rtlCol="0">
            <a:spAutoFit/>
          </a:bodyPr>
          <a:lstStyle/>
          <a:p>
            <a:pPr marL="12700">
              <a:lnSpc>
                <a:spcPct val="100000"/>
              </a:lnSpc>
              <a:spcBef>
                <a:spcPts val="135"/>
              </a:spcBef>
            </a:pPr>
            <a:r>
              <a:rPr sz="850" b="0" spc="-30" dirty="0">
                <a:solidFill>
                  <a:srgbClr val="003855"/>
                </a:solidFill>
                <a:latin typeface="Univers LT Pro 45 Light"/>
                <a:cs typeface="Univers LT Pro 45 Light"/>
              </a:rPr>
              <a:t>15</a:t>
            </a:r>
            <a:endParaRPr sz="850">
              <a:latin typeface="Univers LT Pro 45 Light"/>
              <a:cs typeface="Univers LT Pro 45 Light"/>
            </a:endParaRPr>
          </a:p>
        </p:txBody>
      </p:sp>
      <p:sp>
        <p:nvSpPr>
          <p:cNvPr id="45" name="object 45"/>
          <p:cNvSpPr txBox="1"/>
          <p:nvPr/>
        </p:nvSpPr>
        <p:spPr>
          <a:xfrm>
            <a:off x="12252708" y="4125036"/>
            <a:ext cx="139700" cy="160655"/>
          </a:xfrm>
          <a:prstGeom prst="rect">
            <a:avLst/>
          </a:prstGeom>
        </p:spPr>
        <p:txBody>
          <a:bodyPr vert="horz" wrap="square" lIns="0" tIns="17145" rIns="0" bIns="0" rtlCol="0">
            <a:spAutoFit/>
          </a:bodyPr>
          <a:lstStyle/>
          <a:p>
            <a:pPr marL="12700">
              <a:lnSpc>
                <a:spcPct val="100000"/>
              </a:lnSpc>
              <a:spcBef>
                <a:spcPts val="135"/>
              </a:spcBef>
            </a:pPr>
            <a:r>
              <a:rPr sz="850" b="0" spc="-30" dirty="0">
                <a:solidFill>
                  <a:srgbClr val="003855"/>
                </a:solidFill>
                <a:latin typeface="Univers LT Pro 45 Light"/>
                <a:cs typeface="Univers LT Pro 45 Light"/>
              </a:rPr>
              <a:t>16</a:t>
            </a:r>
            <a:endParaRPr sz="850">
              <a:latin typeface="Univers LT Pro 45 Light"/>
              <a:cs typeface="Univers LT Pro 45 Light"/>
            </a:endParaRPr>
          </a:p>
        </p:txBody>
      </p:sp>
      <p:sp>
        <p:nvSpPr>
          <p:cNvPr id="46" name="object 46"/>
          <p:cNvSpPr txBox="1"/>
          <p:nvPr/>
        </p:nvSpPr>
        <p:spPr>
          <a:xfrm>
            <a:off x="11987888" y="3740291"/>
            <a:ext cx="135255" cy="160655"/>
          </a:xfrm>
          <a:prstGeom prst="rect">
            <a:avLst/>
          </a:prstGeom>
        </p:spPr>
        <p:txBody>
          <a:bodyPr vert="horz" wrap="square" lIns="0" tIns="17145" rIns="0" bIns="0" rtlCol="0">
            <a:spAutoFit/>
          </a:bodyPr>
          <a:lstStyle/>
          <a:p>
            <a:pPr marL="12700">
              <a:lnSpc>
                <a:spcPct val="100000"/>
              </a:lnSpc>
              <a:spcBef>
                <a:spcPts val="135"/>
              </a:spcBef>
            </a:pPr>
            <a:r>
              <a:rPr sz="850" b="0" spc="-50" dirty="0">
                <a:solidFill>
                  <a:srgbClr val="003855"/>
                </a:solidFill>
                <a:latin typeface="Univers LT Pro 45 Light"/>
                <a:cs typeface="Univers LT Pro 45 Light"/>
              </a:rPr>
              <a:t>17</a:t>
            </a:r>
            <a:endParaRPr sz="850">
              <a:latin typeface="Univers LT Pro 45 Light"/>
              <a:cs typeface="Univers LT Pro 45 Light"/>
            </a:endParaRPr>
          </a:p>
        </p:txBody>
      </p:sp>
      <p:sp>
        <p:nvSpPr>
          <p:cNvPr id="47" name="object 47"/>
          <p:cNvSpPr txBox="1"/>
          <p:nvPr/>
        </p:nvSpPr>
        <p:spPr>
          <a:xfrm rot="4020000">
            <a:off x="10778622" y="6540265"/>
            <a:ext cx="764056" cy="112395"/>
          </a:xfrm>
          <a:prstGeom prst="rect">
            <a:avLst/>
          </a:prstGeom>
        </p:spPr>
        <p:txBody>
          <a:bodyPr vert="horz" wrap="square" lIns="0" tIns="0" rIns="0" bIns="0" rtlCol="0">
            <a:spAutoFit/>
          </a:bodyPr>
          <a:lstStyle/>
          <a:p>
            <a:pPr>
              <a:lnSpc>
                <a:spcPts val="885"/>
              </a:lnSpc>
            </a:pPr>
            <a:r>
              <a:rPr sz="850" b="0" spc="15" dirty="0">
                <a:solidFill>
                  <a:srgbClr val="003855"/>
                </a:solidFill>
                <a:latin typeface="Univers LT Pro 45 Light"/>
                <a:cs typeface="Univers LT Pro 45 Light"/>
              </a:rPr>
              <a:t>Gras</a:t>
            </a:r>
            <a:r>
              <a:rPr sz="850" b="0" spc="80" dirty="0">
                <a:solidFill>
                  <a:srgbClr val="003855"/>
                </a:solidFill>
                <a:latin typeface="Univers LT Pro 45 Light"/>
                <a:cs typeface="Univers LT Pro 45 Light"/>
              </a:rPr>
              <a:t>s</a:t>
            </a:r>
            <a:r>
              <a:rPr sz="850" b="0" spc="5" dirty="0">
                <a:solidFill>
                  <a:srgbClr val="003855"/>
                </a:solidFill>
                <a:latin typeface="Univers LT Pro 45 Light"/>
                <a:cs typeface="Univers LT Pro 45 Light"/>
              </a:rPr>
              <a:t>- </a:t>
            </a:r>
            <a:r>
              <a:rPr sz="850" b="0" spc="20" dirty="0">
                <a:solidFill>
                  <a:srgbClr val="003855"/>
                </a:solidFill>
                <a:latin typeface="Univers LT Pro 45 Light"/>
                <a:cs typeface="Univers LT Pro 45 Light"/>
              </a:rPr>
              <a:t>No</a:t>
            </a:r>
            <a:r>
              <a:rPr sz="850" b="0" spc="5" dirty="0">
                <a:solidFill>
                  <a:srgbClr val="003855"/>
                </a:solidFill>
                <a:latin typeface="Univers LT Pro 45 Light"/>
                <a:cs typeface="Univers LT Pro 45 Light"/>
              </a:rPr>
              <a:t> </a:t>
            </a:r>
            <a:r>
              <a:rPr sz="850" b="0" spc="-10" dirty="0">
                <a:solidFill>
                  <a:srgbClr val="003855"/>
                </a:solidFill>
                <a:latin typeface="Univers LT Pro 45 Light"/>
                <a:cs typeface="Univers LT Pro 45 Light"/>
              </a:rPr>
              <a:t>P</a:t>
            </a:r>
            <a:r>
              <a:rPr sz="850" b="0" spc="15" dirty="0">
                <a:solidFill>
                  <a:srgbClr val="003855"/>
                </a:solidFill>
                <a:latin typeface="Univers LT Pro 45 Light"/>
                <a:cs typeface="Univers LT Pro 45 Light"/>
              </a:rPr>
              <a:t>ath</a:t>
            </a:r>
            <a:endParaRPr sz="850">
              <a:latin typeface="Univers LT Pro 45 Light"/>
              <a:cs typeface="Univers LT Pro 45 Light"/>
            </a:endParaRPr>
          </a:p>
        </p:txBody>
      </p:sp>
      <p:sp>
        <p:nvSpPr>
          <p:cNvPr id="48" name="object 48"/>
          <p:cNvSpPr txBox="1"/>
          <p:nvPr/>
        </p:nvSpPr>
        <p:spPr>
          <a:xfrm>
            <a:off x="11294385" y="2174039"/>
            <a:ext cx="142875" cy="160655"/>
          </a:xfrm>
          <a:prstGeom prst="rect">
            <a:avLst/>
          </a:prstGeom>
        </p:spPr>
        <p:txBody>
          <a:bodyPr vert="horz" wrap="square" lIns="0" tIns="17145" rIns="0" bIns="0" rtlCol="0">
            <a:spAutoFit/>
          </a:bodyPr>
          <a:lstStyle/>
          <a:p>
            <a:pPr marL="12700">
              <a:lnSpc>
                <a:spcPct val="100000"/>
              </a:lnSpc>
              <a:spcBef>
                <a:spcPts val="135"/>
              </a:spcBef>
            </a:pPr>
            <a:r>
              <a:rPr sz="850" b="0" spc="-20" dirty="0">
                <a:solidFill>
                  <a:srgbClr val="003855"/>
                </a:solidFill>
                <a:latin typeface="Univers LT Pro 45 Light"/>
                <a:cs typeface="Univers LT Pro 45 Light"/>
              </a:rPr>
              <a:t>18</a:t>
            </a:r>
            <a:endParaRPr sz="850">
              <a:latin typeface="Univers LT Pro 45 Light"/>
              <a:cs typeface="Univers LT Pro 45 Light"/>
            </a:endParaRPr>
          </a:p>
        </p:txBody>
      </p:sp>
      <p:sp>
        <p:nvSpPr>
          <p:cNvPr id="49" name="object 49"/>
          <p:cNvSpPr txBox="1"/>
          <p:nvPr/>
        </p:nvSpPr>
        <p:spPr>
          <a:xfrm>
            <a:off x="10911762" y="1201540"/>
            <a:ext cx="407670" cy="538480"/>
          </a:xfrm>
          <a:prstGeom prst="rect">
            <a:avLst/>
          </a:prstGeom>
        </p:spPr>
        <p:txBody>
          <a:bodyPr vert="horz" wrap="square" lIns="0" tIns="17145" rIns="0" bIns="0" rtlCol="0">
            <a:spAutoFit/>
          </a:bodyPr>
          <a:lstStyle/>
          <a:p>
            <a:pPr marL="12700">
              <a:lnSpc>
                <a:spcPct val="100000"/>
              </a:lnSpc>
              <a:spcBef>
                <a:spcPts val="135"/>
              </a:spcBef>
            </a:pPr>
            <a:r>
              <a:rPr sz="850" b="0" spc="15" dirty="0">
                <a:solidFill>
                  <a:srgbClr val="003855"/>
                </a:solidFill>
                <a:latin typeface="Univers LT Pro 45 Light"/>
                <a:cs typeface="Univers LT Pro 45 Light"/>
              </a:rPr>
              <a:t>20</a:t>
            </a:r>
            <a:endParaRPr sz="850">
              <a:latin typeface="Univers LT Pro 45 Light"/>
              <a:cs typeface="Univers LT Pro 45 Light"/>
            </a:endParaRPr>
          </a:p>
          <a:p>
            <a:pPr>
              <a:lnSpc>
                <a:spcPct val="100000"/>
              </a:lnSpc>
              <a:spcBef>
                <a:spcPts val="20"/>
              </a:spcBef>
            </a:pPr>
            <a:endParaRPr sz="1600">
              <a:latin typeface="Univers LT Pro 45 Light"/>
              <a:cs typeface="Univers LT Pro 45 Light"/>
            </a:endParaRPr>
          </a:p>
          <a:p>
            <a:pPr marR="5080" algn="r">
              <a:lnSpc>
                <a:spcPct val="100000"/>
              </a:lnSpc>
            </a:pPr>
            <a:r>
              <a:rPr sz="850" b="0" spc="-30" dirty="0">
                <a:solidFill>
                  <a:srgbClr val="003855"/>
                </a:solidFill>
                <a:latin typeface="Univers LT Pro 45 Light"/>
                <a:cs typeface="Univers LT Pro 45 Light"/>
              </a:rPr>
              <a:t>19</a:t>
            </a:r>
            <a:endParaRPr sz="850">
              <a:latin typeface="Univers LT Pro 45 Light"/>
              <a:cs typeface="Univers LT Pro 45 Light"/>
            </a:endParaRPr>
          </a:p>
        </p:txBody>
      </p:sp>
      <p:sp>
        <p:nvSpPr>
          <p:cNvPr id="50" name="object 50"/>
          <p:cNvSpPr txBox="1"/>
          <p:nvPr/>
        </p:nvSpPr>
        <p:spPr>
          <a:xfrm>
            <a:off x="8503536" y="3332148"/>
            <a:ext cx="644525" cy="295910"/>
          </a:xfrm>
          <a:prstGeom prst="rect">
            <a:avLst/>
          </a:prstGeom>
        </p:spPr>
        <p:txBody>
          <a:bodyPr vert="horz" wrap="square" lIns="0" tIns="11430" rIns="0" bIns="0" rtlCol="0">
            <a:spAutoFit/>
          </a:bodyPr>
          <a:lstStyle/>
          <a:p>
            <a:pPr marL="168910" marR="5080" indent="-156845">
              <a:lnSpc>
                <a:spcPct val="104200"/>
              </a:lnSpc>
              <a:spcBef>
                <a:spcPts val="90"/>
              </a:spcBef>
            </a:pPr>
            <a:r>
              <a:rPr sz="850" b="0" spc="20" dirty="0">
                <a:solidFill>
                  <a:srgbClr val="003855"/>
                </a:solidFill>
                <a:latin typeface="Univers LT Pro 45 Light"/>
                <a:cs typeface="Univers LT Pro 45 Light"/>
              </a:rPr>
              <a:t>20m</a:t>
            </a:r>
            <a:r>
              <a:rPr sz="850" b="0" spc="-55" dirty="0">
                <a:solidFill>
                  <a:srgbClr val="003855"/>
                </a:solidFill>
                <a:latin typeface="Univers LT Pro 45 Light"/>
                <a:cs typeface="Univers LT Pro 45 Light"/>
              </a:rPr>
              <a:t> </a:t>
            </a:r>
            <a:r>
              <a:rPr sz="850" b="0" spc="15" dirty="0">
                <a:solidFill>
                  <a:srgbClr val="003855"/>
                </a:solidFill>
                <a:latin typeface="Univers LT Pro 45 Light"/>
                <a:cs typeface="Univers LT Pro 45 Light"/>
              </a:rPr>
              <a:t>Garden  boundary</a:t>
            </a:r>
            <a:endParaRPr sz="850">
              <a:latin typeface="Univers LT Pro 45 Light"/>
              <a:cs typeface="Univers LT Pro 45 Light"/>
            </a:endParaRPr>
          </a:p>
        </p:txBody>
      </p:sp>
      <p:sp>
        <p:nvSpPr>
          <p:cNvPr id="51" name="object 51"/>
          <p:cNvSpPr txBox="1"/>
          <p:nvPr/>
        </p:nvSpPr>
        <p:spPr>
          <a:xfrm>
            <a:off x="7155409" y="3982053"/>
            <a:ext cx="1379220" cy="295910"/>
          </a:xfrm>
          <a:prstGeom prst="rect">
            <a:avLst/>
          </a:prstGeom>
        </p:spPr>
        <p:txBody>
          <a:bodyPr vert="horz" wrap="square" lIns="0" tIns="11430" rIns="0" bIns="0" rtlCol="0">
            <a:spAutoFit/>
          </a:bodyPr>
          <a:lstStyle/>
          <a:p>
            <a:pPr marL="210185" marR="5080" indent="-198120">
              <a:lnSpc>
                <a:spcPct val="104200"/>
              </a:lnSpc>
              <a:spcBef>
                <a:spcPts val="90"/>
              </a:spcBef>
              <a:tabLst>
                <a:tab pos="1365250" algn="l"/>
              </a:tabLst>
            </a:pPr>
            <a:r>
              <a:rPr sz="850" b="0" spc="5" dirty="0">
                <a:solidFill>
                  <a:srgbClr val="003855"/>
                </a:solidFill>
                <a:latin typeface="Univers LT Pro 45 Light"/>
                <a:cs typeface="Univers LT Pro 45 Light"/>
              </a:rPr>
              <a:t>Four </a:t>
            </a:r>
            <a:r>
              <a:rPr sz="850" b="0" spc="15" dirty="0">
                <a:solidFill>
                  <a:srgbClr val="003855"/>
                </a:solidFill>
                <a:latin typeface="Univers LT Pro 45 Light"/>
                <a:cs typeface="Univers LT Pro 45 Light"/>
              </a:rPr>
              <a:t>small</a:t>
            </a:r>
            <a:r>
              <a:rPr sz="850" b="0" spc="-35" dirty="0">
                <a:solidFill>
                  <a:srgbClr val="003855"/>
                </a:solidFill>
                <a:latin typeface="Univers LT Pro 45 Light"/>
                <a:cs typeface="Univers LT Pro 45 Light"/>
              </a:rPr>
              <a:t> </a:t>
            </a:r>
            <a:r>
              <a:rPr sz="850" b="0" spc="15" dirty="0">
                <a:solidFill>
                  <a:srgbClr val="003855"/>
                </a:solidFill>
                <a:latin typeface="Univers LT Pro 45 Light"/>
                <a:cs typeface="Univers LT Pro 45 Light"/>
              </a:rPr>
              <a:t>sheds</a:t>
            </a:r>
            <a:r>
              <a:rPr sz="850" b="0" spc="-15" dirty="0">
                <a:solidFill>
                  <a:srgbClr val="003855"/>
                </a:solidFill>
                <a:latin typeface="Univers LT Pro 45 Light"/>
                <a:cs typeface="Univers LT Pro 45 Light"/>
              </a:rPr>
              <a:t> </a:t>
            </a:r>
            <a:r>
              <a:rPr sz="850" b="0" spc="15" dirty="0">
                <a:solidFill>
                  <a:srgbClr val="003855"/>
                </a:solidFill>
                <a:latin typeface="Univers LT Pro 45 Light"/>
                <a:cs typeface="Univers LT Pro 45 Light"/>
              </a:rPr>
              <a:t>to </a:t>
            </a:r>
            <a:r>
              <a:rPr sz="850" b="0" dirty="0">
                <a:solidFill>
                  <a:srgbClr val="003855"/>
                </a:solidFill>
                <a:latin typeface="Univers LT Pro 45 Light"/>
                <a:cs typeface="Univers LT Pro 45 Light"/>
              </a:rPr>
              <a:t> </a:t>
            </a:r>
            <a:r>
              <a:rPr sz="850" b="0" spc="-65" dirty="0">
                <a:solidFill>
                  <a:srgbClr val="003855"/>
                </a:solidFill>
                <a:latin typeface="Univers LT Pro 45 Light"/>
                <a:cs typeface="Univers LT Pro 45 Light"/>
              </a:rPr>
              <a:t> </a:t>
            </a:r>
            <a:r>
              <a:rPr sz="850" b="0" u="sng" spc="5" dirty="0">
                <a:solidFill>
                  <a:srgbClr val="003855"/>
                </a:solidFill>
                <a:uFill>
                  <a:solidFill>
                    <a:srgbClr val="231F20"/>
                  </a:solidFill>
                </a:uFill>
                <a:latin typeface="Univers LT Pro 45 Light"/>
                <a:cs typeface="Univers LT Pro 45 Light"/>
              </a:rPr>
              <a:t> </a:t>
            </a:r>
            <a:r>
              <a:rPr sz="850" b="0" u="sng" dirty="0">
                <a:solidFill>
                  <a:srgbClr val="003855"/>
                </a:solidFill>
                <a:uFill>
                  <a:solidFill>
                    <a:srgbClr val="231F20"/>
                  </a:solidFill>
                </a:uFill>
                <a:latin typeface="Univers LT Pro 45 Light"/>
                <a:cs typeface="Univers LT Pro 45 Light"/>
              </a:rPr>
              <a:t>	</a:t>
            </a:r>
            <a:r>
              <a:rPr sz="850" b="0" dirty="0">
                <a:solidFill>
                  <a:srgbClr val="003855"/>
                </a:solidFill>
                <a:latin typeface="Univers LT Pro 45 Light"/>
                <a:cs typeface="Univers LT Pro 45 Light"/>
              </a:rPr>
              <a:t> </a:t>
            </a:r>
            <a:r>
              <a:rPr sz="850" b="0" spc="15" dirty="0">
                <a:solidFill>
                  <a:srgbClr val="003855"/>
                </a:solidFill>
                <a:latin typeface="Univers LT Pro 45 Light"/>
                <a:cs typeface="Univers LT Pro 45 Light"/>
              </a:rPr>
              <a:t>    </a:t>
            </a:r>
            <a:r>
              <a:rPr sz="850" b="0" spc="175" dirty="0">
                <a:solidFill>
                  <a:srgbClr val="003855"/>
                </a:solidFill>
                <a:latin typeface="Univers LT Pro 45 Light"/>
                <a:cs typeface="Univers LT Pro 45 Light"/>
              </a:rPr>
              <a:t> </a:t>
            </a:r>
            <a:r>
              <a:rPr sz="850" b="0" spc="15" dirty="0">
                <a:solidFill>
                  <a:srgbClr val="003855"/>
                </a:solidFill>
                <a:latin typeface="Univers LT Pro 45 Light"/>
                <a:cs typeface="Univers LT Pro 45 Light"/>
              </a:rPr>
              <a:t>north</a:t>
            </a:r>
            <a:r>
              <a:rPr sz="850" b="0" dirty="0">
                <a:solidFill>
                  <a:srgbClr val="003855"/>
                </a:solidFill>
                <a:latin typeface="Univers LT Pro 45 Light"/>
                <a:cs typeface="Univers LT Pro 45 Light"/>
              </a:rPr>
              <a:t> </a:t>
            </a:r>
            <a:r>
              <a:rPr sz="850" b="0" spc="5" dirty="0">
                <a:solidFill>
                  <a:srgbClr val="003855"/>
                </a:solidFill>
                <a:latin typeface="Univers LT Pro 45 Light"/>
                <a:cs typeface="Univers LT Pro 45 Light"/>
              </a:rPr>
              <a:t>boundary.</a:t>
            </a:r>
            <a:endParaRPr sz="850" dirty="0">
              <a:latin typeface="Univers LT Pro 45 Light"/>
              <a:cs typeface="Univers LT Pro 45 Light"/>
            </a:endParaRPr>
          </a:p>
        </p:txBody>
      </p:sp>
      <p:sp>
        <p:nvSpPr>
          <p:cNvPr id="52" name="object 52"/>
          <p:cNvSpPr txBox="1"/>
          <p:nvPr/>
        </p:nvSpPr>
        <p:spPr>
          <a:xfrm>
            <a:off x="10936510" y="3687554"/>
            <a:ext cx="716280" cy="430530"/>
          </a:xfrm>
          <a:prstGeom prst="rect">
            <a:avLst/>
          </a:prstGeom>
        </p:spPr>
        <p:txBody>
          <a:bodyPr vert="horz" wrap="square" lIns="0" tIns="11430" rIns="0" bIns="0" rtlCol="0">
            <a:spAutoFit/>
          </a:bodyPr>
          <a:lstStyle/>
          <a:p>
            <a:pPr marL="12700" marR="5080">
              <a:lnSpc>
                <a:spcPct val="104200"/>
              </a:lnSpc>
              <a:spcBef>
                <a:spcPts val="90"/>
              </a:spcBef>
            </a:pPr>
            <a:r>
              <a:rPr sz="850" b="0" spc="10" dirty="0">
                <a:solidFill>
                  <a:srgbClr val="003855"/>
                </a:solidFill>
                <a:latin typeface="Univers LT Pro 45 Light"/>
                <a:cs typeface="Univers LT Pro 45 Light"/>
              </a:rPr>
              <a:t>Parking</a:t>
            </a:r>
            <a:r>
              <a:rPr sz="850" b="0" spc="-55" dirty="0">
                <a:solidFill>
                  <a:srgbClr val="003855"/>
                </a:solidFill>
                <a:latin typeface="Univers LT Pro 45 Light"/>
                <a:cs typeface="Univers LT Pro 45 Light"/>
              </a:rPr>
              <a:t> </a:t>
            </a:r>
            <a:r>
              <a:rPr sz="850" b="0" spc="15" dirty="0">
                <a:solidFill>
                  <a:srgbClr val="003855"/>
                </a:solidFill>
                <a:latin typeface="Univers LT Pro 45 Light"/>
                <a:cs typeface="Univers LT Pro 45 Light"/>
              </a:rPr>
              <a:t>space  to northern  boundary</a:t>
            </a:r>
            <a:endParaRPr sz="850">
              <a:latin typeface="Univers LT Pro 45 Light"/>
              <a:cs typeface="Univers LT Pro 45 Light"/>
            </a:endParaRPr>
          </a:p>
        </p:txBody>
      </p:sp>
      <p:sp>
        <p:nvSpPr>
          <p:cNvPr id="53" name="object 53"/>
          <p:cNvSpPr txBox="1"/>
          <p:nvPr/>
        </p:nvSpPr>
        <p:spPr>
          <a:xfrm>
            <a:off x="11657211" y="5610903"/>
            <a:ext cx="875665" cy="565785"/>
          </a:xfrm>
          <a:prstGeom prst="rect">
            <a:avLst/>
          </a:prstGeom>
        </p:spPr>
        <p:txBody>
          <a:bodyPr vert="horz" wrap="square" lIns="0" tIns="11430" rIns="0" bIns="0" rtlCol="0">
            <a:spAutoFit/>
          </a:bodyPr>
          <a:lstStyle/>
          <a:p>
            <a:pPr marL="12700" marR="5080">
              <a:lnSpc>
                <a:spcPct val="104200"/>
              </a:lnSpc>
              <a:spcBef>
                <a:spcPts val="90"/>
              </a:spcBef>
            </a:pPr>
            <a:r>
              <a:rPr sz="850" b="0" spc="15" dirty="0">
                <a:solidFill>
                  <a:srgbClr val="003855"/>
                </a:solidFill>
                <a:latin typeface="Univers LT Pro 45 Light"/>
                <a:cs typeface="Univers LT Pro 45 Light"/>
              </a:rPr>
              <a:t>Set building</a:t>
            </a:r>
            <a:r>
              <a:rPr sz="850" b="0" spc="-80" dirty="0">
                <a:solidFill>
                  <a:srgbClr val="003855"/>
                </a:solidFill>
                <a:latin typeface="Univers LT Pro 45 Light"/>
                <a:cs typeface="Univers LT Pro 45 Light"/>
              </a:rPr>
              <a:t> </a:t>
            </a:r>
            <a:r>
              <a:rPr sz="850" b="0" spc="15" dirty="0">
                <a:solidFill>
                  <a:srgbClr val="003855"/>
                </a:solidFill>
                <a:latin typeface="Univers LT Pro 45 Light"/>
                <a:cs typeface="Univers LT Pro 45 Light"/>
              </a:rPr>
              <a:t>back  from street to  </a:t>
            </a:r>
            <a:r>
              <a:rPr sz="850" b="0" spc="10" dirty="0">
                <a:solidFill>
                  <a:srgbClr val="003855"/>
                </a:solidFill>
                <a:latin typeface="Univers LT Pro 45 Light"/>
                <a:cs typeface="Univers LT Pro 45 Light"/>
              </a:rPr>
              <a:t>align </a:t>
            </a:r>
            <a:r>
              <a:rPr sz="850" b="0" spc="15" dirty="0">
                <a:solidFill>
                  <a:srgbClr val="003855"/>
                </a:solidFill>
                <a:latin typeface="Univers LT Pro 45 Light"/>
                <a:cs typeface="Univers LT Pro 45 Light"/>
              </a:rPr>
              <a:t>with other  buildings.</a:t>
            </a:r>
            <a:endParaRPr sz="850">
              <a:latin typeface="Univers LT Pro 45 Light"/>
              <a:cs typeface="Univers LT Pro 45 Light"/>
            </a:endParaRPr>
          </a:p>
        </p:txBody>
      </p:sp>
      <p:sp>
        <p:nvSpPr>
          <p:cNvPr id="54" name="object 54"/>
          <p:cNvSpPr txBox="1"/>
          <p:nvPr/>
        </p:nvSpPr>
        <p:spPr>
          <a:xfrm>
            <a:off x="6689975" y="6136910"/>
            <a:ext cx="1447800" cy="430530"/>
          </a:xfrm>
          <a:prstGeom prst="rect">
            <a:avLst/>
          </a:prstGeom>
        </p:spPr>
        <p:txBody>
          <a:bodyPr vert="horz" wrap="square" lIns="0" tIns="11430" rIns="0" bIns="0" rtlCol="0">
            <a:spAutoFit/>
          </a:bodyPr>
          <a:lstStyle/>
          <a:p>
            <a:pPr marL="286385" marR="5080" indent="-274320" algn="r">
              <a:lnSpc>
                <a:spcPct val="104200"/>
              </a:lnSpc>
              <a:spcBef>
                <a:spcPts val="90"/>
              </a:spcBef>
            </a:pPr>
            <a:r>
              <a:rPr sz="850" b="0" dirty="0">
                <a:solidFill>
                  <a:srgbClr val="003855"/>
                </a:solidFill>
                <a:latin typeface="Univers LT Pro 45 Light"/>
                <a:cs typeface="Univers LT Pro 45 Light"/>
              </a:rPr>
              <a:t>Fowl </a:t>
            </a:r>
            <a:r>
              <a:rPr sz="850" b="0" spc="10" dirty="0">
                <a:solidFill>
                  <a:srgbClr val="003855"/>
                </a:solidFill>
                <a:latin typeface="Univers LT Pro 45 Light"/>
                <a:cs typeface="Univers LT Pro 45 Light"/>
              </a:rPr>
              <a:t>water</a:t>
            </a:r>
            <a:r>
              <a:rPr sz="850" b="0" spc="-25" dirty="0">
                <a:solidFill>
                  <a:srgbClr val="003855"/>
                </a:solidFill>
                <a:latin typeface="Univers LT Pro 45 Light"/>
                <a:cs typeface="Univers LT Pro 45 Light"/>
              </a:rPr>
              <a:t> </a:t>
            </a:r>
            <a:r>
              <a:rPr sz="850" b="0" spc="10" dirty="0">
                <a:solidFill>
                  <a:srgbClr val="003855"/>
                </a:solidFill>
                <a:latin typeface="Univers LT Pro 45 Light"/>
                <a:cs typeface="Univers LT Pro 45 Light"/>
              </a:rPr>
              <a:t>sewer</a:t>
            </a:r>
            <a:r>
              <a:rPr sz="850" b="0" spc="-10" dirty="0">
                <a:solidFill>
                  <a:srgbClr val="003855"/>
                </a:solidFill>
                <a:latin typeface="Univers LT Pro 45 Light"/>
                <a:cs typeface="Univers LT Pro 45 Light"/>
              </a:rPr>
              <a:t> </a:t>
            </a:r>
            <a:r>
              <a:rPr sz="850" b="0" spc="15" dirty="0">
                <a:solidFill>
                  <a:srgbClr val="003855"/>
                </a:solidFill>
                <a:latin typeface="Univers LT Pro 45 Light"/>
                <a:cs typeface="Univers LT Pro 45 Light"/>
              </a:rPr>
              <a:t>Relocated </a:t>
            </a:r>
            <a:r>
              <a:rPr sz="850" b="0" spc="5" dirty="0">
                <a:solidFill>
                  <a:srgbClr val="003855"/>
                </a:solidFill>
                <a:latin typeface="Univers LT Pro 45 Light"/>
                <a:cs typeface="Univers LT Pro 45 Light"/>
              </a:rPr>
              <a:t> </a:t>
            </a:r>
            <a:r>
              <a:rPr sz="850" b="0" spc="15" dirty="0">
                <a:solidFill>
                  <a:srgbClr val="003855"/>
                </a:solidFill>
                <a:latin typeface="Univers LT Pro 45 Light"/>
                <a:cs typeface="Univers LT Pro 45 Light"/>
              </a:rPr>
              <a:t>around </a:t>
            </a:r>
            <a:r>
              <a:rPr sz="850" b="0" spc="10" dirty="0">
                <a:solidFill>
                  <a:srgbClr val="003855"/>
                </a:solidFill>
                <a:latin typeface="Univers LT Pro 45 Light"/>
                <a:cs typeface="Univers LT Pro 45 Light"/>
              </a:rPr>
              <a:t>site </a:t>
            </a:r>
            <a:r>
              <a:rPr sz="850" b="0" spc="15" dirty="0">
                <a:solidFill>
                  <a:srgbClr val="003855"/>
                </a:solidFill>
                <a:latin typeface="Univers LT Pro 45 Light"/>
                <a:cs typeface="Univers LT Pro 45 Light"/>
              </a:rPr>
              <a:t>to</a:t>
            </a:r>
            <a:r>
              <a:rPr sz="850" b="0" spc="-70" dirty="0">
                <a:solidFill>
                  <a:srgbClr val="003855"/>
                </a:solidFill>
                <a:latin typeface="Univers LT Pro 45 Light"/>
                <a:cs typeface="Univers LT Pro 45 Light"/>
              </a:rPr>
              <a:t> </a:t>
            </a:r>
            <a:r>
              <a:rPr sz="850" b="0" spc="15" dirty="0">
                <a:solidFill>
                  <a:srgbClr val="003855"/>
                </a:solidFill>
                <a:latin typeface="Univers LT Pro 45 Light"/>
                <a:cs typeface="Univers LT Pro 45 Light"/>
              </a:rPr>
              <a:t>optimise</a:t>
            </a:r>
            <a:endParaRPr sz="850">
              <a:latin typeface="Univers LT Pro 45 Light"/>
              <a:cs typeface="Univers LT Pro 45 Light"/>
            </a:endParaRPr>
          </a:p>
          <a:p>
            <a:pPr marR="5080" algn="r">
              <a:lnSpc>
                <a:spcPct val="100000"/>
              </a:lnSpc>
              <a:spcBef>
                <a:spcPts val="45"/>
              </a:spcBef>
            </a:pPr>
            <a:r>
              <a:rPr sz="850" b="0" spc="15" dirty="0">
                <a:solidFill>
                  <a:srgbClr val="003855"/>
                </a:solidFill>
                <a:latin typeface="Univers LT Pro 45 Light"/>
                <a:cs typeface="Univers LT Pro 45 Light"/>
              </a:rPr>
              <a:t>buildable</a:t>
            </a:r>
            <a:r>
              <a:rPr sz="850" b="0" spc="-90" dirty="0">
                <a:solidFill>
                  <a:srgbClr val="003855"/>
                </a:solidFill>
                <a:latin typeface="Univers LT Pro 45 Light"/>
                <a:cs typeface="Univers LT Pro 45 Light"/>
              </a:rPr>
              <a:t> </a:t>
            </a:r>
            <a:r>
              <a:rPr sz="850" b="0" spc="15" dirty="0">
                <a:solidFill>
                  <a:srgbClr val="003855"/>
                </a:solidFill>
                <a:latin typeface="Univers LT Pro 45 Light"/>
                <a:cs typeface="Univers LT Pro 45 Light"/>
              </a:rPr>
              <a:t>area.</a:t>
            </a:r>
            <a:endParaRPr sz="850">
              <a:latin typeface="Univers LT Pro 45 Light"/>
              <a:cs typeface="Univers LT Pro 45 Light"/>
            </a:endParaRPr>
          </a:p>
        </p:txBody>
      </p:sp>
      <p:sp>
        <p:nvSpPr>
          <p:cNvPr id="55" name="object 55"/>
          <p:cNvSpPr/>
          <p:nvPr/>
        </p:nvSpPr>
        <p:spPr>
          <a:xfrm>
            <a:off x="9145544" y="3430992"/>
            <a:ext cx="231775" cy="0"/>
          </a:xfrm>
          <a:custGeom>
            <a:avLst/>
            <a:gdLst/>
            <a:ahLst/>
            <a:cxnLst/>
            <a:rect l="l" t="t" r="r" b="b"/>
            <a:pathLst>
              <a:path w="231775">
                <a:moveTo>
                  <a:pt x="0" y="0"/>
                </a:moveTo>
                <a:lnTo>
                  <a:pt x="231178" y="0"/>
                </a:lnTo>
              </a:path>
            </a:pathLst>
          </a:custGeom>
          <a:ln w="5626">
            <a:solidFill>
              <a:srgbClr val="231F20"/>
            </a:solidFill>
          </a:ln>
        </p:spPr>
        <p:txBody>
          <a:bodyPr wrap="square" lIns="0" tIns="0" rIns="0" bIns="0" rtlCol="0"/>
          <a:lstStyle/>
          <a:p>
            <a:endParaRPr/>
          </a:p>
        </p:txBody>
      </p:sp>
      <p:sp>
        <p:nvSpPr>
          <p:cNvPr id="56" name="object 56"/>
          <p:cNvSpPr/>
          <p:nvPr/>
        </p:nvSpPr>
        <p:spPr>
          <a:xfrm>
            <a:off x="9845606" y="3781224"/>
            <a:ext cx="1049655" cy="0"/>
          </a:xfrm>
          <a:custGeom>
            <a:avLst/>
            <a:gdLst/>
            <a:ahLst/>
            <a:cxnLst/>
            <a:rect l="l" t="t" r="r" b="b"/>
            <a:pathLst>
              <a:path w="1049654">
                <a:moveTo>
                  <a:pt x="0" y="0"/>
                </a:moveTo>
                <a:lnTo>
                  <a:pt x="1049566" y="0"/>
                </a:lnTo>
              </a:path>
            </a:pathLst>
          </a:custGeom>
          <a:ln w="5626">
            <a:solidFill>
              <a:srgbClr val="231F20"/>
            </a:solidFill>
          </a:ln>
        </p:spPr>
        <p:txBody>
          <a:bodyPr wrap="square" lIns="0" tIns="0" rIns="0" bIns="0" rtlCol="0"/>
          <a:lstStyle/>
          <a:p>
            <a:endParaRPr/>
          </a:p>
        </p:txBody>
      </p:sp>
      <p:sp>
        <p:nvSpPr>
          <p:cNvPr id="57" name="object 57"/>
          <p:cNvSpPr/>
          <p:nvPr/>
        </p:nvSpPr>
        <p:spPr>
          <a:xfrm>
            <a:off x="10290745" y="6110088"/>
            <a:ext cx="1343660" cy="0"/>
          </a:xfrm>
          <a:custGeom>
            <a:avLst/>
            <a:gdLst/>
            <a:ahLst/>
            <a:cxnLst/>
            <a:rect l="l" t="t" r="r" b="b"/>
            <a:pathLst>
              <a:path w="1343659">
                <a:moveTo>
                  <a:pt x="0" y="0"/>
                </a:moveTo>
                <a:lnTo>
                  <a:pt x="1343329" y="0"/>
                </a:lnTo>
              </a:path>
            </a:pathLst>
          </a:custGeom>
          <a:ln w="5626">
            <a:solidFill>
              <a:srgbClr val="231F20"/>
            </a:solidFill>
          </a:ln>
        </p:spPr>
        <p:txBody>
          <a:bodyPr wrap="square" lIns="0" tIns="0" rIns="0" bIns="0" rtlCol="0"/>
          <a:lstStyle/>
          <a:p>
            <a:endParaRPr/>
          </a:p>
        </p:txBody>
      </p:sp>
      <p:sp>
        <p:nvSpPr>
          <p:cNvPr id="58" name="object 58"/>
          <p:cNvSpPr/>
          <p:nvPr/>
        </p:nvSpPr>
        <p:spPr>
          <a:xfrm>
            <a:off x="8145137" y="6230754"/>
            <a:ext cx="713105" cy="0"/>
          </a:xfrm>
          <a:custGeom>
            <a:avLst/>
            <a:gdLst/>
            <a:ahLst/>
            <a:cxnLst/>
            <a:rect l="l" t="t" r="r" b="b"/>
            <a:pathLst>
              <a:path w="713104">
                <a:moveTo>
                  <a:pt x="0" y="0"/>
                </a:moveTo>
                <a:lnTo>
                  <a:pt x="712711" y="0"/>
                </a:lnTo>
              </a:path>
            </a:pathLst>
          </a:custGeom>
          <a:ln w="5626">
            <a:solidFill>
              <a:srgbClr val="231F20"/>
            </a:solidFill>
          </a:ln>
        </p:spPr>
        <p:txBody>
          <a:bodyPr wrap="square" lIns="0" tIns="0" rIns="0" bIns="0" rtlCol="0"/>
          <a:lstStyle/>
          <a:p>
            <a:endParaRPr/>
          </a:p>
        </p:txBody>
      </p:sp>
      <p:sp>
        <p:nvSpPr>
          <p:cNvPr id="59" name="object 59"/>
          <p:cNvSpPr/>
          <p:nvPr/>
        </p:nvSpPr>
        <p:spPr>
          <a:xfrm>
            <a:off x="10594664" y="6715216"/>
            <a:ext cx="287655" cy="123189"/>
          </a:xfrm>
          <a:custGeom>
            <a:avLst/>
            <a:gdLst/>
            <a:ahLst/>
            <a:cxnLst/>
            <a:rect l="l" t="t" r="r" b="b"/>
            <a:pathLst>
              <a:path w="287654" h="123190">
                <a:moveTo>
                  <a:pt x="0" y="122809"/>
                </a:moveTo>
                <a:lnTo>
                  <a:pt x="287528" y="0"/>
                </a:lnTo>
              </a:path>
            </a:pathLst>
          </a:custGeom>
          <a:ln w="16878">
            <a:solidFill>
              <a:srgbClr val="231F20"/>
            </a:solidFill>
          </a:ln>
        </p:spPr>
        <p:txBody>
          <a:bodyPr wrap="square" lIns="0" tIns="0" rIns="0" bIns="0" rtlCol="0"/>
          <a:lstStyle/>
          <a:p>
            <a:endParaRPr/>
          </a:p>
        </p:txBody>
      </p:sp>
      <p:sp>
        <p:nvSpPr>
          <p:cNvPr id="60" name="object 60"/>
          <p:cNvSpPr/>
          <p:nvPr/>
        </p:nvSpPr>
        <p:spPr>
          <a:xfrm>
            <a:off x="10837709" y="6699214"/>
            <a:ext cx="45085" cy="59690"/>
          </a:xfrm>
          <a:custGeom>
            <a:avLst/>
            <a:gdLst/>
            <a:ahLst/>
            <a:cxnLst/>
            <a:rect l="l" t="t" r="r" b="b"/>
            <a:pathLst>
              <a:path w="45084" h="59690">
                <a:moveTo>
                  <a:pt x="0" y="0"/>
                </a:moveTo>
                <a:lnTo>
                  <a:pt x="44488" y="16002"/>
                </a:lnTo>
                <a:lnTo>
                  <a:pt x="25285" y="59207"/>
                </a:lnTo>
              </a:path>
            </a:pathLst>
          </a:custGeom>
          <a:ln w="16878">
            <a:solidFill>
              <a:srgbClr val="231F20"/>
            </a:solidFill>
          </a:ln>
        </p:spPr>
        <p:txBody>
          <a:bodyPr wrap="square" lIns="0" tIns="0" rIns="0" bIns="0" rtlCol="0"/>
          <a:lstStyle/>
          <a:p>
            <a:endParaRPr/>
          </a:p>
        </p:txBody>
      </p:sp>
      <p:sp>
        <p:nvSpPr>
          <p:cNvPr id="61" name="object 61"/>
          <p:cNvSpPr/>
          <p:nvPr/>
        </p:nvSpPr>
        <p:spPr>
          <a:xfrm>
            <a:off x="9771543" y="4679678"/>
            <a:ext cx="287655" cy="123189"/>
          </a:xfrm>
          <a:custGeom>
            <a:avLst/>
            <a:gdLst/>
            <a:ahLst/>
            <a:cxnLst/>
            <a:rect l="l" t="t" r="r" b="b"/>
            <a:pathLst>
              <a:path w="287654" h="123189">
                <a:moveTo>
                  <a:pt x="0" y="122809"/>
                </a:moveTo>
                <a:lnTo>
                  <a:pt x="287528" y="0"/>
                </a:lnTo>
              </a:path>
            </a:pathLst>
          </a:custGeom>
          <a:ln w="16878">
            <a:solidFill>
              <a:srgbClr val="231F20"/>
            </a:solidFill>
          </a:ln>
        </p:spPr>
        <p:txBody>
          <a:bodyPr wrap="square" lIns="0" tIns="0" rIns="0" bIns="0" rtlCol="0"/>
          <a:lstStyle/>
          <a:p>
            <a:endParaRPr/>
          </a:p>
        </p:txBody>
      </p:sp>
      <p:sp>
        <p:nvSpPr>
          <p:cNvPr id="62" name="object 62"/>
          <p:cNvSpPr/>
          <p:nvPr/>
        </p:nvSpPr>
        <p:spPr>
          <a:xfrm>
            <a:off x="10014588" y="4663676"/>
            <a:ext cx="45085" cy="59690"/>
          </a:xfrm>
          <a:custGeom>
            <a:avLst/>
            <a:gdLst/>
            <a:ahLst/>
            <a:cxnLst/>
            <a:rect l="l" t="t" r="r" b="b"/>
            <a:pathLst>
              <a:path w="45084" h="59689">
                <a:moveTo>
                  <a:pt x="0" y="0"/>
                </a:moveTo>
                <a:lnTo>
                  <a:pt x="44488" y="16002"/>
                </a:lnTo>
                <a:lnTo>
                  <a:pt x="25285" y="59207"/>
                </a:lnTo>
              </a:path>
            </a:pathLst>
          </a:custGeom>
          <a:ln w="16878">
            <a:solidFill>
              <a:srgbClr val="231F20"/>
            </a:solidFill>
          </a:ln>
        </p:spPr>
        <p:txBody>
          <a:bodyPr wrap="square" lIns="0" tIns="0" rIns="0" bIns="0" rtlCol="0"/>
          <a:lstStyle/>
          <a:p>
            <a:endParaRPr/>
          </a:p>
        </p:txBody>
      </p:sp>
      <p:sp>
        <p:nvSpPr>
          <p:cNvPr id="63" name="object 63"/>
          <p:cNvSpPr/>
          <p:nvPr/>
        </p:nvSpPr>
        <p:spPr>
          <a:xfrm>
            <a:off x="10028459" y="5341128"/>
            <a:ext cx="287655" cy="123189"/>
          </a:xfrm>
          <a:custGeom>
            <a:avLst/>
            <a:gdLst/>
            <a:ahLst/>
            <a:cxnLst/>
            <a:rect l="l" t="t" r="r" b="b"/>
            <a:pathLst>
              <a:path w="287654" h="123189">
                <a:moveTo>
                  <a:pt x="0" y="122809"/>
                </a:moveTo>
                <a:lnTo>
                  <a:pt x="287528" y="0"/>
                </a:lnTo>
              </a:path>
            </a:pathLst>
          </a:custGeom>
          <a:ln w="16878">
            <a:solidFill>
              <a:srgbClr val="231F20"/>
            </a:solidFill>
          </a:ln>
        </p:spPr>
        <p:txBody>
          <a:bodyPr wrap="square" lIns="0" tIns="0" rIns="0" bIns="0" rtlCol="0"/>
          <a:lstStyle/>
          <a:p>
            <a:endParaRPr/>
          </a:p>
        </p:txBody>
      </p:sp>
      <p:sp>
        <p:nvSpPr>
          <p:cNvPr id="64" name="object 64"/>
          <p:cNvSpPr/>
          <p:nvPr/>
        </p:nvSpPr>
        <p:spPr>
          <a:xfrm>
            <a:off x="10271503" y="5325126"/>
            <a:ext cx="45085" cy="59690"/>
          </a:xfrm>
          <a:custGeom>
            <a:avLst/>
            <a:gdLst/>
            <a:ahLst/>
            <a:cxnLst/>
            <a:rect l="l" t="t" r="r" b="b"/>
            <a:pathLst>
              <a:path w="45084" h="59689">
                <a:moveTo>
                  <a:pt x="0" y="0"/>
                </a:moveTo>
                <a:lnTo>
                  <a:pt x="44488" y="16002"/>
                </a:lnTo>
                <a:lnTo>
                  <a:pt x="25285" y="59207"/>
                </a:lnTo>
              </a:path>
            </a:pathLst>
          </a:custGeom>
          <a:ln w="16878">
            <a:solidFill>
              <a:srgbClr val="231F20"/>
            </a:solidFill>
          </a:ln>
        </p:spPr>
        <p:txBody>
          <a:bodyPr wrap="square" lIns="0" tIns="0" rIns="0" bIns="0" rtlCol="0"/>
          <a:lstStyle/>
          <a:p>
            <a:endParaRPr/>
          </a:p>
        </p:txBody>
      </p:sp>
      <p:sp>
        <p:nvSpPr>
          <p:cNvPr id="65" name="object 65"/>
          <p:cNvSpPr/>
          <p:nvPr/>
        </p:nvSpPr>
        <p:spPr>
          <a:xfrm>
            <a:off x="9128395" y="5922758"/>
            <a:ext cx="272415" cy="116839"/>
          </a:xfrm>
          <a:custGeom>
            <a:avLst/>
            <a:gdLst/>
            <a:ahLst/>
            <a:cxnLst/>
            <a:rect l="l" t="t" r="r" b="b"/>
            <a:pathLst>
              <a:path w="272415" h="116839">
                <a:moveTo>
                  <a:pt x="272338" y="0"/>
                </a:moveTo>
                <a:lnTo>
                  <a:pt x="0" y="116319"/>
                </a:lnTo>
              </a:path>
            </a:pathLst>
          </a:custGeom>
          <a:ln w="39370">
            <a:solidFill>
              <a:srgbClr val="D46E26"/>
            </a:solidFill>
          </a:ln>
        </p:spPr>
        <p:txBody>
          <a:bodyPr wrap="square" lIns="0" tIns="0" rIns="0" bIns="0" rtlCol="0"/>
          <a:lstStyle/>
          <a:p>
            <a:endParaRPr/>
          </a:p>
        </p:txBody>
      </p:sp>
      <p:sp>
        <p:nvSpPr>
          <p:cNvPr id="66" name="object 66"/>
          <p:cNvSpPr/>
          <p:nvPr/>
        </p:nvSpPr>
        <p:spPr>
          <a:xfrm>
            <a:off x="9128391" y="5965680"/>
            <a:ext cx="76200" cy="100965"/>
          </a:xfrm>
          <a:custGeom>
            <a:avLst/>
            <a:gdLst/>
            <a:ahLst/>
            <a:cxnLst/>
            <a:rect l="l" t="t" r="r" b="b"/>
            <a:pathLst>
              <a:path w="76200" h="100964">
                <a:moveTo>
                  <a:pt x="75577" y="100584"/>
                </a:moveTo>
                <a:lnTo>
                  <a:pt x="0" y="73393"/>
                </a:lnTo>
                <a:lnTo>
                  <a:pt x="32613" y="0"/>
                </a:lnTo>
              </a:path>
            </a:pathLst>
          </a:custGeom>
          <a:ln w="39370">
            <a:solidFill>
              <a:srgbClr val="D46E26"/>
            </a:solidFill>
          </a:ln>
        </p:spPr>
        <p:txBody>
          <a:bodyPr wrap="square" lIns="0" tIns="0" rIns="0" bIns="0" rtlCol="0"/>
          <a:lstStyle/>
          <a:p>
            <a:endParaRPr/>
          </a:p>
        </p:txBody>
      </p:sp>
      <p:sp>
        <p:nvSpPr>
          <p:cNvPr id="67" name="object 67"/>
          <p:cNvSpPr/>
          <p:nvPr/>
        </p:nvSpPr>
        <p:spPr>
          <a:xfrm>
            <a:off x="8918352" y="5355152"/>
            <a:ext cx="272415" cy="116839"/>
          </a:xfrm>
          <a:custGeom>
            <a:avLst/>
            <a:gdLst/>
            <a:ahLst/>
            <a:cxnLst/>
            <a:rect l="l" t="t" r="r" b="b"/>
            <a:pathLst>
              <a:path w="272415" h="116839">
                <a:moveTo>
                  <a:pt x="272338" y="0"/>
                </a:moveTo>
                <a:lnTo>
                  <a:pt x="0" y="116319"/>
                </a:lnTo>
              </a:path>
            </a:pathLst>
          </a:custGeom>
          <a:ln w="39370">
            <a:solidFill>
              <a:srgbClr val="D46E26"/>
            </a:solidFill>
          </a:ln>
        </p:spPr>
        <p:txBody>
          <a:bodyPr wrap="square" lIns="0" tIns="0" rIns="0" bIns="0" rtlCol="0"/>
          <a:lstStyle/>
          <a:p>
            <a:endParaRPr/>
          </a:p>
        </p:txBody>
      </p:sp>
      <p:sp>
        <p:nvSpPr>
          <p:cNvPr id="68" name="object 68"/>
          <p:cNvSpPr/>
          <p:nvPr/>
        </p:nvSpPr>
        <p:spPr>
          <a:xfrm>
            <a:off x="8918348" y="5398075"/>
            <a:ext cx="76200" cy="100965"/>
          </a:xfrm>
          <a:custGeom>
            <a:avLst/>
            <a:gdLst/>
            <a:ahLst/>
            <a:cxnLst/>
            <a:rect l="l" t="t" r="r" b="b"/>
            <a:pathLst>
              <a:path w="76200" h="100964">
                <a:moveTo>
                  <a:pt x="75577" y="100584"/>
                </a:moveTo>
                <a:lnTo>
                  <a:pt x="0" y="73393"/>
                </a:lnTo>
                <a:lnTo>
                  <a:pt x="32613" y="0"/>
                </a:lnTo>
              </a:path>
            </a:pathLst>
          </a:custGeom>
          <a:ln w="39370">
            <a:solidFill>
              <a:srgbClr val="D46E26"/>
            </a:solidFill>
          </a:ln>
        </p:spPr>
        <p:txBody>
          <a:bodyPr wrap="square" lIns="0" tIns="0" rIns="0" bIns="0" rtlCol="0"/>
          <a:lstStyle/>
          <a:p>
            <a:endParaRPr/>
          </a:p>
        </p:txBody>
      </p:sp>
      <p:sp>
        <p:nvSpPr>
          <p:cNvPr id="69" name="object 69"/>
          <p:cNvSpPr/>
          <p:nvPr/>
        </p:nvSpPr>
        <p:spPr>
          <a:xfrm>
            <a:off x="8719144" y="4833471"/>
            <a:ext cx="272415" cy="116839"/>
          </a:xfrm>
          <a:custGeom>
            <a:avLst/>
            <a:gdLst/>
            <a:ahLst/>
            <a:cxnLst/>
            <a:rect l="l" t="t" r="r" b="b"/>
            <a:pathLst>
              <a:path w="272415" h="116839">
                <a:moveTo>
                  <a:pt x="272338" y="0"/>
                </a:moveTo>
                <a:lnTo>
                  <a:pt x="0" y="116319"/>
                </a:lnTo>
              </a:path>
            </a:pathLst>
          </a:custGeom>
          <a:ln w="39370">
            <a:solidFill>
              <a:srgbClr val="D46E26"/>
            </a:solidFill>
          </a:ln>
        </p:spPr>
        <p:txBody>
          <a:bodyPr wrap="square" lIns="0" tIns="0" rIns="0" bIns="0" rtlCol="0"/>
          <a:lstStyle/>
          <a:p>
            <a:endParaRPr/>
          </a:p>
        </p:txBody>
      </p:sp>
      <p:sp>
        <p:nvSpPr>
          <p:cNvPr id="70" name="object 70"/>
          <p:cNvSpPr/>
          <p:nvPr/>
        </p:nvSpPr>
        <p:spPr>
          <a:xfrm>
            <a:off x="8719142" y="4876393"/>
            <a:ext cx="76200" cy="100965"/>
          </a:xfrm>
          <a:custGeom>
            <a:avLst/>
            <a:gdLst/>
            <a:ahLst/>
            <a:cxnLst/>
            <a:rect l="l" t="t" r="r" b="b"/>
            <a:pathLst>
              <a:path w="76200" h="100964">
                <a:moveTo>
                  <a:pt x="75577" y="100584"/>
                </a:moveTo>
                <a:lnTo>
                  <a:pt x="0" y="73393"/>
                </a:lnTo>
                <a:lnTo>
                  <a:pt x="32613" y="0"/>
                </a:lnTo>
              </a:path>
            </a:pathLst>
          </a:custGeom>
          <a:ln w="39370">
            <a:solidFill>
              <a:srgbClr val="D46E26"/>
            </a:solidFill>
          </a:ln>
        </p:spPr>
        <p:txBody>
          <a:bodyPr wrap="square" lIns="0" tIns="0" rIns="0" bIns="0" rtlCol="0"/>
          <a:lstStyle/>
          <a:p>
            <a:endParaRPr/>
          </a:p>
        </p:txBody>
      </p:sp>
      <p:sp>
        <p:nvSpPr>
          <p:cNvPr id="71" name="object 71"/>
          <p:cNvSpPr/>
          <p:nvPr/>
        </p:nvSpPr>
        <p:spPr>
          <a:xfrm>
            <a:off x="10776576" y="7115337"/>
            <a:ext cx="287655" cy="123189"/>
          </a:xfrm>
          <a:custGeom>
            <a:avLst/>
            <a:gdLst/>
            <a:ahLst/>
            <a:cxnLst/>
            <a:rect l="l" t="t" r="r" b="b"/>
            <a:pathLst>
              <a:path w="287654" h="123190">
                <a:moveTo>
                  <a:pt x="0" y="122809"/>
                </a:moveTo>
                <a:lnTo>
                  <a:pt x="287528" y="0"/>
                </a:lnTo>
              </a:path>
            </a:pathLst>
          </a:custGeom>
          <a:ln w="16878">
            <a:solidFill>
              <a:srgbClr val="231F20"/>
            </a:solidFill>
          </a:ln>
        </p:spPr>
        <p:txBody>
          <a:bodyPr wrap="square" lIns="0" tIns="0" rIns="0" bIns="0" rtlCol="0"/>
          <a:lstStyle/>
          <a:p>
            <a:endParaRPr/>
          </a:p>
        </p:txBody>
      </p:sp>
      <p:sp>
        <p:nvSpPr>
          <p:cNvPr id="72" name="object 72"/>
          <p:cNvSpPr/>
          <p:nvPr/>
        </p:nvSpPr>
        <p:spPr>
          <a:xfrm>
            <a:off x="11019619" y="7099335"/>
            <a:ext cx="45085" cy="59690"/>
          </a:xfrm>
          <a:custGeom>
            <a:avLst/>
            <a:gdLst/>
            <a:ahLst/>
            <a:cxnLst/>
            <a:rect l="l" t="t" r="r" b="b"/>
            <a:pathLst>
              <a:path w="45084" h="59690">
                <a:moveTo>
                  <a:pt x="0" y="0"/>
                </a:moveTo>
                <a:lnTo>
                  <a:pt x="44488" y="16002"/>
                </a:lnTo>
                <a:lnTo>
                  <a:pt x="25285" y="59207"/>
                </a:lnTo>
              </a:path>
            </a:pathLst>
          </a:custGeom>
          <a:ln w="16878">
            <a:solidFill>
              <a:srgbClr val="231F20"/>
            </a:solidFill>
          </a:ln>
        </p:spPr>
        <p:txBody>
          <a:bodyPr wrap="square" lIns="0" tIns="0" rIns="0" bIns="0" rtlCol="0"/>
          <a:lstStyle/>
          <a:p>
            <a:endParaRPr/>
          </a:p>
        </p:txBody>
      </p:sp>
      <p:sp>
        <p:nvSpPr>
          <p:cNvPr id="73" name="object 73"/>
          <p:cNvSpPr/>
          <p:nvPr/>
        </p:nvSpPr>
        <p:spPr>
          <a:xfrm>
            <a:off x="10074998" y="7447863"/>
            <a:ext cx="287655" cy="123189"/>
          </a:xfrm>
          <a:custGeom>
            <a:avLst/>
            <a:gdLst/>
            <a:ahLst/>
            <a:cxnLst/>
            <a:rect l="l" t="t" r="r" b="b"/>
            <a:pathLst>
              <a:path w="287654" h="123190">
                <a:moveTo>
                  <a:pt x="287527" y="0"/>
                </a:moveTo>
                <a:lnTo>
                  <a:pt x="0" y="122808"/>
                </a:lnTo>
              </a:path>
            </a:pathLst>
          </a:custGeom>
          <a:ln w="16878">
            <a:solidFill>
              <a:srgbClr val="231F20"/>
            </a:solidFill>
          </a:ln>
        </p:spPr>
        <p:txBody>
          <a:bodyPr wrap="square" lIns="0" tIns="0" rIns="0" bIns="0" rtlCol="0"/>
          <a:lstStyle/>
          <a:p>
            <a:endParaRPr/>
          </a:p>
        </p:txBody>
      </p:sp>
      <p:sp>
        <p:nvSpPr>
          <p:cNvPr id="74" name="object 74"/>
          <p:cNvSpPr/>
          <p:nvPr/>
        </p:nvSpPr>
        <p:spPr>
          <a:xfrm>
            <a:off x="10074995" y="7527466"/>
            <a:ext cx="45085" cy="59690"/>
          </a:xfrm>
          <a:custGeom>
            <a:avLst/>
            <a:gdLst/>
            <a:ahLst/>
            <a:cxnLst/>
            <a:rect l="l" t="t" r="r" b="b"/>
            <a:pathLst>
              <a:path w="45084" h="59690">
                <a:moveTo>
                  <a:pt x="44488" y="59207"/>
                </a:moveTo>
                <a:lnTo>
                  <a:pt x="0" y="43205"/>
                </a:lnTo>
                <a:lnTo>
                  <a:pt x="19202" y="0"/>
                </a:lnTo>
              </a:path>
            </a:pathLst>
          </a:custGeom>
          <a:ln w="16878">
            <a:solidFill>
              <a:srgbClr val="231F20"/>
            </a:solidFill>
          </a:ln>
        </p:spPr>
        <p:txBody>
          <a:bodyPr wrap="square" lIns="0" tIns="0" rIns="0" bIns="0" rtlCol="0"/>
          <a:lstStyle/>
          <a:p>
            <a:endParaRPr/>
          </a:p>
        </p:txBody>
      </p:sp>
      <p:sp>
        <p:nvSpPr>
          <p:cNvPr id="75" name="object 75"/>
          <p:cNvSpPr/>
          <p:nvPr/>
        </p:nvSpPr>
        <p:spPr>
          <a:xfrm>
            <a:off x="9907937" y="7091184"/>
            <a:ext cx="287655" cy="123189"/>
          </a:xfrm>
          <a:custGeom>
            <a:avLst/>
            <a:gdLst/>
            <a:ahLst/>
            <a:cxnLst/>
            <a:rect l="l" t="t" r="r" b="b"/>
            <a:pathLst>
              <a:path w="287654" h="123190">
                <a:moveTo>
                  <a:pt x="287527" y="0"/>
                </a:moveTo>
                <a:lnTo>
                  <a:pt x="0" y="122809"/>
                </a:lnTo>
              </a:path>
            </a:pathLst>
          </a:custGeom>
          <a:ln w="16878">
            <a:solidFill>
              <a:srgbClr val="231F20"/>
            </a:solidFill>
          </a:ln>
        </p:spPr>
        <p:txBody>
          <a:bodyPr wrap="square" lIns="0" tIns="0" rIns="0" bIns="0" rtlCol="0"/>
          <a:lstStyle/>
          <a:p>
            <a:endParaRPr/>
          </a:p>
        </p:txBody>
      </p:sp>
      <p:sp>
        <p:nvSpPr>
          <p:cNvPr id="76" name="object 76"/>
          <p:cNvSpPr/>
          <p:nvPr/>
        </p:nvSpPr>
        <p:spPr>
          <a:xfrm>
            <a:off x="9907933" y="7170788"/>
            <a:ext cx="45085" cy="59690"/>
          </a:xfrm>
          <a:custGeom>
            <a:avLst/>
            <a:gdLst/>
            <a:ahLst/>
            <a:cxnLst/>
            <a:rect l="l" t="t" r="r" b="b"/>
            <a:pathLst>
              <a:path w="45084" h="59690">
                <a:moveTo>
                  <a:pt x="44488" y="59207"/>
                </a:moveTo>
                <a:lnTo>
                  <a:pt x="0" y="43205"/>
                </a:lnTo>
                <a:lnTo>
                  <a:pt x="19202" y="0"/>
                </a:lnTo>
              </a:path>
            </a:pathLst>
          </a:custGeom>
          <a:ln w="16878">
            <a:solidFill>
              <a:srgbClr val="231F20"/>
            </a:solidFill>
          </a:ln>
        </p:spPr>
        <p:txBody>
          <a:bodyPr wrap="square" lIns="0" tIns="0" rIns="0" bIns="0" rtlCol="0"/>
          <a:lstStyle/>
          <a:p>
            <a:endParaRPr/>
          </a:p>
        </p:txBody>
      </p:sp>
      <p:sp>
        <p:nvSpPr>
          <p:cNvPr id="77" name="object 77"/>
          <p:cNvSpPr/>
          <p:nvPr/>
        </p:nvSpPr>
        <p:spPr>
          <a:xfrm>
            <a:off x="866912" y="2273507"/>
            <a:ext cx="502920" cy="262255"/>
          </a:xfrm>
          <a:custGeom>
            <a:avLst/>
            <a:gdLst/>
            <a:ahLst/>
            <a:cxnLst/>
            <a:rect l="l" t="t" r="r" b="b"/>
            <a:pathLst>
              <a:path w="502919" h="262255">
                <a:moveTo>
                  <a:pt x="0" y="261708"/>
                </a:moveTo>
                <a:lnTo>
                  <a:pt x="502869" y="0"/>
                </a:lnTo>
              </a:path>
            </a:pathLst>
          </a:custGeom>
          <a:ln w="22148">
            <a:solidFill>
              <a:srgbClr val="EE312E"/>
            </a:solidFill>
            <a:prstDash val="sysDash"/>
          </a:ln>
        </p:spPr>
        <p:txBody>
          <a:bodyPr wrap="square" lIns="0" tIns="0" rIns="0" bIns="0" rtlCol="0"/>
          <a:lstStyle/>
          <a:p>
            <a:endParaRPr/>
          </a:p>
        </p:txBody>
      </p:sp>
      <p:sp>
        <p:nvSpPr>
          <p:cNvPr id="78" name="object 78"/>
          <p:cNvSpPr/>
          <p:nvPr/>
        </p:nvSpPr>
        <p:spPr>
          <a:xfrm>
            <a:off x="1000136" y="2044479"/>
            <a:ext cx="145415" cy="358775"/>
          </a:xfrm>
          <a:custGeom>
            <a:avLst/>
            <a:gdLst/>
            <a:ahLst/>
            <a:cxnLst/>
            <a:rect l="l" t="t" r="r" b="b"/>
            <a:pathLst>
              <a:path w="145415" h="358775">
                <a:moveTo>
                  <a:pt x="144983" y="358432"/>
                </a:moveTo>
                <a:lnTo>
                  <a:pt x="0" y="0"/>
                </a:lnTo>
              </a:path>
            </a:pathLst>
          </a:custGeom>
          <a:ln w="22148">
            <a:solidFill>
              <a:srgbClr val="EE312E"/>
            </a:solidFill>
          </a:ln>
        </p:spPr>
        <p:txBody>
          <a:bodyPr wrap="square" lIns="0" tIns="0" rIns="0" bIns="0" rtlCol="0"/>
          <a:lstStyle/>
          <a:p>
            <a:endParaRPr/>
          </a:p>
        </p:txBody>
      </p:sp>
      <p:sp>
        <p:nvSpPr>
          <p:cNvPr id="79" name="object 79"/>
          <p:cNvSpPr/>
          <p:nvPr/>
        </p:nvSpPr>
        <p:spPr>
          <a:xfrm>
            <a:off x="978007" y="2044476"/>
            <a:ext cx="78740" cy="58419"/>
          </a:xfrm>
          <a:custGeom>
            <a:avLst/>
            <a:gdLst/>
            <a:ahLst/>
            <a:cxnLst/>
            <a:rect l="l" t="t" r="r" b="b"/>
            <a:pathLst>
              <a:path w="78740" h="58419">
                <a:moveTo>
                  <a:pt x="0" y="57975"/>
                </a:moveTo>
                <a:lnTo>
                  <a:pt x="22123" y="0"/>
                </a:lnTo>
                <a:lnTo>
                  <a:pt x="78333" y="26289"/>
                </a:lnTo>
              </a:path>
            </a:pathLst>
          </a:custGeom>
          <a:ln w="22148">
            <a:solidFill>
              <a:srgbClr val="EE312E"/>
            </a:solidFill>
          </a:ln>
        </p:spPr>
        <p:txBody>
          <a:bodyPr wrap="square" lIns="0" tIns="0" rIns="0" bIns="0" rtlCol="0"/>
          <a:lstStyle/>
          <a:p>
            <a:endParaRPr/>
          </a:p>
        </p:txBody>
      </p:sp>
      <p:sp>
        <p:nvSpPr>
          <p:cNvPr id="80" name="object 80"/>
          <p:cNvSpPr/>
          <p:nvPr/>
        </p:nvSpPr>
        <p:spPr>
          <a:xfrm>
            <a:off x="744448" y="1914423"/>
            <a:ext cx="747395" cy="747395"/>
          </a:xfrm>
          <a:custGeom>
            <a:avLst/>
            <a:gdLst/>
            <a:ahLst/>
            <a:cxnLst/>
            <a:rect l="l" t="t" r="r" b="b"/>
            <a:pathLst>
              <a:path w="747394" h="747394">
                <a:moveTo>
                  <a:pt x="0" y="746848"/>
                </a:moveTo>
                <a:lnTo>
                  <a:pt x="746848" y="746848"/>
                </a:lnTo>
                <a:lnTo>
                  <a:pt x="746848" y="0"/>
                </a:lnTo>
                <a:lnTo>
                  <a:pt x="0" y="0"/>
                </a:lnTo>
                <a:lnTo>
                  <a:pt x="0" y="746848"/>
                </a:lnTo>
                <a:close/>
              </a:path>
            </a:pathLst>
          </a:custGeom>
          <a:ln w="7378">
            <a:solidFill>
              <a:srgbClr val="000000"/>
            </a:solidFill>
          </a:ln>
        </p:spPr>
        <p:txBody>
          <a:bodyPr wrap="square" lIns="0" tIns="0" rIns="0" bIns="0" rtlCol="0"/>
          <a:lstStyle/>
          <a:p>
            <a:endParaRPr/>
          </a:p>
        </p:txBody>
      </p:sp>
      <p:sp>
        <p:nvSpPr>
          <p:cNvPr id="81" name="object 81"/>
          <p:cNvSpPr/>
          <p:nvPr/>
        </p:nvSpPr>
        <p:spPr>
          <a:xfrm>
            <a:off x="882613" y="3278397"/>
            <a:ext cx="476250" cy="226695"/>
          </a:xfrm>
          <a:custGeom>
            <a:avLst/>
            <a:gdLst/>
            <a:ahLst/>
            <a:cxnLst/>
            <a:rect l="l" t="t" r="r" b="b"/>
            <a:pathLst>
              <a:path w="476250" h="226695">
                <a:moveTo>
                  <a:pt x="475983" y="0"/>
                </a:moveTo>
                <a:lnTo>
                  <a:pt x="0" y="226695"/>
                </a:lnTo>
              </a:path>
            </a:pathLst>
          </a:custGeom>
          <a:ln w="14757">
            <a:solidFill>
              <a:srgbClr val="EF3739"/>
            </a:solidFill>
            <a:prstDash val="dash"/>
          </a:ln>
        </p:spPr>
        <p:txBody>
          <a:bodyPr wrap="square" lIns="0" tIns="0" rIns="0" bIns="0" rtlCol="0"/>
          <a:lstStyle/>
          <a:p>
            <a:endParaRPr/>
          </a:p>
        </p:txBody>
      </p:sp>
      <p:sp>
        <p:nvSpPr>
          <p:cNvPr id="82" name="object 82"/>
          <p:cNvSpPr/>
          <p:nvPr/>
        </p:nvSpPr>
        <p:spPr>
          <a:xfrm>
            <a:off x="744448" y="3018320"/>
            <a:ext cx="747395" cy="747395"/>
          </a:xfrm>
          <a:custGeom>
            <a:avLst/>
            <a:gdLst/>
            <a:ahLst/>
            <a:cxnLst/>
            <a:rect l="l" t="t" r="r" b="b"/>
            <a:pathLst>
              <a:path w="747394" h="747395">
                <a:moveTo>
                  <a:pt x="0" y="746848"/>
                </a:moveTo>
                <a:lnTo>
                  <a:pt x="746848" y="746848"/>
                </a:lnTo>
                <a:lnTo>
                  <a:pt x="746848" y="0"/>
                </a:lnTo>
                <a:lnTo>
                  <a:pt x="0" y="0"/>
                </a:lnTo>
                <a:lnTo>
                  <a:pt x="0" y="746848"/>
                </a:lnTo>
                <a:close/>
              </a:path>
            </a:pathLst>
          </a:custGeom>
          <a:ln w="7378">
            <a:solidFill>
              <a:srgbClr val="000000"/>
            </a:solidFill>
          </a:ln>
        </p:spPr>
        <p:txBody>
          <a:bodyPr wrap="square" lIns="0" tIns="0" rIns="0" bIns="0" rtlCol="0"/>
          <a:lstStyle/>
          <a:p>
            <a:endParaRPr/>
          </a:p>
        </p:txBody>
      </p:sp>
      <p:sp>
        <p:nvSpPr>
          <p:cNvPr id="83" name="object 83"/>
          <p:cNvSpPr/>
          <p:nvPr/>
        </p:nvSpPr>
        <p:spPr>
          <a:xfrm>
            <a:off x="832843" y="4365419"/>
            <a:ext cx="153035" cy="427355"/>
          </a:xfrm>
          <a:custGeom>
            <a:avLst/>
            <a:gdLst/>
            <a:ahLst/>
            <a:cxnLst/>
            <a:rect l="l" t="t" r="r" b="b"/>
            <a:pathLst>
              <a:path w="153034" h="427354">
                <a:moveTo>
                  <a:pt x="152971" y="426974"/>
                </a:moveTo>
                <a:lnTo>
                  <a:pt x="0" y="0"/>
                </a:lnTo>
              </a:path>
            </a:pathLst>
          </a:custGeom>
          <a:ln w="36906">
            <a:solidFill>
              <a:srgbClr val="231F20"/>
            </a:solidFill>
          </a:ln>
        </p:spPr>
        <p:txBody>
          <a:bodyPr wrap="square" lIns="0" tIns="0" rIns="0" bIns="0" rtlCol="0"/>
          <a:lstStyle/>
          <a:p>
            <a:endParaRPr/>
          </a:p>
        </p:txBody>
      </p:sp>
      <p:sp>
        <p:nvSpPr>
          <p:cNvPr id="84" name="object 84"/>
          <p:cNvSpPr/>
          <p:nvPr/>
        </p:nvSpPr>
        <p:spPr>
          <a:xfrm>
            <a:off x="744448" y="4130433"/>
            <a:ext cx="747395" cy="747395"/>
          </a:xfrm>
          <a:custGeom>
            <a:avLst/>
            <a:gdLst/>
            <a:ahLst/>
            <a:cxnLst/>
            <a:rect l="l" t="t" r="r" b="b"/>
            <a:pathLst>
              <a:path w="747394" h="747395">
                <a:moveTo>
                  <a:pt x="0" y="746848"/>
                </a:moveTo>
                <a:lnTo>
                  <a:pt x="746848" y="746848"/>
                </a:lnTo>
                <a:lnTo>
                  <a:pt x="746848" y="0"/>
                </a:lnTo>
                <a:lnTo>
                  <a:pt x="0" y="0"/>
                </a:lnTo>
                <a:lnTo>
                  <a:pt x="0" y="746848"/>
                </a:lnTo>
                <a:close/>
              </a:path>
            </a:pathLst>
          </a:custGeom>
          <a:ln w="7378">
            <a:solidFill>
              <a:srgbClr val="000000"/>
            </a:solidFill>
          </a:ln>
        </p:spPr>
        <p:txBody>
          <a:bodyPr wrap="square" lIns="0" tIns="0" rIns="0" bIns="0" rtlCol="0"/>
          <a:lstStyle/>
          <a:p>
            <a:endParaRPr/>
          </a:p>
        </p:txBody>
      </p:sp>
      <p:sp>
        <p:nvSpPr>
          <p:cNvPr id="85" name="object 85"/>
          <p:cNvSpPr/>
          <p:nvPr/>
        </p:nvSpPr>
        <p:spPr>
          <a:xfrm>
            <a:off x="922887" y="4417975"/>
            <a:ext cx="377825" cy="161290"/>
          </a:xfrm>
          <a:custGeom>
            <a:avLst/>
            <a:gdLst/>
            <a:ahLst/>
            <a:cxnLst/>
            <a:rect l="l" t="t" r="r" b="b"/>
            <a:pathLst>
              <a:path w="377825" h="161289">
                <a:moveTo>
                  <a:pt x="0" y="161188"/>
                </a:moveTo>
                <a:lnTo>
                  <a:pt x="377380" y="0"/>
                </a:lnTo>
              </a:path>
            </a:pathLst>
          </a:custGeom>
          <a:ln w="22148">
            <a:solidFill>
              <a:srgbClr val="231F20"/>
            </a:solidFill>
          </a:ln>
        </p:spPr>
        <p:txBody>
          <a:bodyPr wrap="square" lIns="0" tIns="0" rIns="0" bIns="0" rtlCol="0"/>
          <a:lstStyle/>
          <a:p>
            <a:endParaRPr/>
          </a:p>
        </p:txBody>
      </p:sp>
      <p:sp>
        <p:nvSpPr>
          <p:cNvPr id="86" name="object 86"/>
          <p:cNvSpPr/>
          <p:nvPr/>
        </p:nvSpPr>
        <p:spPr>
          <a:xfrm>
            <a:off x="1241883" y="4396973"/>
            <a:ext cx="58419" cy="78105"/>
          </a:xfrm>
          <a:custGeom>
            <a:avLst/>
            <a:gdLst/>
            <a:ahLst/>
            <a:cxnLst/>
            <a:rect l="l" t="t" r="r" b="b"/>
            <a:pathLst>
              <a:path w="58419" h="78104">
                <a:moveTo>
                  <a:pt x="0" y="0"/>
                </a:moveTo>
                <a:lnTo>
                  <a:pt x="58381" y="21005"/>
                </a:lnTo>
                <a:lnTo>
                  <a:pt x="33185" y="77711"/>
                </a:lnTo>
              </a:path>
            </a:pathLst>
          </a:custGeom>
          <a:ln w="22148">
            <a:solidFill>
              <a:srgbClr val="231F20"/>
            </a:solidFill>
          </a:ln>
        </p:spPr>
        <p:txBody>
          <a:bodyPr wrap="square" lIns="0" tIns="0" rIns="0" bIns="0" rtlCol="0"/>
          <a:lstStyle/>
          <a:p>
            <a:endParaRPr/>
          </a:p>
        </p:txBody>
      </p:sp>
      <p:sp>
        <p:nvSpPr>
          <p:cNvPr id="87" name="object 87"/>
          <p:cNvSpPr/>
          <p:nvPr/>
        </p:nvSpPr>
        <p:spPr>
          <a:xfrm>
            <a:off x="744448" y="5355780"/>
            <a:ext cx="747395" cy="747395"/>
          </a:xfrm>
          <a:custGeom>
            <a:avLst/>
            <a:gdLst/>
            <a:ahLst/>
            <a:cxnLst/>
            <a:rect l="l" t="t" r="r" b="b"/>
            <a:pathLst>
              <a:path w="747394" h="747395">
                <a:moveTo>
                  <a:pt x="0" y="746848"/>
                </a:moveTo>
                <a:lnTo>
                  <a:pt x="746848" y="746848"/>
                </a:lnTo>
                <a:lnTo>
                  <a:pt x="746848" y="0"/>
                </a:lnTo>
                <a:lnTo>
                  <a:pt x="0" y="0"/>
                </a:lnTo>
                <a:lnTo>
                  <a:pt x="0" y="746848"/>
                </a:lnTo>
                <a:close/>
              </a:path>
            </a:pathLst>
          </a:custGeom>
          <a:ln w="7378">
            <a:solidFill>
              <a:srgbClr val="000000"/>
            </a:solidFill>
          </a:ln>
        </p:spPr>
        <p:txBody>
          <a:bodyPr wrap="square" lIns="0" tIns="0" rIns="0" bIns="0" rtlCol="0"/>
          <a:lstStyle/>
          <a:p>
            <a:endParaRPr/>
          </a:p>
        </p:txBody>
      </p:sp>
      <p:sp>
        <p:nvSpPr>
          <p:cNvPr id="88" name="object 88"/>
          <p:cNvSpPr/>
          <p:nvPr/>
        </p:nvSpPr>
        <p:spPr>
          <a:xfrm>
            <a:off x="944911" y="5666766"/>
            <a:ext cx="357505" cy="153035"/>
          </a:xfrm>
          <a:custGeom>
            <a:avLst/>
            <a:gdLst/>
            <a:ahLst/>
            <a:cxnLst/>
            <a:rect l="l" t="t" r="r" b="b"/>
            <a:pathLst>
              <a:path w="357505" h="153035">
                <a:moveTo>
                  <a:pt x="357441" y="0"/>
                </a:moveTo>
                <a:lnTo>
                  <a:pt x="0" y="152666"/>
                </a:lnTo>
              </a:path>
            </a:pathLst>
          </a:custGeom>
          <a:ln w="51676">
            <a:solidFill>
              <a:srgbClr val="D46E26"/>
            </a:solidFill>
          </a:ln>
        </p:spPr>
        <p:txBody>
          <a:bodyPr wrap="square" lIns="0" tIns="0" rIns="0" bIns="0" rtlCol="0"/>
          <a:lstStyle/>
          <a:p>
            <a:endParaRPr/>
          </a:p>
        </p:txBody>
      </p:sp>
      <p:sp>
        <p:nvSpPr>
          <p:cNvPr id="89" name="object 89"/>
          <p:cNvSpPr/>
          <p:nvPr/>
        </p:nvSpPr>
        <p:spPr>
          <a:xfrm>
            <a:off x="944913" y="5723104"/>
            <a:ext cx="99695" cy="132080"/>
          </a:xfrm>
          <a:custGeom>
            <a:avLst/>
            <a:gdLst/>
            <a:ahLst/>
            <a:cxnLst/>
            <a:rect l="l" t="t" r="r" b="b"/>
            <a:pathLst>
              <a:path w="99694" h="132079">
                <a:moveTo>
                  <a:pt x="99187" y="132016"/>
                </a:moveTo>
                <a:lnTo>
                  <a:pt x="0" y="96329"/>
                </a:lnTo>
                <a:lnTo>
                  <a:pt x="42799" y="0"/>
                </a:lnTo>
              </a:path>
            </a:pathLst>
          </a:custGeom>
          <a:ln w="51676">
            <a:solidFill>
              <a:srgbClr val="D46E26"/>
            </a:solidFill>
          </a:ln>
        </p:spPr>
        <p:txBody>
          <a:bodyPr wrap="square" lIns="0" tIns="0" rIns="0" bIns="0" rtlCol="0"/>
          <a:lstStyle/>
          <a:p>
            <a:endParaRPr/>
          </a:p>
        </p:txBody>
      </p:sp>
      <p:sp>
        <p:nvSpPr>
          <p:cNvPr id="90" name="object 90"/>
          <p:cNvSpPr/>
          <p:nvPr/>
        </p:nvSpPr>
        <p:spPr>
          <a:xfrm>
            <a:off x="864194" y="6716952"/>
            <a:ext cx="513080" cy="238125"/>
          </a:xfrm>
          <a:custGeom>
            <a:avLst/>
            <a:gdLst/>
            <a:ahLst/>
            <a:cxnLst/>
            <a:rect l="l" t="t" r="r" b="b"/>
            <a:pathLst>
              <a:path w="513080" h="238125">
                <a:moveTo>
                  <a:pt x="512813" y="0"/>
                </a:moveTo>
                <a:lnTo>
                  <a:pt x="0" y="237667"/>
                </a:lnTo>
              </a:path>
            </a:pathLst>
          </a:custGeom>
          <a:ln w="29527">
            <a:solidFill>
              <a:srgbClr val="33B253"/>
            </a:solidFill>
            <a:prstDash val="dash"/>
          </a:ln>
        </p:spPr>
        <p:txBody>
          <a:bodyPr wrap="square" lIns="0" tIns="0" rIns="0" bIns="0" rtlCol="0"/>
          <a:lstStyle/>
          <a:p>
            <a:endParaRPr/>
          </a:p>
        </p:txBody>
      </p:sp>
      <p:sp>
        <p:nvSpPr>
          <p:cNvPr id="91" name="object 91"/>
          <p:cNvSpPr/>
          <p:nvPr/>
        </p:nvSpPr>
        <p:spPr>
          <a:xfrm>
            <a:off x="744448" y="6455816"/>
            <a:ext cx="747395" cy="747395"/>
          </a:xfrm>
          <a:custGeom>
            <a:avLst/>
            <a:gdLst/>
            <a:ahLst/>
            <a:cxnLst/>
            <a:rect l="l" t="t" r="r" b="b"/>
            <a:pathLst>
              <a:path w="747394" h="747395">
                <a:moveTo>
                  <a:pt x="0" y="746848"/>
                </a:moveTo>
                <a:lnTo>
                  <a:pt x="746848" y="746848"/>
                </a:lnTo>
                <a:lnTo>
                  <a:pt x="746848" y="0"/>
                </a:lnTo>
                <a:lnTo>
                  <a:pt x="0" y="0"/>
                </a:lnTo>
                <a:lnTo>
                  <a:pt x="0" y="746848"/>
                </a:lnTo>
                <a:close/>
              </a:path>
            </a:pathLst>
          </a:custGeom>
          <a:ln w="7378">
            <a:solidFill>
              <a:srgbClr val="000000"/>
            </a:solidFill>
          </a:ln>
        </p:spPr>
        <p:txBody>
          <a:bodyPr wrap="square" lIns="0" tIns="0" rIns="0" bIns="0" rtlCol="0"/>
          <a:lstStyle/>
          <a:p>
            <a:endParaRPr/>
          </a:p>
        </p:txBody>
      </p:sp>
      <p:sp>
        <p:nvSpPr>
          <p:cNvPr id="92" name="object 92"/>
          <p:cNvSpPr/>
          <p:nvPr/>
        </p:nvSpPr>
        <p:spPr>
          <a:xfrm>
            <a:off x="756945" y="7670165"/>
            <a:ext cx="722223" cy="706627"/>
          </a:xfrm>
          <a:prstGeom prst="rect">
            <a:avLst/>
          </a:prstGeom>
          <a:blipFill>
            <a:blip r:embed="rId4" cstate="print"/>
            <a:stretch>
              <a:fillRect/>
            </a:stretch>
          </a:blipFill>
        </p:spPr>
        <p:txBody>
          <a:bodyPr wrap="square" lIns="0" tIns="0" rIns="0" bIns="0" rtlCol="0"/>
          <a:lstStyle/>
          <a:p>
            <a:endParaRPr/>
          </a:p>
        </p:txBody>
      </p:sp>
      <p:sp>
        <p:nvSpPr>
          <p:cNvPr id="93" name="object 93"/>
          <p:cNvSpPr/>
          <p:nvPr/>
        </p:nvSpPr>
        <p:spPr>
          <a:xfrm>
            <a:off x="744448" y="7649464"/>
            <a:ext cx="747395" cy="747395"/>
          </a:xfrm>
          <a:custGeom>
            <a:avLst/>
            <a:gdLst/>
            <a:ahLst/>
            <a:cxnLst/>
            <a:rect l="l" t="t" r="r" b="b"/>
            <a:pathLst>
              <a:path w="747394" h="747395">
                <a:moveTo>
                  <a:pt x="0" y="746848"/>
                </a:moveTo>
                <a:lnTo>
                  <a:pt x="746848" y="746848"/>
                </a:lnTo>
                <a:lnTo>
                  <a:pt x="746848" y="0"/>
                </a:lnTo>
                <a:lnTo>
                  <a:pt x="0" y="0"/>
                </a:lnTo>
                <a:lnTo>
                  <a:pt x="0" y="746848"/>
                </a:lnTo>
                <a:close/>
              </a:path>
            </a:pathLst>
          </a:custGeom>
          <a:ln w="7378">
            <a:solidFill>
              <a:srgbClr val="000000"/>
            </a:solidFill>
          </a:ln>
        </p:spPr>
        <p:txBody>
          <a:bodyPr wrap="square" lIns="0" tIns="0" rIns="0" bIns="0" rtlCol="0"/>
          <a:lstStyle/>
          <a:p>
            <a:endParaRPr/>
          </a:p>
        </p:txBody>
      </p:sp>
      <p:sp>
        <p:nvSpPr>
          <p:cNvPr id="94" name="object 94"/>
          <p:cNvSpPr/>
          <p:nvPr/>
        </p:nvSpPr>
        <p:spPr>
          <a:xfrm>
            <a:off x="756945" y="8804478"/>
            <a:ext cx="722223" cy="706754"/>
          </a:xfrm>
          <a:prstGeom prst="rect">
            <a:avLst/>
          </a:prstGeom>
          <a:blipFill>
            <a:blip r:embed="rId5" cstate="print"/>
            <a:stretch>
              <a:fillRect/>
            </a:stretch>
          </a:blipFill>
        </p:spPr>
        <p:txBody>
          <a:bodyPr wrap="square" lIns="0" tIns="0" rIns="0" bIns="0" rtlCol="0"/>
          <a:lstStyle/>
          <a:p>
            <a:endParaRPr/>
          </a:p>
        </p:txBody>
      </p:sp>
      <p:sp>
        <p:nvSpPr>
          <p:cNvPr id="95" name="object 95"/>
          <p:cNvSpPr/>
          <p:nvPr/>
        </p:nvSpPr>
        <p:spPr>
          <a:xfrm>
            <a:off x="744448" y="8788806"/>
            <a:ext cx="747395" cy="747395"/>
          </a:xfrm>
          <a:custGeom>
            <a:avLst/>
            <a:gdLst/>
            <a:ahLst/>
            <a:cxnLst/>
            <a:rect l="l" t="t" r="r" b="b"/>
            <a:pathLst>
              <a:path w="747394" h="747395">
                <a:moveTo>
                  <a:pt x="0" y="746848"/>
                </a:moveTo>
                <a:lnTo>
                  <a:pt x="746848" y="746848"/>
                </a:lnTo>
                <a:lnTo>
                  <a:pt x="746848" y="0"/>
                </a:lnTo>
                <a:lnTo>
                  <a:pt x="0" y="0"/>
                </a:lnTo>
                <a:lnTo>
                  <a:pt x="0" y="746848"/>
                </a:lnTo>
                <a:close/>
              </a:path>
            </a:pathLst>
          </a:custGeom>
          <a:ln w="7378">
            <a:solidFill>
              <a:srgbClr val="000000"/>
            </a:solidFill>
          </a:ln>
        </p:spPr>
        <p:txBody>
          <a:bodyPr wrap="square" lIns="0" tIns="0" rIns="0" bIns="0" rtlCol="0"/>
          <a:lstStyle/>
          <a:p>
            <a:endParaRPr/>
          </a:p>
        </p:txBody>
      </p:sp>
      <p:sp>
        <p:nvSpPr>
          <p:cNvPr id="96" name="object 96"/>
          <p:cNvSpPr txBox="1"/>
          <p:nvPr/>
        </p:nvSpPr>
        <p:spPr>
          <a:xfrm>
            <a:off x="1591550" y="1848999"/>
            <a:ext cx="2216785" cy="734060"/>
          </a:xfrm>
          <a:prstGeom prst="rect">
            <a:avLst/>
          </a:prstGeom>
        </p:spPr>
        <p:txBody>
          <a:bodyPr vert="horz" wrap="square" lIns="0" tIns="12700" rIns="0" bIns="0" rtlCol="0">
            <a:spAutoFit/>
          </a:bodyPr>
          <a:lstStyle/>
          <a:p>
            <a:pPr marL="12700">
              <a:lnSpc>
                <a:spcPts val="1490"/>
              </a:lnSpc>
              <a:spcBef>
                <a:spcPts val="100"/>
              </a:spcBef>
            </a:pPr>
            <a:r>
              <a:rPr sz="1400" b="0" spc="-40" dirty="0">
                <a:solidFill>
                  <a:srgbClr val="808285"/>
                </a:solidFill>
                <a:latin typeface="Univers LT Pro 45 Light"/>
                <a:cs typeface="Univers LT Pro 45 Light"/>
              </a:rPr>
              <a:t>North</a:t>
            </a:r>
            <a:r>
              <a:rPr sz="1400" b="0" spc="-145" dirty="0">
                <a:solidFill>
                  <a:srgbClr val="808285"/>
                </a:solidFill>
                <a:latin typeface="Univers LT Pro 45 Light"/>
                <a:cs typeface="Univers LT Pro 45 Light"/>
              </a:rPr>
              <a:t> </a:t>
            </a:r>
            <a:r>
              <a:rPr sz="1400" b="0" spc="-55" dirty="0">
                <a:solidFill>
                  <a:srgbClr val="808285"/>
                </a:solidFill>
                <a:latin typeface="Univers LT Pro 45 Light"/>
                <a:cs typeface="Univers LT Pro 45 Light"/>
              </a:rPr>
              <a:t>elevation</a:t>
            </a:r>
            <a:r>
              <a:rPr sz="1400" b="0" spc="-140"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of</a:t>
            </a:r>
            <a:r>
              <a:rPr sz="1400" b="0" spc="-110"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building</a:t>
            </a:r>
            <a:r>
              <a:rPr sz="1400" b="0" spc="-110"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will</a:t>
            </a:r>
            <a:endParaRPr sz="1400">
              <a:latin typeface="Univers LT Pro 45 Light"/>
              <a:cs typeface="Univers LT Pro 45 Light"/>
            </a:endParaRPr>
          </a:p>
          <a:p>
            <a:pPr marL="12700">
              <a:lnSpc>
                <a:spcPts val="1300"/>
              </a:lnSpc>
            </a:pPr>
            <a:r>
              <a:rPr sz="1400" b="0" spc="-40" dirty="0">
                <a:solidFill>
                  <a:srgbClr val="808285"/>
                </a:solidFill>
                <a:latin typeface="Univers LT Pro 45 Light"/>
                <a:cs typeface="Univers LT Pro 45 Light"/>
              </a:rPr>
              <a:t>need</a:t>
            </a:r>
            <a:r>
              <a:rPr sz="1400" b="0" spc="-105"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to</a:t>
            </a:r>
            <a:r>
              <a:rPr sz="1400" b="0" spc="-105"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be</a:t>
            </a:r>
            <a:r>
              <a:rPr sz="1400" b="0" spc="-105"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articulated</a:t>
            </a:r>
            <a:r>
              <a:rPr sz="1400" b="0" spc="-105"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to</a:t>
            </a:r>
            <a:r>
              <a:rPr sz="1400" b="0" spc="-105" dirty="0">
                <a:solidFill>
                  <a:srgbClr val="808285"/>
                </a:solidFill>
                <a:latin typeface="Univers LT Pro 45 Light"/>
                <a:cs typeface="Univers LT Pro 45 Light"/>
              </a:rPr>
              <a:t> </a:t>
            </a:r>
            <a:r>
              <a:rPr sz="1400" b="0" spc="-65" dirty="0">
                <a:solidFill>
                  <a:srgbClr val="808285"/>
                </a:solidFill>
                <a:latin typeface="Univers LT Pro 45 Light"/>
                <a:cs typeface="Univers LT Pro 45 Light"/>
              </a:rPr>
              <a:t>avoid</a:t>
            </a:r>
            <a:endParaRPr sz="1400">
              <a:latin typeface="Univers LT Pro 45 Light"/>
              <a:cs typeface="Univers LT Pro 45 Light"/>
            </a:endParaRPr>
          </a:p>
          <a:p>
            <a:pPr marL="12700" marR="84455">
              <a:lnSpc>
                <a:spcPct val="77400"/>
              </a:lnSpc>
              <a:spcBef>
                <a:spcPts val="190"/>
              </a:spcBef>
            </a:pPr>
            <a:r>
              <a:rPr sz="1400" b="0" spc="-55" dirty="0">
                <a:solidFill>
                  <a:srgbClr val="808285"/>
                </a:solidFill>
                <a:latin typeface="Univers LT Pro 45 Light"/>
                <a:cs typeface="Univers LT Pro 45 Light"/>
              </a:rPr>
              <a:t>overlooking </a:t>
            </a:r>
            <a:r>
              <a:rPr sz="1400" b="0" spc="-35" dirty="0">
                <a:solidFill>
                  <a:srgbClr val="808285"/>
                </a:solidFill>
                <a:latin typeface="Univers LT Pro 45 Light"/>
                <a:cs typeface="Univers LT Pro 45 Light"/>
              </a:rPr>
              <a:t>the</a:t>
            </a:r>
            <a:r>
              <a:rPr sz="1400" b="0" spc="-195"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neighbouring  </a:t>
            </a:r>
            <a:r>
              <a:rPr sz="1400" b="0" spc="-60" dirty="0">
                <a:solidFill>
                  <a:srgbClr val="808285"/>
                </a:solidFill>
                <a:latin typeface="Univers LT Pro 45 Light"/>
                <a:cs typeface="Univers LT Pro 45 Light"/>
              </a:rPr>
              <a:t>property.</a:t>
            </a:r>
            <a:endParaRPr sz="1400">
              <a:latin typeface="Univers LT Pro 45 Light"/>
              <a:cs typeface="Univers LT Pro 45 Light"/>
            </a:endParaRPr>
          </a:p>
        </p:txBody>
      </p:sp>
      <p:sp>
        <p:nvSpPr>
          <p:cNvPr id="97" name="object 97"/>
          <p:cNvSpPr txBox="1"/>
          <p:nvPr/>
        </p:nvSpPr>
        <p:spPr>
          <a:xfrm>
            <a:off x="1591550" y="6393307"/>
            <a:ext cx="2405380" cy="568960"/>
          </a:xfrm>
          <a:prstGeom prst="rect">
            <a:avLst/>
          </a:prstGeom>
        </p:spPr>
        <p:txBody>
          <a:bodyPr vert="horz" wrap="square" lIns="0" tIns="12700" rIns="0" bIns="0" rtlCol="0">
            <a:spAutoFit/>
          </a:bodyPr>
          <a:lstStyle/>
          <a:p>
            <a:pPr marL="12700">
              <a:lnSpc>
                <a:spcPts val="1490"/>
              </a:lnSpc>
              <a:spcBef>
                <a:spcPts val="100"/>
              </a:spcBef>
            </a:pPr>
            <a:r>
              <a:rPr sz="1400" b="0" spc="-90" dirty="0">
                <a:solidFill>
                  <a:srgbClr val="808285"/>
                </a:solidFill>
                <a:latin typeface="Univers LT Pro 45 Light"/>
                <a:cs typeface="Univers LT Pro 45 Light"/>
              </a:rPr>
              <a:t>1.8m </a:t>
            </a:r>
            <a:r>
              <a:rPr sz="1400" b="0" spc="-45" dirty="0">
                <a:solidFill>
                  <a:srgbClr val="808285"/>
                </a:solidFill>
                <a:latin typeface="Univers LT Pro 45 Light"/>
                <a:cs typeface="Univers LT Pro 45 Light"/>
              </a:rPr>
              <a:t>foot </a:t>
            </a:r>
            <a:r>
              <a:rPr sz="1400" b="0" spc="-40" dirty="0">
                <a:solidFill>
                  <a:srgbClr val="808285"/>
                </a:solidFill>
                <a:latin typeface="Univers LT Pro 45 Light"/>
                <a:cs typeface="Univers LT Pro 45 Light"/>
              </a:rPr>
              <a:t>path </a:t>
            </a:r>
            <a:r>
              <a:rPr sz="1400" b="0" spc="-45" dirty="0">
                <a:solidFill>
                  <a:srgbClr val="808285"/>
                </a:solidFill>
                <a:latin typeface="Univers LT Pro 45 Light"/>
                <a:cs typeface="Univers LT Pro 45 Light"/>
              </a:rPr>
              <a:t>continued</a:t>
            </a:r>
            <a:r>
              <a:rPr sz="1400" b="0" spc="-265"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along</a:t>
            </a:r>
            <a:endParaRPr sz="1400">
              <a:latin typeface="Univers LT Pro 45 Light"/>
              <a:cs typeface="Univers LT Pro 45 Light"/>
            </a:endParaRPr>
          </a:p>
          <a:p>
            <a:pPr marL="12700" marR="5080">
              <a:lnSpc>
                <a:spcPct val="77400"/>
              </a:lnSpc>
              <a:spcBef>
                <a:spcPts val="190"/>
              </a:spcBef>
            </a:pPr>
            <a:r>
              <a:rPr sz="1400" b="0" spc="-40" dirty="0">
                <a:solidFill>
                  <a:srgbClr val="808285"/>
                </a:solidFill>
                <a:latin typeface="Univers LT Pro 45 Light"/>
                <a:cs typeface="Univers LT Pro 45 Light"/>
              </a:rPr>
              <a:t>east</a:t>
            </a:r>
            <a:r>
              <a:rPr sz="1400" b="0" spc="-145"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of</a:t>
            </a:r>
            <a:r>
              <a:rPr sz="1400" b="0" spc="-110"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site</a:t>
            </a:r>
            <a:r>
              <a:rPr sz="1400" b="0" spc="-110"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to</a:t>
            </a:r>
            <a:r>
              <a:rPr sz="1400" b="0" spc="-114"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provide</a:t>
            </a:r>
            <a:r>
              <a:rPr sz="1400" b="0" spc="-110"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pedestrian  </a:t>
            </a:r>
            <a:r>
              <a:rPr sz="1400" b="0" spc="-45" dirty="0">
                <a:solidFill>
                  <a:srgbClr val="808285"/>
                </a:solidFill>
                <a:latin typeface="Univers LT Pro 45 Light"/>
                <a:cs typeface="Univers LT Pro 45 Light"/>
              </a:rPr>
              <a:t>access</a:t>
            </a:r>
            <a:r>
              <a:rPr sz="1400" b="0" spc="-110"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to</a:t>
            </a:r>
            <a:r>
              <a:rPr sz="1400" b="0" spc="-105"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site</a:t>
            </a:r>
            <a:r>
              <a:rPr sz="1400" b="0" spc="-105" dirty="0">
                <a:solidFill>
                  <a:srgbClr val="808285"/>
                </a:solidFill>
                <a:latin typeface="Univers LT Pro 45 Light"/>
                <a:cs typeface="Univers LT Pro 45 Light"/>
              </a:rPr>
              <a:t> </a:t>
            </a:r>
            <a:r>
              <a:rPr sz="1400" b="0" spc="-35" dirty="0">
                <a:solidFill>
                  <a:srgbClr val="808285"/>
                </a:solidFill>
                <a:latin typeface="Univers LT Pro 45 Light"/>
                <a:cs typeface="Univers LT Pro 45 Light"/>
              </a:rPr>
              <a:t>and</a:t>
            </a:r>
            <a:r>
              <a:rPr sz="1400" b="0" spc="-110"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allotments.</a:t>
            </a:r>
            <a:endParaRPr sz="1400">
              <a:latin typeface="Univers LT Pro 45 Light"/>
              <a:cs typeface="Univers LT Pro 45 Light"/>
            </a:endParaRPr>
          </a:p>
        </p:txBody>
      </p:sp>
      <p:sp>
        <p:nvSpPr>
          <p:cNvPr id="98" name="object 98"/>
          <p:cNvSpPr txBox="1"/>
          <p:nvPr/>
        </p:nvSpPr>
        <p:spPr>
          <a:xfrm>
            <a:off x="1591550" y="7575551"/>
            <a:ext cx="2233295" cy="403860"/>
          </a:xfrm>
          <a:prstGeom prst="rect">
            <a:avLst/>
          </a:prstGeom>
        </p:spPr>
        <p:txBody>
          <a:bodyPr vert="horz" wrap="square" lIns="0" tIns="60960" rIns="0" bIns="0" rtlCol="0">
            <a:spAutoFit/>
          </a:bodyPr>
          <a:lstStyle/>
          <a:p>
            <a:pPr marL="12700" marR="5080">
              <a:lnSpc>
                <a:spcPct val="77400"/>
              </a:lnSpc>
              <a:spcBef>
                <a:spcPts val="480"/>
              </a:spcBef>
            </a:pPr>
            <a:r>
              <a:rPr sz="1400" b="0" spc="-40" dirty="0">
                <a:solidFill>
                  <a:srgbClr val="808285"/>
                </a:solidFill>
                <a:latin typeface="Univers LT Pro 45 Light"/>
                <a:cs typeface="Univers LT Pro 45 Light"/>
              </a:rPr>
              <a:t>East </a:t>
            </a:r>
            <a:r>
              <a:rPr sz="1400" b="0" spc="-55" dirty="0">
                <a:solidFill>
                  <a:srgbClr val="808285"/>
                </a:solidFill>
                <a:latin typeface="Univers LT Pro 45 Light"/>
                <a:cs typeface="Univers LT Pro 45 Light"/>
              </a:rPr>
              <a:t>elevation </a:t>
            </a:r>
            <a:r>
              <a:rPr sz="1400" b="0" spc="-50" dirty="0">
                <a:solidFill>
                  <a:srgbClr val="808285"/>
                </a:solidFill>
                <a:latin typeface="Univers LT Pro 45 Light"/>
                <a:cs typeface="Univers LT Pro 45 Light"/>
              </a:rPr>
              <a:t>facing </a:t>
            </a:r>
            <a:r>
              <a:rPr sz="1400" b="0" spc="-45" dirty="0">
                <a:solidFill>
                  <a:srgbClr val="808285"/>
                </a:solidFill>
                <a:latin typeface="Univers LT Pro 45 Light"/>
                <a:cs typeface="Univers LT Pro 45 Light"/>
              </a:rPr>
              <a:t>street </a:t>
            </a:r>
            <a:r>
              <a:rPr sz="1400" b="0" spc="-50" dirty="0">
                <a:solidFill>
                  <a:srgbClr val="808285"/>
                </a:solidFill>
                <a:latin typeface="Univers LT Pro 45 Light"/>
                <a:cs typeface="Univers LT Pro 45 Light"/>
              </a:rPr>
              <a:t>to  </a:t>
            </a:r>
            <a:r>
              <a:rPr sz="1400" b="0" spc="-45" dirty="0">
                <a:solidFill>
                  <a:srgbClr val="808285"/>
                </a:solidFill>
                <a:latin typeface="Univers LT Pro 45 Light"/>
                <a:cs typeface="Univers LT Pro 45 Light"/>
              </a:rPr>
              <a:t>represent connection </a:t>
            </a:r>
            <a:r>
              <a:rPr sz="1400" b="0" spc="-25" dirty="0">
                <a:solidFill>
                  <a:srgbClr val="808285"/>
                </a:solidFill>
                <a:latin typeface="Univers LT Pro 45 Light"/>
                <a:cs typeface="Univers LT Pro 45 Light"/>
              </a:rPr>
              <a:t>to</a:t>
            </a:r>
            <a:r>
              <a:rPr sz="1400" b="0" spc="-285" dirty="0">
                <a:solidFill>
                  <a:srgbClr val="808285"/>
                </a:solidFill>
                <a:latin typeface="Univers LT Pro 45 Light"/>
                <a:cs typeface="Univers LT Pro 45 Light"/>
              </a:rPr>
              <a:t> </a:t>
            </a:r>
            <a:r>
              <a:rPr sz="1400" b="0" spc="-60" dirty="0">
                <a:solidFill>
                  <a:srgbClr val="808285"/>
                </a:solidFill>
                <a:latin typeface="Univers LT Pro 45 Light"/>
                <a:cs typeface="Univers LT Pro 45 Light"/>
              </a:rPr>
              <a:t>town.</a:t>
            </a:r>
            <a:endParaRPr sz="1400">
              <a:latin typeface="Univers LT Pro 45 Light"/>
              <a:cs typeface="Univers LT Pro 45 Light"/>
            </a:endParaRPr>
          </a:p>
        </p:txBody>
      </p:sp>
      <p:sp>
        <p:nvSpPr>
          <p:cNvPr id="99" name="object 99"/>
          <p:cNvSpPr txBox="1"/>
          <p:nvPr/>
        </p:nvSpPr>
        <p:spPr>
          <a:xfrm>
            <a:off x="1591550" y="8719460"/>
            <a:ext cx="2393950" cy="568960"/>
          </a:xfrm>
          <a:prstGeom prst="rect">
            <a:avLst/>
          </a:prstGeom>
        </p:spPr>
        <p:txBody>
          <a:bodyPr vert="horz" wrap="square" lIns="0" tIns="12700" rIns="0" bIns="0" rtlCol="0">
            <a:spAutoFit/>
          </a:bodyPr>
          <a:lstStyle/>
          <a:p>
            <a:pPr marL="12700">
              <a:lnSpc>
                <a:spcPts val="1490"/>
              </a:lnSpc>
              <a:spcBef>
                <a:spcPts val="100"/>
              </a:spcBef>
            </a:pPr>
            <a:r>
              <a:rPr sz="1400" b="0" spc="-55" dirty="0">
                <a:solidFill>
                  <a:srgbClr val="808285"/>
                </a:solidFill>
                <a:latin typeface="Univers LT Pro 45 Light"/>
                <a:cs typeface="Univers LT Pro 45 Light"/>
              </a:rPr>
              <a:t>West elevation </a:t>
            </a:r>
            <a:r>
              <a:rPr sz="1400" b="0" spc="-50" dirty="0">
                <a:solidFill>
                  <a:srgbClr val="808285"/>
                </a:solidFill>
                <a:latin typeface="Univers LT Pro 45 Light"/>
                <a:cs typeface="Univers LT Pro 45 Light"/>
              </a:rPr>
              <a:t>facing</a:t>
            </a:r>
            <a:r>
              <a:rPr sz="1400" b="0" spc="-250"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allotments</a:t>
            </a:r>
            <a:endParaRPr sz="1400">
              <a:latin typeface="Univers LT Pro 45 Light"/>
              <a:cs typeface="Univers LT Pro 45 Light"/>
            </a:endParaRPr>
          </a:p>
          <a:p>
            <a:pPr marL="12700" marR="440055">
              <a:lnSpc>
                <a:spcPct val="77400"/>
              </a:lnSpc>
              <a:spcBef>
                <a:spcPts val="190"/>
              </a:spcBef>
            </a:pPr>
            <a:r>
              <a:rPr sz="1400" b="0" spc="-25" dirty="0">
                <a:solidFill>
                  <a:srgbClr val="808285"/>
                </a:solidFill>
                <a:latin typeface="Univers LT Pro 45 Light"/>
                <a:cs typeface="Univers LT Pro 45 Light"/>
              </a:rPr>
              <a:t>to</a:t>
            </a:r>
            <a:r>
              <a:rPr sz="1400" b="0" spc="-305"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represent connection </a:t>
            </a:r>
            <a:r>
              <a:rPr sz="1400" b="0" spc="-50" dirty="0">
                <a:solidFill>
                  <a:srgbClr val="808285"/>
                </a:solidFill>
                <a:latin typeface="Univers LT Pro 45 Light"/>
                <a:cs typeface="Univers LT Pro 45 Light"/>
              </a:rPr>
              <a:t>to  </a:t>
            </a:r>
            <a:r>
              <a:rPr sz="1400" b="0" spc="-55" dirty="0">
                <a:solidFill>
                  <a:srgbClr val="808285"/>
                </a:solidFill>
                <a:latin typeface="Univers LT Pro 45 Light"/>
                <a:cs typeface="Univers LT Pro 45 Light"/>
              </a:rPr>
              <a:t>countryside.</a:t>
            </a:r>
            <a:endParaRPr sz="1400">
              <a:latin typeface="Univers LT Pro 45 Light"/>
              <a:cs typeface="Univers LT Pro 45 Light"/>
            </a:endParaRPr>
          </a:p>
        </p:txBody>
      </p:sp>
      <p:sp>
        <p:nvSpPr>
          <p:cNvPr id="100" name="object 100"/>
          <p:cNvSpPr txBox="1"/>
          <p:nvPr/>
        </p:nvSpPr>
        <p:spPr>
          <a:xfrm>
            <a:off x="1591550" y="2955548"/>
            <a:ext cx="2239010" cy="568960"/>
          </a:xfrm>
          <a:prstGeom prst="rect">
            <a:avLst/>
          </a:prstGeom>
        </p:spPr>
        <p:txBody>
          <a:bodyPr vert="horz" wrap="square" lIns="0" tIns="12700" rIns="0" bIns="0" rtlCol="0">
            <a:spAutoFit/>
          </a:bodyPr>
          <a:lstStyle/>
          <a:p>
            <a:pPr marL="12700">
              <a:lnSpc>
                <a:spcPts val="1490"/>
              </a:lnSpc>
              <a:spcBef>
                <a:spcPts val="100"/>
              </a:spcBef>
            </a:pPr>
            <a:r>
              <a:rPr sz="1400" b="0" spc="-90" dirty="0">
                <a:solidFill>
                  <a:srgbClr val="808285"/>
                </a:solidFill>
                <a:latin typeface="Univers LT Pro 45 Light"/>
                <a:cs typeface="Univers LT Pro 45 Light"/>
              </a:rPr>
              <a:t>1.5m </a:t>
            </a:r>
            <a:r>
              <a:rPr sz="1400" b="0" spc="-45" dirty="0">
                <a:solidFill>
                  <a:srgbClr val="808285"/>
                </a:solidFill>
                <a:latin typeface="Univers LT Pro 45 Light"/>
                <a:cs typeface="Univers LT Pro 45 Light"/>
              </a:rPr>
              <a:t>boundary </a:t>
            </a:r>
            <a:r>
              <a:rPr sz="1400" b="0" spc="-50" dirty="0">
                <a:solidFill>
                  <a:srgbClr val="808285"/>
                </a:solidFill>
                <a:latin typeface="Univers LT Pro 45 Light"/>
                <a:cs typeface="Univers LT Pro 45 Light"/>
              </a:rPr>
              <a:t>provided</a:t>
            </a:r>
            <a:r>
              <a:rPr sz="1400" b="0" spc="-185"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to</a:t>
            </a:r>
            <a:endParaRPr sz="1400">
              <a:latin typeface="Univers LT Pro 45 Light"/>
              <a:cs typeface="Univers LT Pro 45 Light"/>
            </a:endParaRPr>
          </a:p>
          <a:p>
            <a:pPr marL="12700" marR="5080">
              <a:lnSpc>
                <a:spcPct val="77400"/>
              </a:lnSpc>
              <a:spcBef>
                <a:spcPts val="190"/>
              </a:spcBef>
            </a:pPr>
            <a:r>
              <a:rPr sz="1400" b="0" spc="-40" dirty="0">
                <a:solidFill>
                  <a:srgbClr val="808285"/>
                </a:solidFill>
                <a:latin typeface="Univers LT Pro 45 Light"/>
                <a:cs typeface="Univers LT Pro 45 Light"/>
              </a:rPr>
              <a:t>north</a:t>
            </a:r>
            <a:r>
              <a:rPr sz="1400" b="0" spc="-114" dirty="0">
                <a:solidFill>
                  <a:srgbClr val="808285"/>
                </a:solidFill>
                <a:latin typeface="Univers LT Pro 45 Light"/>
                <a:cs typeface="Univers LT Pro 45 Light"/>
              </a:rPr>
              <a:t> </a:t>
            </a:r>
            <a:r>
              <a:rPr sz="1400" b="0" spc="-35" dirty="0">
                <a:solidFill>
                  <a:srgbClr val="808285"/>
                </a:solidFill>
                <a:latin typeface="Univers LT Pro 45 Light"/>
                <a:cs typeface="Univers LT Pro 45 Light"/>
              </a:rPr>
              <a:t>and</a:t>
            </a:r>
            <a:r>
              <a:rPr sz="1400" b="0" spc="-110"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west</a:t>
            </a:r>
            <a:r>
              <a:rPr sz="1400" b="0" spc="-140"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of</a:t>
            </a:r>
            <a:r>
              <a:rPr sz="1400" b="0" spc="-110"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site</a:t>
            </a:r>
            <a:r>
              <a:rPr sz="1400" b="0" spc="-110"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to</a:t>
            </a:r>
            <a:r>
              <a:rPr sz="1400" b="0" spc="-110"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allow  </a:t>
            </a:r>
            <a:r>
              <a:rPr sz="1400" b="0" spc="-55" dirty="0">
                <a:solidFill>
                  <a:srgbClr val="808285"/>
                </a:solidFill>
                <a:latin typeface="Univers LT Pro 45 Light"/>
                <a:cs typeface="Univers LT Pro 45 Light"/>
              </a:rPr>
              <a:t>buildability.</a:t>
            </a:r>
            <a:endParaRPr sz="1400">
              <a:latin typeface="Univers LT Pro 45 Light"/>
              <a:cs typeface="Univers LT Pro 45 Light"/>
            </a:endParaRPr>
          </a:p>
        </p:txBody>
      </p:sp>
      <p:sp>
        <p:nvSpPr>
          <p:cNvPr id="101" name="object 101"/>
          <p:cNvSpPr txBox="1"/>
          <p:nvPr/>
        </p:nvSpPr>
        <p:spPr>
          <a:xfrm>
            <a:off x="1591550" y="4067153"/>
            <a:ext cx="2292985" cy="568960"/>
          </a:xfrm>
          <a:prstGeom prst="rect">
            <a:avLst/>
          </a:prstGeom>
        </p:spPr>
        <p:txBody>
          <a:bodyPr vert="horz" wrap="square" lIns="0" tIns="12700" rIns="0" bIns="0" rtlCol="0">
            <a:spAutoFit/>
          </a:bodyPr>
          <a:lstStyle/>
          <a:p>
            <a:pPr marL="12700">
              <a:lnSpc>
                <a:spcPts val="1490"/>
              </a:lnSpc>
              <a:spcBef>
                <a:spcPts val="100"/>
              </a:spcBef>
            </a:pPr>
            <a:r>
              <a:rPr sz="1400" b="0" spc="-40" dirty="0">
                <a:solidFill>
                  <a:srgbClr val="808285"/>
                </a:solidFill>
                <a:latin typeface="Univers LT Pro 45 Light"/>
                <a:cs typeface="Univers LT Pro 45 Light"/>
              </a:rPr>
              <a:t>East</a:t>
            </a:r>
            <a:r>
              <a:rPr sz="1400" b="0" spc="-140" dirty="0">
                <a:solidFill>
                  <a:srgbClr val="808285"/>
                </a:solidFill>
                <a:latin typeface="Univers LT Pro 45 Light"/>
                <a:cs typeface="Univers LT Pro 45 Light"/>
              </a:rPr>
              <a:t> </a:t>
            </a:r>
            <a:r>
              <a:rPr sz="1400" b="0" spc="-55" dirty="0">
                <a:solidFill>
                  <a:srgbClr val="808285"/>
                </a:solidFill>
                <a:latin typeface="Univers LT Pro 45 Light"/>
                <a:cs typeface="Univers LT Pro 45 Light"/>
              </a:rPr>
              <a:t>elevation</a:t>
            </a:r>
            <a:r>
              <a:rPr sz="1400" b="0" spc="-135"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of</a:t>
            </a:r>
            <a:r>
              <a:rPr sz="1400" b="0" spc="-105"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building</a:t>
            </a:r>
            <a:r>
              <a:rPr sz="1400" b="0" spc="-110"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to</a:t>
            </a:r>
            <a:r>
              <a:rPr sz="1400" b="0" spc="-105"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be</a:t>
            </a:r>
            <a:endParaRPr sz="1400">
              <a:latin typeface="Univers LT Pro 45 Light"/>
              <a:cs typeface="Univers LT Pro 45 Light"/>
            </a:endParaRPr>
          </a:p>
          <a:p>
            <a:pPr marL="12700" marR="5080">
              <a:lnSpc>
                <a:spcPct val="77400"/>
              </a:lnSpc>
              <a:spcBef>
                <a:spcPts val="190"/>
              </a:spcBef>
            </a:pPr>
            <a:r>
              <a:rPr sz="1400" b="0" spc="-50" dirty="0">
                <a:solidFill>
                  <a:srgbClr val="808285"/>
                </a:solidFill>
                <a:latin typeface="Univers LT Pro 45 Light"/>
                <a:cs typeface="Univers LT Pro 45 Light"/>
              </a:rPr>
              <a:t>articulated</a:t>
            </a:r>
            <a:r>
              <a:rPr sz="1400" b="0" spc="-110"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to</a:t>
            </a:r>
            <a:r>
              <a:rPr sz="1400" b="0" spc="-110"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increase</a:t>
            </a:r>
            <a:r>
              <a:rPr sz="1400" b="0" spc="-110"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sense</a:t>
            </a:r>
            <a:r>
              <a:rPr sz="1400" b="0" spc="-140"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of  ‘frontage’</a:t>
            </a:r>
            <a:endParaRPr sz="1400">
              <a:latin typeface="Univers LT Pro 45 Light"/>
              <a:cs typeface="Univers LT Pro 45 Light"/>
            </a:endParaRPr>
          </a:p>
        </p:txBody>
      </p:sp>
      <p:sp>
        <p:nvSpPr>
          <p:cNvPr id="102" name="object 102"/>
          <p:cNvSpPr txBox="1"/>
          <p:nvPr/>
        </p:nvSpPr>
        <p:spPr>
          <a:xfrm>
            <a:off x="1591550" y="5287966"/>
            <a:ext cx="2417445" cy="403860"/>
          </a:xfrm>
          <a:prstGeom prst="rect">
            <a:avLst/>
          </a:prstGeom>
        </p:spPr>
        <p:txBody>
          <a:bodyPr vert="horz" wrap="square" lIns="0" tIns="60960" rIns="0" bIns="0" rtlCol="0">
            <a:spAutoFit/>
          </a:bodyPr>
          <a:lstStyle/>
          <a:p>
            <a:pPr marL="12700" marR="5080">
              <a:lnSpc>
                <a:spcPct val="77400"/>
              </a:lnSpc>
              <a:spcBef>
                <a:spcPts val="480"/>
              </a:spcBef>
            </a:pPr>
            <a:r>
              <a:rPr sz="1400" b="0" spc="-50" dirty="0">
                <a:solidFill>
                  <a:srgbClr val="808285"/>
                </a:solidFill>
                <a:latin typeface="Univers LT Pro 45 Light"/>
                <a:cs typeface="Univers LT Pro 45 Light"/>
              </a:rPr>
              <a:t>South/west </a:t>
            </a:r>
            <a:r>
              <a:rPr sz="1400" b="0" spc="-55" dirty="0">
                <a:solidFill>
                  <a:srgbClr val="808285"/>
                </a:solidFill>
                <a:latin typeface="Univers LT Pro 45 Light"/>
                <a:cs typeface="Univers LT Pro 45 Light"/>
              </a:rPr>
              <a:t>elevation </a:t>
            </a:r>
            <a:r>
              <a:rPr sz="1400" b="0" spc="-25" dirty="0">
                <a:solidFill>
                  <a:srgbClr val="808285"/>
                </a:solidFill>
                <a:latin typeface="Univers LT Pro 45 Light"/>
                <a:cs typeface="Univers LT Pro 45 Light"/>
              </a:rPr>
              <a:t>to</a:t>
            </a:r>
            <a:r>
              <a:rPr sz="1400" b="0" spc="-300"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optimise  </a:t>
            </a:r>
            <a:r>
              <a:rPr sz="1400" b="0" spc="-25" dirty="0">
                <a:solidFill>
                  <a:srgbClr val="808285"/>
                </a:solidFill>
                <a:latin typeface="Univers LT Pro 45 Light"/>
                <a:cs typeface="Univers LT Pro 45 Light"/>
              </a:rPr>
              <a:t>on </a:t>
            </a:r>
            <a:r>
              <a:rPr sz="1400" b="0" spc="-45" dirty="0">
                <a:solidFill>
                  <a:srgbClr val="808285"/>
                </a:solidFill>
                <a:latin typeface="Univers LT Pro 45 Light"/>
                <a:cs typeface="Univers LT Pro 45 Light"/>
              </a:rPr>
              <a:t>potential </a:t>
            </a:r>
            <a:r>
              <a:rPr sz="1400" b="0" spc="-40" dirty="0">
                <a:solidFill>
                  <a:srgbClr val="808285"/>
                </a:solidFill>
                <a:latin typeface="Univers LT Pro 45 Light"/>
                <a:cs typeface="Univers LT Pro 45 Light"/>
              </a:rPr>
              <a:t>solar</a:t>
            </a:r>
            <a:r>
              <a:rPr sz="1400" b="0" spc="-245"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gains.</a:t>
            </a:r>
            <a:endParaRPr sz="1400">
              <a:latin typeface="Univers LT Pro 45 Light"/>
              <a:cs typeface="Univers LT Pro 45 Light"/>
            </a:endParaRPr>
          </a:p>
        </p:txBody>
      </p:sp>
      <p:sp>
        <p:nvSpPr>
          <p:cNvPr id="103" name="object 103"/>
          <p:cNvSpPr/>
          <p:nvPr/>
        </p:nvSpPr>
        <p:spPr>
          <a:xfrm>
            <a:off x="719999" y="363178"/>
            <a:ext cx="3427729" cy="0"/>
          </a:xfrm>
          <a:custGeom>
            <a:avLst/>
            <a:gdLst/>
            <a:ahLst/>
            <a:cxnLst/>
            <a:rect l="l" t="t" r="r" b="b"/>
            <a:pathLst>
              <a:path w="3427729">
                <a:moveTo>
                  <a:pt x="0" y="0"/>
                </a:moveTo>
                <a:lnTo>
                  <a:pt x="3427196" y="0"/>
                </a:lnTo>
              </a:path>
            </a:pathLst>
          </a:custGeom>
          <a:ln w="6350">
            <a:solidFill>
              <a:srgbClr val="808285"/>
            </a:solidFill>
          </a:ln>
        </p:spPr>
        <p:txBody>
          <a:bodyPr wrap="square" lIns="0" tIns="0" rIns="0" bIns="0" rtlCol="0"/>
          <a:lstStyle/>
          <a:p>
            <a:endParaRPr/>
          </a:p>
        </p:txBody>
      </p:sp>
      <p:sp>
        <p:nvSpPr>
          <p:cNvPr id="104" name="object 104"/>
          <p:cNvSpPr txBox="1">
            <a:spLocks noGrp="1"/>
          </p:cNvSpPr>
          <p:nvPr>
            <p:ph type="title"/>
          </p:nvPr>
        </p:nvSpPr>
        <p:spPr>
          <a:xfrm>
            <a:off x="707299" y="305153"/>
            <a:ext cx="3269615" cy="558800"/>
          </a:xfrm>
          <a:prstGeom prst="rect">
            <a:avLst/>
          </a:prstGeom>
        </p:spPr>
        <p:txBody>
          <a:bodyPr vert="horz" wrap="square" lIns="0" tIns="12700" rIns="0" bIns="0" rtlCol="0">
            <a:spAutoFit/>
          </a:bodyPr>
          <a:lstStyle/>
          <a:p>
            <a:pPr marL="12700">
              <a:lnSpc>
                <a:spcPct val="100000"/>
              </a:lnSpc>
              <a:spcBef>
                <a:spcPts val="100"/>
              </a:spcBef>
            </a:pPr>
            <a:r>
              <a:rPr spc="-105" dirty="0"/>
              <a:t>Design</a:t>
            </a:r>
            <a:r>
              <a:rPr spc="-315" dirty="0"/>
              <a:t> </a:t>
            </a:r>
            <a:r>
              <a:rPr spc="-135" dirty="0"/>
              <a:t>Response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47299" y="10309262"/>
            <a:ext cx="121285" cy="147320"/>
          </a:xfrm>
          <a:prstGeom prst="rect">
            <a:avLst/>
          </a:prstGeom>
        </p:spPr>
        <p:txBody>
          <a:bodyPr vert="horz" wrap="square" lIns="0" tIns="12700" rIns="0" bIns="0" rtlCol="0">
            <a:spAutoFit/>
          </a:bodyPr>
          <a:lstStyle/>
          <a:p>
            <a:pPr marL="12700">
              <a:lnSpc>
                <a:spcPct val="100000"/>
              </a:lnSpc>
              <a:spcBef>
                <a:spcPts val="100"/>
              </a:spcBef>
            </a:pPr>
            <a:r>
              <a:rPr sz="800" b="0" spc="-70" dirty="0">
                <a:solidFill>
                  <a:srgbClr val="808285"/>
                </a:solidFill>
                <a:latin typeface="Univers LT Pro 45 Light"/>
                <a:cs typeface="Univers LT Pro 45 Light"/>
              </a:rPr>
              <a:t>12</a:t>
            </a:r>
            <a:endParaRPr sz="800">
              <a:latin typeface="Univers LT Pro 45 Light"/>
              <a:cs typeface="Univers LT Pro 45 Light"/>
            </a:endParaRPr>
          </a:p>
        </p:txBody>
      </p:sp>
      <p:sp>
        <p:nvSpPr>
          <p:cNvPr id="3" name="object 3"/>
          <p:cNvSpPr txBox="1"/>
          <p:nvPr/>
        </p:nvSpPr>
        <p:spPr>
          <a:xfrm>
            <a:off x="8490498" y="10309262"/>
            <a:ext cx="466090"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June</a:t>
            </a:r>
            <a:r>
              <a:rPr sz="800" b="0" spc="-110"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2020</a:t>
            </a:r>
            <a:endParaRPr sz="800">
              <a:latin typeface="Univers LT Pro 45 Light"/>
              <a:cs typeface="Univers LT Pro 45 Light"/>
            </a:endParaRPr>
          </a:p>
        </p:txBody>
      </p:sp>
      <p:sp>
        <p:nvSpPr>
          <p:cNvPr id="4" name="object 4"/>
          <p:cNvSpPr txBox="1"/>
          <p:nvPr/>
        </p:nvSpPr>
        <p:spPr>
          <a:xfrm>
            <a:off x="13698153" y="10309262"/>
            <a:ext cx="711200" cy="147320"/>
          </a:xfrm>
          <a:prstGeom prst="rect">
            <a:avLst/>
          </a:prstGeom>
        </p:spPr>
        <p:txBody>
          <a:bodyPr vert="horz" wrap="square" lIns="0" tIns="12700" rIns="0" bIns="0" rtlCol="0">
            <a:spAutoFit/>
          </a:bodyPr>
          <a:lstStyle/>
          <a:p>
            <a:pPr marL="12700">
              <a:lnSpc>
                <a:spcPct val="100000"/>
              </a:lnSpc>
              <a:spcBef>
                <a:spcPts val="100"/>
              </a:spcBef>
            </a:pPr>
            <a:r>
              <a:rPr sz="800" b="0" spc="-35" dirty="0">
                <a:solidFill>
                  <a:srgbClr val="808285"/>
                </a:solidFill>
                <a:latin typeface="Univers LT Pro 45 Light"/>
                <a:cs typeface="Univers LT Pro 45 Light"/>
              </a:rPr>
              <a:t>ArchitecturePLB</a:t>
            </a:r>
            <a:endParaRPr sz="800">
              <a:latin typeface="Univers LT Pro 45 Light"/>
              <a:cs typeface="Univers LT Pro 45 Light"/>
            </a:endParaRPr>
          </a:p>
        </p:txBody>
      </p:sp>
      <p:sp>
        <p:nvSpPr>
          <p:cNvPr id="5" name="object 5"/>
          <p:cNvSpPr/>
          <p:nvPr/>
        </p:nvSpPr>
        <p:spPr>
          <a:xfrm>
            <a:off x="359999" y="10335177"/>
            <a:ext cx="14040485" cy="0"/>
          </a:xfrm>
          <a:custGeom>
            <a:avLst/>
            <a:gdLst/>
            <a:ahLst/>
            <a:cxnLst/>
            <a:rect l="l" t="t" r="r" b="b"/>
            <a:pathLst>
              <a:path w="14040485">
                <a:moveTo>
                  <a:pt x="0" y="0"/>
                </a:moveTo>
                <a:lnTo>
                  <a:pt x="14040002" y="0"/>
                </a:lnTo>
              </a:path>
            </a:pathLst>
          </a:custGeom>
          <a:ln w="6350">
            <a:solidFill>
              <a:srgbClr val="808285"/>
            </a:solidFill>
          </a:ln>
        </p:spPr>
        <p:txBody>
          <a:bodyPr wrap="square" lIns="0" tIns="0" rIns="0" bIns="0" rtlCol="0"/>
          <a:lstStyle/>
          <a:p>
            <a:endParaRPr/>
          </a:p>
        </p:txBody>
      </p:sp>
      <p:sp>
        <p:nvSpPr>
          <p:cNvPr id="6" name="object 6"/>
          <p:cNvSpPr txBox="1"/>
          <p:nvPr/>
        </p:nvSpPr>
        <p:spPr>
          <a:xfrm>
            <a:off x="5072300" y="10309262"/>
            <a:ext cx="1760855"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Southbrook </a:t>
            </a:r>
            <a:r>
              <a:rPr sz="800" b="0" spc="-25" dirty="0">
                <a:solidFill>
                  <a:srgbClr val="808285"/>
                </a:solidFill>
                <a:latin typeface="Univers LT Pro 45 Light"/>
                <a:cs typeface="Univers LT Pro 45 Light"/>
              </a:rPr>
              <a:t>Cottages- </a:t>
            </a:r>
            <a:r>
              <a:rPr sz="800" b="0" spc="-30" dirty="0">
                <a:solidFill>
                  <a:srgbClr val="808285"/>
                </a:solidFill>
                <a:latin typeface="Univers LT Pro 45 Light"/>
                <a:cs typeface="Univers LT Pro 45 Light"/>
              </a:rPr>
              <a:t>Public</a:t>
            </a:r>
            <a:r>
              <a:rPr sz="800" b="0" spc="-155"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Consultation</a:t>
            </a:r>
            <a:endParaRPr sz="800">
              <a:latin typeface="Univers LT Pro 45 Light"/>
              <a:cs typeface="Univers LT Pro 45 Light"/>
            </a:endParaRPr>
          </a:p>
        </p:txBody>
      </p:sp>
      <p:sp>
        <p:nvSpPr>
          <p:cNvPr id="7" name="object 7"/>
          <p:cNvSpPr txBox="1"/>
          <p:nvPr/>
        </p:nvSpPr>
        <p:spPr>
          <a:xfrm>
            <a:off x="347299" y="1834978"/>
            <a:ext cx="3399790" cy="5328920"/>
          </a:xfrm>
          <a:prstGeom prst="rect">
            <a:avLst/>
          </a:prstGeom>
        </p:spPr>
        <p:txBody>
          <a:bodyPr vert="horz" wrap="square" lIns="0" tIns="58419" rIns="0" bIns="0" rtlCol="0">
            <a:spAutoFit/>
          </a:bodyPr>
          <a:lstStyle/>
          <a:p>
            <a:pPr marL="12700" marR="51435">
              <a:lnSpc>
                <a:spcPts val="1800"/>
              </a:lnSpc>
              <a:spcBef>
                <a:spcPts val="459"/>
              </a:spcBef>
            </a:pPr>
            <a:r>
              <a:rPr sz="1800" b="0" spc="-55" dirty="0">
                <a:solidFill>
                  <a:srgbClr val="808285"/>
                </a:solidFill>
                <a:latin typeface="Univers LT Pro 45 Light"/>
                <a:cs typeface="Univers LT Pro 45 Light"/>
              </a:rPr>
              <a:t>The </a:t>
            </a:r>
            <a:r>
              <a:rPr sz="1800" b="0" spc="-60" dirty="0">
                <a:solidFill>
                  <a:srgbClr val="808285"/>
                </a:solidFill>
                <a:latin typeface="Univers LT Pro 45 Light"/>
                <a:cs typeface="Univers LT Pro 45 Light"/>
              </a:rPr>
              <a:t>building </a:t>
            </a:r>
            <a:r>
              <a:rPr sz="1800" b="0" spc="-50" dirty="0">
                <a:solidFill>
                  <a:srgbClr val="808285"/>
                </a:solidFill>
                <a:latin typeface="Univers LT Pro 45 Light"/>
                <a:cs typeface="Univers LT Pro 45 Light"/>
              </a:rPr>
              <a:t>uses </a:t>
            </a:r>
            <a:r>
              <a:rPr sz="1800" b="0" dirty="0">
                <a:solidFill>
                  <a:srgbClr val="808285"/>
                </a:solidFill>
                <a:latin typeface="Univers LT Pro 45 Light"/>
                <a:cs typeface="Univers LT Pro 45 Light"/>
              </a:rPr>
              <a:t>a </a:t>
            </a:r>
            <a:r>
              <a:rPr sz="1800" b="0" spc="-60" dirty="0">
                <a:solidFill>
                  <a:srgbClr val="808285"/>
                </a:solidFill>
                <a:latin typeface="Univers LT Pro 45 Light"/>
                <a:cs typeface="Univers LT Pro 45 Light"/>
              </a:rPr>
              <a:t>combination </a:t>
            </a:r>
            <a:r>
              <a:rPr sz="1800" b="0" spc="-65" dirty="0">
                <a:solidFill>
                  <a:srgbClr val="808285"/>
                </a:solidFill>
                <a:latin typeface="Univers LT Pro 45 Light"/>
                <a:cs typeface="Univers LT Pro 45 Light"/>
              </a:rPr>
              <a:t>of  </a:t>
            </a:r>
            <a:r>
              <a:rPr sz="1800" b="0" spc="-45" dirty="0">
                <a:solidFill>
                  <a:srgbClr val="808285"/>
                </a:solidFill>
                <a:latin typeface="Univers LT Pro 45 Light"/>
                <a:cs typeface="Univers LT Pro 45 Light"/>
              </a:rPr>
              <a:t>its</a:t>
            </a:r>
            <a:r>
              <a:rPr sz="1800" b="0" spc="-135" dirty="0">
                <a:solidFill>
                  <a:srgbClr val="808285"/>
                </a:solidFill>
                <a:latin typeface="Univers LT Pro 45 Light"/>
                <a:cs typeface="Univers LT Pro 45 Light"/>
              </a:rPr>
              <a:t> </a:t>
            </a:r>
            <a:r>
              <a:rPr sz="1800" b="0" spc="-60" dirty="0">
                <a:solidFill>
                  <a:srgbClr val="808285"/>
                </a:solidFill>
                <a:latin typeface="Univers LT Pro 45 Light"/>
                <a:cs typeface="Univers LT Pro 45 Light"/>
              </a:rPr>
              <a:t>form</a:t>
            </a:r>
            <a:r>
              <a:rPr sz="1800" b="0" spc="-135" dirty="0">
                <a:solidFill>
                  <a:srgbClr val="808285"/>
                </a:solidFill>
                <a:latin typeface="Univers LT Pro 45 Light"/>
                <a:cs typeface="Univers LT Pro 45 Light"/>
              </a:rPr>
              <a:t> </a:t>
            </a:r>
            <a:r>
              <a:rPr sz="1800" b="0" spc="-45" dirty="0">
                <a:solidFill>
                  <a:srgbClr val="808285"/>
                </a:solidFill>
                <a:latin typeface="Univers LT Pro 45 Light"/>
                <a:cs typeface="Univers LT Pro 45 Light"/>
              </a:rPr>
              <a:t>and</a:t>
            </a:r>
            <a:r>
              <a:rPr sz="1800" b="0" spc="-135" dirty="0">
                <a:solidFill>
                  <a:srgbClr val="808285"/>
                </a:solidFill>
                <a:latin typeface="Univers LT Pro 45 Light"/>
                <a:cs typeface="Univers LT Pro 45 Light"/>
              </a:rPr>
              <a:t> </a:t>
            </a:r>
            <a:r>
              <a:rPr sz="1800" b="0" spc="-60" dirty="0">
                <a:solidFill>
                  <a:srgbClr val="808285"/>
                </a:solidFill>
                <a:latin typeface="Univers LT Pro 45 Light"/>
                <a:cs typeface="Univers LT Pro 45 Light"/>
              </a:rPr>
              <a:t>materials</a:t>
            </a:r>
            <a:r>
              <a:rPr sz="1800" b="0" spc="-135" dirty="0">
                <a:solidFill>
                  <a:srgbClr val="808285"/>
                </a:solidFill>
                <a:latin typeface="Univers LT Pro 45 Light"/>
                <a:cs typeface="Univers LT Pro 45 Light"/>
              </a:rPr>
              <a:t> </a:t>
            </a:r>
            <a:r>
              <a:rPr sz="1800" b="0" spc="-35" dirty="0">
                <a:solidFill>
                  <a:srgbClr val="808285"/>
                </a:solidFill>
                <a:latin typeface="Univers LT Pro 45 Light"/>
                <a:cs typeface="Univers LT Pro 45 Light"/>
              </a:rPr>
              <a:t>to</a:t>
            </a:r>
            <a:r>
              <a:rPr sz="1800" b="0" spc="-135" dirty="0">
                <a:solidFill>
                  <a:srgbClr val="808285"/>
                </a:solidFill>
                <a:latin typeface="Univers LT Pro 45 Light"/>
                <a:cs typeface="Univers LT Pro 45 Light"/>
              </a:rPr>
              <a:t> </a:t>
            </a:r>
            <a:r>
              <a:rPr sz="1800" b="0" spc="-60" dirty="0">
                <a:solidFill>
                  <a:srgbClr val="808285"/>
                </a:solidFill>
                <a:latin typeface="Univers LT Pro 45 Light"/>
                <a:cs typeface="Univers LT Pro 45 Light"/>
              </a:rPr>
              <a:t>connect</a:t>
            </a:r>
            <a:r>
              <a:rPr sz="1800" b="0" spc="-130"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to  </a:t>
            </a:r>
            <a:r>
              <a:rPr sz="1800" b="0" spc="-45" dirty="0">
                <a:solidFill>
                  <a:srgbClr val="808285"/>
                </a:solidFill>
                <a:latin typeface="Univers LT Pro 45 Light"/>
                <a:cs typeface="Univers LT Pro 45 Light"/>
              </a:rPr>
              <a:t>the </a:t>
            </a:r>
            <a:r>
              <a:rPr sz="1800" b="0" spc="-65" dirty="0">
                <a:solidFill>
                  <a:srgbClr val="808285"/>
                </a:solidFill>
                <a:latin typeface="Univers LT Pro 45 Light"/>
                <a:cs typeface="Univers LT Pro 45 Light"/>
              </a:rPr>
              <a:t>surrounding context </a:t>
            </a:r>
            <a:r>
              <a:rPr sz="1800" b="0" spc="-50" dirty="0">
                <a:solidFill>
                  <a:srgbClr val="808285"/>
                </a:solidFill>
                <a:latin typeface="Univers LT Pro 45 Light"/>
                <a:cs typeface="Univers LT Pro 45 Light"/>
              </a:rPr>
              <a:t>with </a:t>
            </a:r>
            <a:r>
              <a:rPr sz="1800" b="0" spc="-65" dirty="0">
                <a:solidFill>
                  <a:srgbClr val="808285"/>
                </a:solidFill>
                <a:latin typeface="Univers LT Pro 45 Light"/>
                <a:cs typeface="Univers LT Pro 45 Light"/>
              </a:rPr>
              <a:t>three  </a:t>
            </a:r>
            <a:r>
              <a:rPr sz="1800" b="0" spc="-55" dirty="0">
                <a:solidFill>
                  <a:srgbClr val="808285"/>
                </a:solidFill>
                <a:latin typeface="Univers LT Pro 45 Light"/>
                <a:cs typeface="Univers LT Pro 45 Light"/>
              </a:rPr>
              <a:t>simple</a:t>
            </a:r>
            <a:r>
              <a:rPr sz="1800" b="0" spc="-135"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strategies;</a:t>
            </a:r>
            <a:endParaRPr sz="1800" dirty="0">
              <a:latin typeface="Univers LT Pro 45 Light"/>
              <a:cs typeface="Univers LT Pro 45 Light"/>
            </a:endParaRPr>
          </a:p>
          <a:p>
            <a:pPr marL="241300" marR="5080" indent="-228600">
              <a:lnSpc>
                <a:spcPts val="1800"/>
              </a:lnSpc>
              <a:spcBef>
                <a:spcPts val="1800"/>
              </a:spcBef>
              <a:buAutoNum type="arabicPeriod"/>
              <a:tabLst>
                <a:tab pos="241300" algn="l"/>
              </a:tabLst>
            </a:pPr>
            <a:r>
              <a:rPr sz="1800" b="0" spc="-55" dirty="0">
                <a:solidFill>
                  <a:srgbClr val="808285"/>
                </a:solidFill>
                <a:latin typeface="Univers LT Pro 45 Light"/>
                <a:cs typeface="Univers LT Pro 45 Light"/>
              </a:rPr>
              <a:t>The </a:t>
            </a:r>
            <a:r>
              <a:rPr sz="1800" b="0" spc="-60" dirty="0">
                <a:solidFill>
                  <a:srgbClr val="808285"/>
                </a:solidFill>
                <a:latin typeface="Univers LT Pro 45 Light"/>
                <a:cs typeface="Univers LT Pro 45 Light"/>
              </a:rPr>
              <a:t>building </a:t>
            </a:r>
            <a:r>
              <a:rPr sz="1800" b="0" spc="-50" dirty="0">
                <a:solidFill>
                  <a:srgbClr val="808285"/>
                </a:solidFill>
                <a:latin typeface="Univers LT Pro 45 Light"/>
                <a:cs typeface="Univers LT Pro 45 Light"/>
              </a:rPr>
              <a:t>mass </a:t>
            </a:r>
            <a:r>
              <a:rPr sz="1800" b="0" spc="-65" dirty="0">
                <a:solidFill>
                  <a:srgbClr val="808285"/>
                </a:solidFill>
                <a:latin typeface="Univers LT Pro 45 Light"/>
                <a:cs typeface="Univers LT Pro 45 Light"/>
              </a:rPr>
              <a:t>which  </a:t>
            </a:r>
            <a:r>
              <a:rPr sz="1800" b="0" spc="-60" dirty="0">
                <a:solidFill>
                  <a:srgbClr val="808285"/>
                </a:solidFill>
                <a:latin typeface="Univers LT Pro 45 Light"/>
                <a:cs typeface="Univers LT Pro 45 Light"/>
              </a:rPr>
              <a:t>addresses </a:t>
            </a:r>
            <a:r>
              <a:rPr sz="1800" b="0" spc="-45" dirty="0">
                <a:solidFill>
                  <a:srgbClr val="808285"/>
                </a:solidFill>
                <a:latin typeface="Univers LT Pro 45 Light"/>
                <a:cs typeface="Univers LT Pro 45 Light"/>
              </a:rPr>
              <a:t>the </a:t>
            </a:r>
            <a:r>
              <a:rPr sz="1800" b="0" spc="-65" dirty="0">
                <a:solidFill>
                  <a:srgbClr val="808285"/>
                </a:solidFill>
                <a:latin typeface="Univers LT Pro 45 Light"/>
                <a:cs typeface="Univers LT Pro 45 Light"/>
              </a:rPr>
              <a:t>street-frontage is  </a:t>
            </a:r>
            <a:r>
              <a:rPr sz="1800" b="0" spc="-60" dirty="0">
                <a:solidFill>
                  <a:srgbClr val="808285"/>
                </a:solidFill>
                <a:latin typeface="Univers LT Pro 45 Light"/>
                <a:cs typeface="Univers LT Pro 45 Light"/>
              </a:rPr>
              <a:t>designed </a:t>
            </a:r>
            <a:r>
              <a:rPr sz="1800" b="0" spc="-35" dirty="0">
                <a:solidFill>
                  <a:srgbClr val="808285"/>
                </a:solidFill>
                <a:latin typeface="Univers LT Pro 45 Light"/>
                <a:cs typeface="Univers LT Pro 45 Light"/>
              </a:rPr>
              <a:t>to </a:t>
            </a:r>
            <a:r>
              <a:rPr sz="1800" b="0" spc="-50" dirty="0">
                <a:solidFill>
                  <a:srgbClr val="808285"/>
                </a:solidFill>
                <a:latin typeface="Univers LT Pro 45 Light"/>
                <a:cs typeface="Univers LT Pro 45 Light"/>
              </a:rPr>
              <a:t>echo </a:t>
            </a:r>
            <a:r>
              <a:rPr sz="1800" b="0" spc="-45" dirty="0">
                <a:solidFill>
                  <a:srgbClr val="808285"/>
                </a:solidFill>
                <a:latin typeface="Univers LT Pro 45 Light"/>
                <a:cs typeface="Univers LT Pro 45 Light"/>
              </a:rPr>
              <a:t>the </a:t>
            </a:r>
            <a:r>
              <a:rPr sz="1800" b="0" spc="-80" dirty="0">
                <a:solidFill>
                  <a:srgbClr val="808285"/>
                </a:solidFill>
                <a:latin typeface="Univers LT Pro 45 Light"/>
                <a:cs typeface="Univers LT Pro 45 Light"/>
              </a:rPr>
              <a:t>Swedish  </a:t>
            </a:r>
            <a:r>
              <a:rPr sz="1800" b="0" spc="-55" dirty="0">
                <a:solidFill>
                  <a:srgbClr val="808285"/>
                </a:solidFill>
                <a:latin typeface="Univers LT Pro 45 Light"/>
                <a:cs typeface="Univers LT Pro 45 Light"/>
              </a:rPr>
              <a:t>timber </a:t>
            </a:r>
            <a:r>
              <a:rPr sz="1800" b="0" spc="-60" dirty="0">
                <a:solidFill>
                  <a:srgbClr val="808285"/>
                </a:solidFill>
                <a:latin typeface="Univers LT Pro 45 Light"/>
                <a:cs typeface="Univers LT Pro 45 Light"/>
              </a:rPr>
              <a:t>buildings </a:t>
            </a:r>
            <a:r>
              <a:rPr sz="1800" b="0" spc="-35" dirty="0">
                <a:solidFill>
                  <a:srgbClr val="808285"/>
                </a:solidFill>
                <a:latin typeface="Univers LT Pro 45 Light"/>
                <a:cs typeface="Univers LT Pro 45 Light"/>
              </a:rPr>
              <a:t>of </a:t>
            </a:r>
            <a:r>
              <a:rPr sz="1800" b="0" spc="-65" dirty="0">
                <a:solidFill>
                  <a:srgbClr val="808285"/>
                </a:solidFill>
                <a:latin typeface="Univers LT Pro 45 Light"/>
                <a:cs typeface="Univers LT Pro 45 Light"/>
              </a:rPr>
              <a:t>Southbrook  </a:t>
            </a:r>
            <a:r>
              <a:rPr sz="1800" b="0" spc="-60" dirty="0">
                <a:solidFill>
                  <a:srgbClr val="808285"/>
                </a:solidFill>
                <a:latin typeface="Univers LT Pro 45 Light"/>
                <a:cs typeface="Univers LT Pro 45 Light"/>
              </a:rPr>
              <a:t>Cottages</a:t>
            </a:r>
            <a:r>
              <a:rPr sz="1800" b="0" spc="-145" dirty="0">
                <a:solidFill>
                  <a:srgbClr val="808285"/>
                </a:solidFill>
                <a:latin typeface="Univers LT Pro 45 Light"/>
                <a:cs typeface="Univers LT Pro 45 Light"/>
              </a:rPr>
              <a:t> </a:t>
            </a:r>
            <a:r>
              <a:rPr sz="1800" b="0" spc="-50" dirty="0">
                <a:solidFill>
                  <a:srgbClr val="808285"/>
                </a:solidFill>
                <a:latin typeface="Univers LT Pro 45 Light"/>
                <a:cs typeface="Univers LT Pro 45 Light"/>
              </a:rPr>
              <a:t>with</a:t>
            </a:r>
            <a:r>
              <a:rPr sz="1800" b="0" spc="-145" dirty="0">
                <a:solidFill>
                  <a:srgbClr val="808285"/>
                </a:solidFill>
                <a:latin typeface="Univers LT Pro 45 Light"/>
                <a:cs typeface="Univers LT Pro 45 Light"/>
              </a:rPr>
              <a:t> </a:t>
            </a:r>
            <a:r>
              <a:rPr sz="1800" b="0" spc="-45" dirty="0">
                <a:solidFill>
                  <a:srgbClr val="808285"/>
                </a:solidFill>
                <a:latin typeface="Univers LT Pro 45 Light"/>
                <a:cs typeface="Univers LT Pro 45 Light"/>
              </a:rPr>
              <a:t>its</a:t>
            </a:r>
            <a:r>
              <a:rPr sz="1800" b="0" spc="-145" dirty="0">
                <a:solidFill>
                  <a:srgbClr val="808285"/>
                </a:solidFill>
                <a:latin typeface="Univers LT Pro 45 Light"/>
                <a:cs typeface="Univers LT Pro 45 Light"/>
              </a:rPr>
              <a:t> </a:t>
            </a:r>
            <a:r>
              <a:rPr sz="1800" b="0" spc="-50" dirty="0">
                <a:solidFill>
                  <a:srgbClr val="808285"/>
                </a:solidFill>
                <a:latin typeface="Univers LT Pro 45 Light"/>
                <a:cs typeface="Univers LT Pro 45 Light"/>
              </a:rPr>
              <a:t>long</a:t>
            </a:r>
            <a:r>
              <a:rPr sz="1800" b="0" spc="-145"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rectangular  </a:t>
            </a:r>
            <a:r>
              <a:rPr sz="1800" b="0" spc="-60" dirty="0">
                <a:solidFill>
                  <a:srgbClr val="808285"/>
                </a:solidFill>
                <a:latin typeface="Univers LT Pro 45 Light"/>
                <a:cs typeface="Univers LT Pro 45 Light"/>
              </a:rPr>
              <a:t>form, 45-degree </a:t>
            </a:r>
            <a:r>
              <a:rPr sz="1800" b="0" spc="-50" dirty="0">
                <a:solidFill>
                  <a:srgbClr val="808285"/>
                </a:solidFill>
                <a:latin typeface="Univers LT Pro 45 Light"/>
                <a:cs typeface="Univers LT Pro 45 Light"/>
              </a:rPr>
              <a:t>roof </a:t>
            </a:r>
            <a:r>
              <a:rPr sz="1800" b="0" spc="-55" dirty="0">
                <a:solidFill>
                  <a:srgbClr val="808285"/>
                </a:solidFill>
                <a:latin typeface="Univers LT Pro 45 Light"/>
                <a:cs typeface="Univers LT Pro 45 Light"/>
              </a:rPr>
              <a:t>pitch, </a:t>
            </a:r>
            <a:r>
              <a:rPr sz="1800" b="0" spc="-65" dirty="0">
                <a:solidFill>
                  <a:srgbClr val="808285"/>
                </a:solidFill>
                <a:latin typeface="Univers LT Pro 45 Light"/>
                <a:cs typeface="Univers LT Pro 45 Light"/>
              </a:rPr>
              <a:t>and  </a:t>
            </a:r>
            <a:r>
              <a:rPr sz="1800" b="0" spc="-55" dirty="0">
                <a:solidFill>
                  <a:srgbClr val="808285"/>
                </a:solidFill>
                <a:latin typeface="Univers LT Pro 45 Light"/>
                <a:cs typeface="Univers LT Pro 45 Light"/>
              </a:rPr>
              <a:t>timber</a:t>
            </a:r>
            <a:r>
              <a:rPr sz="1800" b="0" spc="-135"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cladding.</a:t>
            </a:r>
            <a:endParaRPr sz="1800" dirty="0">
              <a:latin typeface="Univers LT Pro 45 Light"/>
              <a:cs typeface="Univers LT Pro 45 Light"/>
            </a:endParaRPr>
          </a:p>
          <a:p>
            <a:pPr marL="241300" marR="435609" indent="-228600">
              <a:lnSpc>
                <a:spcPts val="1800"/>
              </a:lnSpc>
              <a:spcBef>
                <a:spcPts val="1800"/>
              </a:spcBef>
              <a:buAutoNum type="arabicPeriod"/>
              <a:tabLst>
                <a:tab pos="241300" algn="l"/>
              </a:tabLst>
            </a:pPr>
            <a:r>
              <a:rPr lang="en-GB" sz="1800" b="0" spc="-60" dirty="0">
                <a:solidFill>
                  <a:srgbClr val="808285"/>
                </a:solidFill>
                <a:latin typeface="Univers LT Pro 45 Light"/>
                <a:cs typeface="Univers LT Pro 45 Light"/>
              </a:rPr>
              <a:t>Projecting</a:t>
            </a:r>
            <a:r>
              <a:rPr sz="1800" b="0" spc="-60" dirty="0">
                <a:solidFill>
                  <a:srgbClr val="808285"/>
                </a:solidFill>
                <a:latin typeface="Univers LT Pro 45 Light"/>
                <a:cs typeface="Univers LT Pro 45 Light"/>
              </a:rPr>
              <a:t> </a:t>
            </a:r>
            <a:r>
              <a:rPr sz="1800" b="0" spc="-45" dirty="0">
                <a:solidFill>
                  <a:srgbClr val="808285"/>
                </a:solidFill>
                <a:latin typeface="Univers LT Pro 45 Light"/>
                <a:cs typeface="Univers LT Pro 45 Light"/>
              </a:rPr>
              <a:t>out </a:t>
            </a:r>
            <a:r>
              <a:rPr sz="1800" b="0" spc="-70" dirty="0">
                <a:solidFill>
                  <a:srgbClr val="808285"/>
                </a:solidFill>
                <a:latin typeface="Univers LT Pro 45 Light"/>
                <a:cs typeface="Univers LT Pro 45 Light"/>
              </a:rPr>
              <a:t>towards </a:t>
            </a:r>
            <a:r>
              <a:rPr sz="1800" b="0" spc="-65" dirty="0">
                <a:solidFill>
                  <a:srgbClr val="808285"/>
                </a:solidFill>
                <a:latin typeface="Univers LT Pro 45 Light"/>
                <a:cs typeface="Univers LT Pro 45 Light"/>
              </a:rPr>
              <a:t>the  </a:t>
            </a:r>
            <a:r>
              <a:rPr sz="1800" b="0" spc="-60" dirty="0">
                <a:solidFill>
                  <a:srgbClr val="808285"/>
                </a:solidFill>
                <a:latin typeface="Univers LT Pro 45 Light"/>
                <a:cs typeface="Univers LT Pro 45 Light"/>
              </a:rPr>
              <a:t>allotments </a:t>
            </a:r>
            <a:r>
              <a:rPr sz="1800" b="0" spc="-35" dirty="0">
                <a:solidFill>
                  <a:srgbClr val="808285"/>
                </a:solidFill>
                <a:latin typeface="Univers LT Pro 45 Light"/>
                <a:cs typeface="Univers LT Pro 45 Light"/>
              </a:rPr>
              <a:t>is an </a:t>
            </a:r>
            <a:r>
              <a:rPr sz="1800" b="0" spc="-65" dirty="0">
                <a:solidFill>
                  <a:srgbClr val="808285"/>
                </a:solidFill>
                <a:latin typeface="Univers LT Pro 45 Light"/>
                <a:cs typeface="Univers LT Pro 45 Light"/>
              </a:rPr>
              <a:t>additional  </a:t>
            </a:r>
            <a:r>
              <a:rPr sz="1800" b="0" spc="-50" dirty="0">
                <a:solidFill>
                  <a:srgbClr val="808285"/>
                </a:solidFill>
                <a:latin typeface="Univers LT Pro 45 Light"/>
                <a:cs typeface="Univers LT Pro 45 Light"/>
              </a:rPr>
              <a:t>mass</a:t>
            </a:r>
            <a:r>
              <a:rPr sz="1800" b="0" spc="-150" dirty="0">
                <a:solidFill>
                  <a:srgbClr val="808285"/>
                </a:solidFill>
                <a:latin typeface="Univers LT Pro 45 Light"/>
                <a:cs typeface="Univers LT Pro 45 Light"/>
              </a:rPr>
              <a:t> </a:t>
            </a:r>
            <a:r>
              <a:rPr sz="1800" b="0" spc="-60" dirty="0">
                <a:solidFill>
                  <a:srgbClr val="808285"/>
                </a:solidFill>
                <a:latin typeface="Univers LT Pro 45 Light"/>
                <a:cs typeface="Univers LT Pro 45 Light"/>
              </a:rPr>
              <a:t>containing</a:t>
            </a:r>
            <a:r>
              <a:rPr sz="1800" b="0" spc="-145" dirty="0">
                <a:solidFill>
                  <a:srgbClr val="808285"/>
                </a:solidFill>
                <a:latin typeface="Univers LT Pro 45 Light"/>
                <a:cs typeface="Univers LT Pro 45 Light"/>
              </a:rPr>
              <a:t> </a:t>
            </a:r>
            <a:r>
              <a:rPr sz="1800" b="0" spc="-45" dirty="0">
                <a:solidFill>
                  <a:srgbClr val="808285"/>
                </a:solidFill>
                <a:latin typeface="Univers LT Pro 45 Light"/>
                <a:cs typeface="Univers LT Pro 45 Light"/>
              </a:rPr>
              <a:t>the</a:t>
            </a:r>
            <a:r>
              <a:rPr sz="1800" b="0" spc="-180" dirty="0">
                <a:solidFill>
                  <a:srgbClr val="808285"/>
                </a:solidFill>
                <a:latin typeface="Univers LT Pro 45 Light"/>
                <a:cs typeface="Univers LT Pro 45 Light"/>
              </a:rPr>
              <a:t> </a:t>
            </a:r>
            <a:r>
              <a:rPr sz="1800" b="0" spc="-45" dirty="0">
                <a:solidFill>
                  <a:srgbClr val="808285"/>
                </a:solidFill>
                <a:latin typeface="Univers LT Pro 45 Light"/>
                <a:cs typeface="Univers LT Pro 45 Light"/>
              </a:rPr>
              <a:t>one</a:t>
            </a:r>
            <a:r>
              <a:rPr sz="1800" b="0" spc="-150"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bed  apartments.</a:t>
            </a:r>
            <a:endParaRPr sz="1800" dirty="0">
              <a:latin typeface="Univers LT Pro 45 Light"/>
              <a:cs typeface="Univers LT Pro 45 Light"/>
            </a:endParaRPr>
          </a:p>
          <a:p>
            <a:pPr marL="241300" marR="94615" indent="-228600">
              <a:lnSpc>
                <a:spcPts val="1800"/>
              </a:lnSpc>
              <a:spcBef>
                <a:spcPts val="1800"/>
              </a:spcBef>
              <a:buAutoNum type="arabicPeriod"/>
              <a:tabLst>
                <a:tab pos="241300" algn="l"/>
              </a:tabLst>
            </a:pPr>
            <a:r>
              <a:rPr sz="1800" b="0" spc="-35" dirty="0">
                <a:solidFill>
                  <a:srgbClr val="808285"/>
                </a:solidFill>
                <a:latin typeface="Univers LT Pro 45 Light"/>
                <a:cs typeface="Univers LT Pro 45 Light"/>
              </a:rPr>
              <a:t>In </a:t>
            </a:r>
            <a:r>
              <a:rPr sz="1800" b="0" spc="-55" dirty="0">
                <a:solidFill>
                  <a:srgbClr val="808285"/>
                </a:solidFill>
                <a:latin typeface="Univers LT Pro 45 Light"/>
                <a:cs typeface="Univers LT Pro 45 Light"/>
              </a:rPr>
              <a:t>order </a:t>
            </a:r>
            <a:r>
              <a:rPr sz="1800" b="0" spc="-35" dirty="0">
                <a:solidFill>
                  <a:srgbClr val="808285"/>
                </a:solidFill>
                <a:latin typeface="Univers LT Pro 45 Light"/>
                <a:cs typeface="Univers LT Pro 45 Light"/>
              </a:rPr>
              <a:t>to </a:t>
            </a:r>
            <a:r>
              <a:rPr sz="1800" b="0" spc="-65" dirty="0">
                <a:solidFill>
                  <a:srgbClr val="808285"/>
                </a:solidFill>
                <a:latin typeface="Univers LT Pro 45 Light"/>
                <a:cs typeface="Univers LT Pro 45 Light"/>
              </a:rPr>
              <a:t>provide </a:t>
            </a:r>
            <a:r>
              <a:rPr sz="1800" b="0" dirty="0">
                <a:solidFill>
                  <a:srgbClr val="808285"/>
                </a:solidFill>
                <a:latin typeface="Univers LT Pro 45 Light"/>
                <a:cs typeface="Univers LT Pro 45 Light"/>
              </a:rPr>
              <a:t>a </a:t>
            </a:r>
            <a:r>
              <a:rPr sz="1800" b="0" spc="-65" dirty="0">
                <a:solidFill>
                  <a:srgbClr val="808285"/>
                </a:solidFill>
                <a:latin typeface="Univers LT Pro 45 Light"/>
                <a:cs typeface="Univers LT Pro 45 Light"/>
              </a:rPr>
              <a:t>robust  </a:t>
            </a:r>
            <a:r>
              <a:rPr sz="1800" b="0" spc="-60" dirty="0">
                <a:solidFill>
                  <a:srgbClr val="808285"/>
                </a:solidFill>
                <a:latin typeface="Univers LT Pro 45 Light"/>
                <a:cs typeface="Univers LT Pro 45 Light"/>
              </a:rPr>
              <a:t>design, </a:t>
            </a:r>
            <a:r>
              <a:rPr sz="1800" b="0" spc="-55" dirty="0">
                <a:solidFill>
                  <a:srgbClr val="808285"/>
                </a:solidFill>
                <a:latin typeface="Univers LT Pro 45 Light"/>
                <a:cs typeface="Univers LT Pro 45 Light"/>
              </a:rPr>
              <a:t>areas </a:t>
            </a:r>
            <a:r>
              <a:rPr sz="1800" b="0" spc="-35" dirty="0">
                <a:solidFill>
                  <a:srgbClr val="808285"/>
                </a:solidFill>
                <a:latin typeface="Univers LT Pro 45 Light"/>
                <a:cs typeface="Univers LT Pro 45 Light"/>
              </a:rPr>
              <a:t>of </a:t>
            </a:r>
            <a:r>
              <a:rPr sz="1800" b="0" spc="-45" dirty="0">
                <a:solidFill>
                  <a:srgbClr val="808285"/>
                </a:solidFill>
                <a:latin typeface="Univers LT Pro 45 Light"/>
                <a:cs typeface="Univers LT Pro 45 Light"/>
              </a:rPr>
              <a:t>the </a:t>
            </a:r>
            <a:r>
              <a:rPr sz="1800" b="0" spc="-65" dirty="0">
                <a:solidFill>
                  <a:srgbClr val="808285"/>
                </a:solidFill>
                <a:latin typeface="Univers LT Pro 45 Light"/>
                <a:cs typeface="Univers LT Pro 45 Light"/>
              </a:rPr>
              <a:t>building  </a:t>
            </a:r>
            <a:r>
              <a:rPr sz="1800" b="0" spc="-60" dirty="0">
                <a:solidFill>
                  <a:srgbClr val="808285"/>
                </a:solidFill>
                <a:latin typeface="Univers LT Pro 45 Light"/>
                <a:cs typeface="Univers LT Pro 45 Light"/>
              </a:rPr>
              <a:t>facade</a:t>
            </a:r>
            <a:r>
              <a:rPr sz="1800" b="0" spc="-145" dirty="0">
                <a:solidFill>
                  <a:srgbClr val="808285"/>
                </a:solidFill>
                <a:latin typeface="Univers LT Pro 45 Light"/>
                <a:cs typeface="Univers LT Pro 45 Light"/>
              </a:rPr>
              <a:t> </a:t>
            </a:r>
            <a:r>
              <a:rPr sz="1800" b="0" spc="-50" dirty="0">
                <a:solidFill>
                  <a:srgbClr val="808285"/>
                </a:solidFill>
                <a:latin typeface="Univers LT Pro 45 Light"/>
                <a:cs typeface="Univers LT Pro 45 Light"/>
              </a:rPr>
              <a:t>that</a:t>
            </a:r>
            <a:r>
              <a:rPr sz="1800" b="0" spc="-145" dirty="0">
                <a:solidFill>
                  <a:srgbClr val="808285"/>
                </a:solidFill>
                <a:latin typeface="Univers LT Pro 45 Light"/>
                <a:cs typeface="Univers LT Pro 45 Light"/>
              </a:rPr>
              <a:t> </a:t>
            </a:r>
            <a:r>
              <a:rPr sz="1800" b="0" spc="-45" dirty="0">
                <a:solidFill>
                  <a:srgbClr val="808285"/>
                </a:solidFill>
                <a:latin typeface="Univers LT Pro 45 Light"/>
                <a:cs typeface="Univers LT Pro 45 Light"/>
              </a:rPr>
              <a:t>are</a:t>
            </a:r>
            <a:r>
              <a:rPr sz="1800" b="0" spc="-145" dirty="0">
                <a:solidFill>
                  <a:srgbClr val="808285"/>
                </a:solidFill>
                <a:latin typeface="Univers LT Pro 45 Light"/>
                <a:cs typeface="Univers LT Pro 45 Light"/>
              </a:rPr>
              <a:t> </a:t>
            </a:r>
            <a:r>
              <a:rPr sz="1800" b="0" spc="-60" dirty="0">
                <a:solidFill>
                  <a:srgbClr val="808285"/>
                </a:solidFill>
                <a:latin typeface="Univers LT Pro 45 Light"/>
                <a:cs typeface="Univers LT Pro 45 Light"/>
              </a:rPr>
              <a:t>accessible</a:t>
            </a:r>
            <a:r>
              <a:rPr sz="1800" b="0" spc="-145" dirty="0">
                <a:solidFill>
                  <a:srgbClr val="808285"/>
                </a:solidFill>
                <a:latin typeface="Univers LT Pro 45 Light"/>
                <a:cs typeface="Univers LT Pro 45 Light"/>
              </a:rPr>
              <a:t> </a:t>
            </a:r>
            <a:r>
              <a:rPr sz="1800" b="0" spc="-50" dirty="0">
                <a:solidFill>
                  <a:srgbClr val="808285"/>
                </a:solidFill>
                <a:latin typeface="Univers LT Pro 45 Light"/>
                <a:cs typeface="Univers LT Pro 45 Light"/>
              </a:rPr>
              <a:t>by</a:t>
            </a:r>
            <a:r>
              <a:rPr sz="1800" b="0" spc="-145"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the  </a:t>
            </a:r>
            <a:r>
              <a:rPr sz="1800" b="0" spc="-60" dirty="0">
                <a:solidFill>
                  <a:srgbClr val="808285"/>
                </a:solidFill>
                <a:latin typeface="Univers LT Pro 45 Light"/>
                <a:cs typeface="Univers LT Pro 45 Light"/>
              </a:rPr>
              <a:t>occupants </a:t>
            </a:r>
            <a:r>
              <a:rPr sz="1800" b="0" spc="-50" dirty="0">
                <a:solidFill>
                  <a:srgbClr val="808285"/>
                </a:solidFill>
                <a:latin typeface="Univers LT Pro 45 Light"/>
                <a:cs typeface="Univers LT Pro 45 Light"/>
              </a:rPr>
              <a:t>will </a:t>
            </a:r>
            <a:r>
              <a:rPr sz="1800" b="0" spc="-35" dirty="0">
                <a:solidFill>
                  <a:srgbClr val="808285"/>
                </a:solidFill>
                <a:latin typeface="Univers LT Pro 45 Light"/>
                <a:cs typeface="Univers LT Pro 45 Light"/>
              </a:rPr>
              <a:t>be </a:t>
            </a:r>
            <a:r>
              <a:rPr sz="1800" b="0" spc="-60" dirty="0">
                <a:solidFill>
                  <a:srgbClr val="808285"/>
                </a:solidFill>
                <a:latin typeface="Univers LT Pro 45 Light"/>
                <a:cs typeface="Univers LT Pro 45 Light"/>
              </a:rPr>
              <a:t>recessed </a:t>
            </a:r>
            <a:r>
              <a:rPr sz="1800" b="0" spc="-65" dirty="0">
                <a:solidFill>
                  <a:srgbClr val="808285"/>
                </a:solidFill>
                <a:latin typeface="Univers LT Pro 45 Light"/>
                <a:cs typeface="Univers LT Pro 45 Light"/>
              </a:rPr>
              <a:t>and  </a:t>
            </a:r>
            <a:r>
              <a:rPr sz="1800" b="0" spc="-60" dirty="0">
                <a:solidFill>
                  <a:srgbClr val="808285"/>
                </a:solidFill>
                <a:latin typeface="Univers LT Pro 45 Light"/>
                <a:cs typeface="Univers LT Pro 45 Light"/>
              </a:rPr>
              <a:t>finished </a:t>
            </a:r>
            <a:r>
              <a:rPr sz="1800" b="0" spc="-35" dirty="0">
                <a:solidFill>
                  <a:srgbClr val="808285"/>
                </a:solidFill>
                <a:latin typeface="Univers LT Pro 45 Light"/>
                <a:cs typeface="Univers LT Pro 45 Light"/>
              </a:rPr>
              <a:t>in</a:t>
            </a:r>
            <a:r>
              <a:rPr sz="1800" b="0" spc="-390" dirty="0">
                <a:solidFill>
                  <a:srgbClr val="808285"/>
                </a:solidFill>
                <a:latin typeface="Univers LT Pro 45 Light"/>
                <a:cs typeface="Univers LT Pro 45 Light"/>
              </a:rPr>
              <a:t> </a:t>
            </a:r>
            <a:r>
              <a:rPr sz="1800" b="0" spc="-45" dirty="0">
                <a:solidFill>
                  <a:srgbClr val="808285"/>
                </a:solidFill>
                <a:latin typeface="Univers LT Pro 45 Light"/>
                <a:cs typeface="Univers LT Pro 45 Light"/>
              </a:rPr>
              <a:t>red </a:t>
            </a:r>
            <a:r>
              <a:rPr sz="1800" b="0" spc="-60" dirty="0">
                <a:solidFill>
                  <a:srgbClr val="808285"/>
                </a:solidFill>
                <a:latin typeface="Univers LT Pro 45 Light"/>
                <a:cs typeface="Univers LT Pro 45 Light"/>
              </a:rPr>
              <a:t>facing </a:t>
            </a:r>
            <a:r>
              <a:rPr sz="1800" b="0" spc="-70" dirty="0">
                <a:solidFill>
                  <a:srgbClr val="808285"/>
                </a:solidFill>
                <a:latin typeface="Univers LT Pro 45 Light"/>
                <a:cs typeface="Univers LT Pro 45 Light"/>
              </a:rPr>
              <a:t>brickwork.</a:t>
            </a:r>
            <a:endParaRPr sz="1800" dirty="0">
              <a:latin typeface="Univers LT Pro 45 Light"/>
              <a:cs typeface="Univers LT Pro 45 Light"/>
            </a:endParaRPr>
          </a:p>
        </p:txBody>
      </p:sp>
      <p:sp>
        <p:nvSpPr>
          <p:cNvPr id="8" name="object 8"/>
          <p:cNvSpPr/>
          <p:nvPr/>
        </p:nvSpPr>
        <p:spPr>
          <a:xfrm>
            <a:off x="7541235" y="384346"/>
            <a:ext cx="5095043" cy="3380184"/>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6937874" y="3461550"/>
            <a:ext cx="6402323" cy="3437991"/>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6937874" y="6563068"/>
            <a:ext cx="6402323" cy="3320313"/>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6712874" y="542587"/>
            <a:ext cx="225425" cy="0"/>
          </a:xfrm>
          <a:custGeom>
            <a:avLst/>
            <a:gdLst/>
            <a:ahLst/>
            <a:cxnLst/>
            <a:rect l="l" t="t" r="r" b="b"/>
            <a:pathLst>
              <a:path w="225425">
                <a:moveTo>
                  <a:pt x="0" y="0"/>
                </a:moveTo>
                <a:lnTo>
                  <a:pt x="225005" y="0"/>
                </a:lnTo>
              </a:path>
            </a:pathLst>
          </a:custGeom>
          <a:ln w="7937">
            <a:solidFill>
              <a:srgbClr val="808285"/>
            </a:solidFill>
          </a:ln>
        </p:spPr>
        <p:txBody>
          <a:bodyPr wrap="square" lIns="0" tIns="0" rIns="0" bIns="0" rtlCol="0"/>
          <a:lstStyle/>
          <a:p>
            <a:endParaRPr/>
          </a:p>
        </p:txBody>
      </p:sp>
      <p:sp>
        <p:nvSpPr>
          <p:cNvPr id="12" name="object 12"/>
          <p:cNvSpPr txBox="1"/>
          <p:nvPr/>
        </p:nvSpPr>
        <p:spPr>
          <a:xfrm>
            <a:off x="6700174" y="513555"/>
            <a:ext cx="124460" cy="238760"/>
          </a:xfrm>
          <a:prstGeom prst="rect">
            <a:avLst/>
          </a:prstGeom>
        </p:spPr>
        <p:txBody>
          <a:bodyPr vert="horz" wrap="square" lIns="0" tIns="12700" rIns="0" bIns="0" rtlCol="0">
            <a:spAutoFit/>
          </a:bodyPr>
          <a:lstStyle/>
          <a:p>
            <a:pPr marL="12700">
              <a:lnSpc>
                <a:spcPct val="100000"/>
              </a:lnSpc>
              <a:spcBef>
                <a:spcPts val="100"/>
              </a:spcBef>
            </a:pPr>
            <a:r>
              <a:rPr sz="1400" b="0" dirty="0">
                <a:solidFill>
                  <a:srgbClr val="808285"/>
                </a:solidFill>
                <a:latin typeface="Univers LT Pro 45 Light"/>
                <a:cs typeface="Univers LT Pro 45 Light"/>
              </a:rPr>
              <a:t>1</a:t>
            </a:r>
            <a:endParaRPr sz="1400">
              <a:latin typeface="Univers LT Pro 45 Light"/>
              <a:cs typeface="Univers LT Pro 45 Light"/>
            </a:endParaRPr>
          </a:p>
        </p:txBody>
      </p:sp>
      <p:sp>
        <p:nvSpPr>
          <p:cNvPr id="13" name="object 13"/>
          <p:cNvSpPr/>
          <p:nvPr/>
        </p:nvSpPr>
        <p:spPr>
          <a:xfrm>
            <a:off x="6712874" y="3646201"/>
            <a:ext cx="225425" cy="0"/>
          </a:xfrm>
          <a:custGeom>
            <a:avLst/>
            <a:gdLst/>
            <a:ahLst/>
            <a:cxnLst/>
            <a:rect l="l" t="t" r="r" b="b"/>
            <a:pathLst>
              <a:path w="225425">
                <a:moveTo>
                  <a:pt x="0" y="0"/>
                </a:moveTo>
                <a:lnTo>
                  <a:pt x="225005" y="0"/>
                </a:lnTo>
              </a:path>
            </a:pathLst>
          </a:custGeom>
          <a:ln w="7937">
            <a:solidFill>
              <a:srgbClr val="808285"/>
            </a:solidFill>
          </a:ln>
        </p:spPr>
        <p:txBody>
          <a:bodyPr wrap="square" lIns="0" tIns="0" rIns="0" bIns="0" rtlCol="0"/>
          <a:lstStyle/>
          <a:p>
            <a:endParaRPr/>
          </a:p>
        </p:txBody>
      </p:sp>
      <p:sp>
        <p:nvSpPr>
          <p:cNvPr id="14" name="object 14"/>
          <p:cNvSpPr txBox="1"/>
          <p:nvPr/>
        </p:nvSpPr>
        <p:spPr>
          <a:xfrm>
            <a:off x="6700174" y="3617170"/>
            <a:ext cx="124460" cy="238760"/>
          </a:xfrm>
          <a:prstGeom prst="rect">
            <a:avLst/>
          </a:prstGeom>
        </p:spPr>
        <p:txBody>
          <a:bodyPr vert="horz" wrap="square" lIns="0" tIns="12700" rIns="0" bIns="0" rtlCol="0">
            <a:spAutoFit/>
          </a:bodyPr>
          <a:lstStyle/>
          <a:p>
            <a:pPr marL="12700">
              <a:lnSpc>
                <a:spcPct val="100000"/>
              </a:lnSpc>
              <a:spcBef>
                <a:spcPts val="100"/>
              </a:spcBef>
            </a:pPr>
            <a:r>
              <a:rPr sz="1400" b="0" dirty="0">
                <a:solidFill>
                  <a:srgbClr val="808285"/>
                </a:solidFill>
                <a:latin typeface="Univers LT Pro 45 Light"/>
                <a:cs typeface="Univers LT Pro 45 Light"/>
              </a:rPr>
              <a:t>2</a:t>
            </a:r>
            <a:endParaRPr sz="1400">
              <a:latin typeface="Univers LT Pro 45 Light"/>
              <a:cs typeface="Univers LT Pro 45 Light"/>
            </a:endParaRPr>
          </a:p>
        </p:txBody>
      </p:sp>
      <p:sp>
        <p:nvSpPr>
          <p:cNvPr id="15" name="object 15"/>
          <p:cNvSpPr/>
          <p:nvPr/>
        </p:nvSpPr>
        <p:spPr>
          <a:xfrm>
            <a:off x="6712874" y="6747741"/>
            <a:ext cx="225425" cy="0"/>
          </a:xfrm>
          <a:custGeom>
            <a:avLst/>
            <a:gdLst/>
            <a:ahLst/>
            <a:cxnLst/>
            <a:rect l="l" t="t" r="r" b="b"/>
            <a:pathLst>
              <a:path w="225425">
                <a:moveTo>
                  <a:pt x="0" y="0"/>
                </a:moveTo>
                <a:lnTo>
                  <a:pt x="225005" y="0"/>
                </a:lnTo>
              </a:path>
            </a:pathLst>
          </a:custGeom>
          <a:ln w="7937">
            <a:solidFill>
              <a:srgbClr val="808285"/>
            </a:solidFill>
          </a:ln>
        </p:spPr>
        <p:txBody>
          <a:bodyPr wrap="square" lIns="0" tIns="0" rIns="0" bIns="0" rtlCol="0"/>
          <a:lstStyle/>
          <a:p>
            <a:endParaRPr/>
          </a:p>
        </p:txBody>
      </p:sp>
      <p:sp>
        <p:nvSpPr>
          <p:cNvPr id="16" name="object 16"/>
          <p:cNvSpPr txBox="1"/>
          <p:nvPr/>
        </p:nvSpPr>
        <p:spPr>
          <a:xfrm>
            <a:off x="6700174" y="6718710"/>
            <a:ext cx="124460" cy="238760"/>
          </a:xfrm>
          <a:prstGeom prst="rect">
            <a:avLst/>
          </a:prstGeom>
        </p:spPr>
        <p:txBody>
          <a:bodyPr vert="horz" wrap="square" lIns="0" tIns="12700" rIns="0" bIns="0" rtlCol="0">
            <a:spAutoFit/>
          </a:bodyPr>
          <a:lstStyle/>
          <a:p>
            <a:pPr marL="12700">
              <a:lnSpc>
                <a:spcPct val="100000"/>
              </a:lnSpc>
              <a:spcBef>
                <a:spcPts val="100"/>
              </a:spcBef>
            </a:pPr>
            <a:r>
              <a:rPr sz="1400" b="0" dirty="0">
                <a:solidFill>
                  <a:srgbClr val="808285"/>
                </a:solidFill>
                <a:latin typeface="Univers LT Pro 45 Light"/>
                <a:cs typeface="Univers LT Pro 45 Light"/>
              </a:rPr>
              <a:t>3</a:t>
            </a:r>
            <a:endParaRPr sz="1400">
              <a:latin typeface="Univers LT Pro 45 Light"/>
              <a:cs typeface="Univers LT Pro 45 Light"/>
            </a:endParaRPr>
          </a:p>
        </p:txBody>
      </p:sp>
      <p:sp>
        <p:nvSpPr>
          <p:cNvPr id="17" name="object 17"/>
          <p:cNvSpPr/>
          <p:nvPr/>
        </p:nvSpPr>
        <p:spPr>
          <a:xfrm>
            <a:off x="360000" y="363178"/>
            <a:ext cx="3429000" cy="0"/>
          </a:xfrm>
          <a:custGeom>
            <a:avLst/>
            <a:gdLst/>
            <a:ahLst/>
            <a:cxnLst/>
            <a:rect l="l" t="t" r="r" b="b"/>
            <a:pathLst>
              <a:path w="3429000">
                <a:moveTo>
                  <a:pt x="0" y="0"/>
                </a:moveTo>
                <a:lnTo>
                  <a:pt x="3429000" y="0"/>
                </a:lnTo>
              </a:path>
            </a:pathLst>
          </a:custGeom>
          <a:ln w="6350">
            <a:solidFill>
              <a:srgbClr val="808285"/>
            </a:solidFill>
          </a:ln>
        </p:spPr>
        <p:txBody>
          <a:bodyPr wrap="square" lIns="0" tIns="0" rIns="0" bIns="0" rtlCol="0"/>
          <a:lstStyle/>
          <a:p>
            <a:endParaRPr/>
          </a:p>
        </p:txBody>
      </p:sp>
      <p:sp>
        <p:nvSpPr>
          <p:cNvPr id="18" name="object 18"/>
          <p:cNvSpPr txBox="1">
            <a:spLocks noGrp="1"/>
          </p:cNvSpPr>
          <p:nvPr>
            <p:ph type="title"/>
          </p:nvPr>
        </p:nvSpPr>
        <p:spPr>
          <a:xfrm>
            <a:off x="347299" y="305153"/>
            <a:ext cx="3140075" cy="558800"/>
          </a:xfrm>
          <a:prstGeom prst="rect">
            <a:avLst/>
          </a:prstGeom>
        </p:spPr>
        <p:txBody>
          <a:bodyPr vert="horz" wrap="square" lIns="0" tIns="12700" rIns="0" bIns="0" rtlCol="0">
            <a:spAutoFit/>
          </a:bodyPr>
          <a:lstStyle/>
          <a:p>
            <a:pPr marL="12700">
              <a:lnSpc>
                <a:spcPct val="100000"/>
              </a:lnSpc>
              <a:spcBef>
                <a:spcPts val="100"/>
              </a:spcBef>
            </a:pPr>
            <a:r>
              <a:rPr spc="-110" dirty="0"/>
              <a:t>Building</a:t>
            </a:r>
            <a:r>
              <a:rPr spc="-320" dirty="0"/>
              <a:t> </a:t>
            </a:r>
            <a:r>
              <a:rPr spc="-125" dirty="0"/>
              <a:t>Concept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16675" y="10321183"/>
            <a:ext cx="1760855"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Southbrook </a:t>
            </a:r>
            <a:r>
              <a:rPr sz="800" b="0" spc="-25" dirty="0">
                <a:solidFill>
                  <a:srgbClr val="808285"/>
                </a:solidFill>
                <a:latin typeface="Univers LT Pro 45 Light"/>
                <a:cs typeface="Univers LT Pro 45 Light"/>
              </a:rPr>
              <a:t>Cottages- </a:t>
            </a:r>
            <a:r>
              <a:rPr sz="800" b="0" spc="-30" dirty="0">
                <a:solidFill>
                  <a:srgbClr val="808285"/>
                </a:solidFill>
                <a:latin typeface="Univers LT Pro 45 Light"/>
                <a:cs typeface="Univers LT Pro 45 Light"/>
              </a:rPr>
              <a:t>Public</a:t>
            </a:r>
            <a:r>
              <a:rPr sz="800" b="0" spc="-155"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Consultation</a:t>
            </a:r>
            <a:endParaRPr sz="800">
              <a:latin typeface="Univers LT Pro 45 Light"/>
              <a:cs typeface="Univers LT Pro 45 Light"/>
            </a:endParaRPr>
          </a:p>
        </p:txBody>
      </p:sp>
      <p:sp>
        <p:nvSpPr>
          <p:cNvPr id="3" name="object 3"/>
          <p:cNvSpPr txBox="1"/>
          <p:nvPr/>
        </p:nvSpPr>
        <p:spPr>
          <a:xfrm>
            <a:off x="9054124" y="10309262"/>
            <a:ext cx="466090"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June</a:t>
            </a:r>
            <a:r>
              <a:rPr sz="800" b="0" spc="-110"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2020</a:t>
            </a:r>
            <a:endParaRPr sz="800">
              <a:latin typeface="Univers LT Pro 45 Light"/>
              <a:cs typeface="Univers LT Pro 45 Light"/>
            </a:endParaRPr>
          </a:p>
        </p:txBody>
      </p:sp>
      <p:sp>
        <p:nvSpPr>
          <p:cNvPr id="4" name="object 4"/>
          <p:cNvSpPr txBox="1"/>
          <p:nvPr/>
        </p:nvSpPr>
        <p:spPr>
          <a:xfrm>
            <a:off x="14644755" y="10309262"/>
            <a:ext cx="121285" cy="147320"/>
          </a:xfrm>
          <a:prstGeom prst="rect">
            <a:avLst/>
          </a:prstGeom>
        </p:spPr>
        <p:txBody>
          <a:bodyPr vert="horz" wrap="square" lIns="0" tIns="12700" rIns="0" bIns="0" rtlCol="0">
            <a:spAutoFit/>
          </a:bodyPr>
          <a:lstStyle/>
          <a:p>
            <a:pPr marL="12700">
              <a:lnSpc>
                <a:spcPct val="100000"/>
              </a:lnSpc>
              <a:spcBef>
                <a:spcPts val="100"/>
              </a:spcBef>
            </a:pPr>
            <a:r>
              <a:rPr sz="800" b="0" spc="-70" dirty="0">
                <a:solidFill>
                  <a:srgbClr val="808285"/>
                </a:solidFill>
                <a:latin typeface="Univers LT Pro 45 Light"/>
                <a:cs typeface="Univers LT Pro 45 Light"/>
              </a:rPr>
              <a:t>13</a:t>
            </a:r>
            <a:endParaRPr sz="800">
              <a:latin typeface="Univers LT Pro 45 Light"/>
              <a:cs typeface="Univers LT Pro 45 Light"/>
            </a:endParaRPr>
          </a:p>
        </p:txBody>
      </p:sp>
      <p:sp>
        <p:nvSpPr>
          <p:cNvPr id="5" name="object 5"/>
          <p:cNvSpPr txBox="1"/>
          <p:nvPr/>
        </p:nvSpPr>
        <p:spPr>
          <a:xfrm>
            <a:off x="707299" y="10309262"/>
            <a:ext cx="711200" cy="147320"/>
          </a:xfrm>
          <a:prstGeom prst="rect">
            <a:avLst/>
          </a:prstGeom>
        </p:spPr>
        <p:txBody>
          <a:bodyPr vert="horz" wrap="square" lIns="0" tIns="12700" rIns="0" bIns="0" rtlCol="0">
            <a:spAutoFit/>
          </a:bodyPr>
          <a:lstStyle/>
          <a:p>
            <a:pPr marL="12700">
              <a:lnSpc>
                <a:spcPct val="100000"/>
              </a:lnSpc>
              <a:spcBef>
                <a:spcPts val="100"/>
              </a:spcBef>
            </a:pPr>
            <a:r>
              <a:rPr sz="800" b="0" spc="-35" dirty="0">
                <a:solidFill>
                  <a:srgbClr val="808285"/>
                </a:solidFill>
                <a:latin typeface="Univers LT Pro 45 Light"/>
                <a:cs typeface="Univers LT Pro 45 Light"/>
              </a:rPr>
              <a:t>ArchitecturePLB</a:t>
            </a:r>
            <a:endParaRPr sz="800">
              <a:latin typeface="Univers LT Pro 45 Light"/>
              <a:cs typeface="Univers LT Pro 45 Light"/>
            </a:endParaRPr>
          </a:p>
        </p:txBody>
      </p:sp>
      <p:sp>
        <p:nvSpPr>
          <p:cNvPr id="6" name="object 6"/>
          <p:cNvSpPr/>
          <p:nvPr/>
        </p:nvSpPr>
        <p:spPr>
          <a:xfrm>
            <a:off x="719999" y="10335177"/>
            <a:ext cx="14040485" cy="0"/>
          </a:xfrm>
          <a:custGeom>
            <a:avLst/>
            <a:gdLst/>
            <a:ahLst/>
            <a:cxnLst/>
            <a:rect l="l" t="t" r="r" b="b"/>
            <a:pathLst>
              <a:path w="14040485">
                <a:moveTo>
                  <a:pt x="0" y="0"/>
                </a:moveTo>
                <a:lnTo>
                  <a:pt x="14040002" y="0"/>
                </a:lnTo>
              </a:path>
            </a:pathLst>
          </a:custGeom>
          <a:ln w="6350">
            <a:solidFill>
              <a:srgbClr val="808285"/>
            </a:solidFill>
          </a:ln>
        </p:spPr>
        <p:txBody>
          <a:bodyPr wrap="square" lIns="0" tIns="0" rIns="0" bIns="0" rtlCol="0"/>
          <a:lstStyle/>
          <a:p>
            <a:endParaRPr/>
          </a:p>
        </p:txBody>
      </p:sp>
      <p:sp>
        <p:nvSpPr>
          <p:cNvPr id="7" name="object 7"/>
          <p:cNvSpPr/>
          <p:nvPr/>
        </p:nvSpPr>
        <p:spPr>
          <a:xfrm>
            <a:off x="719999" y="363178"/>
            <a:ext cx="3429000" cy="0"/>
          </a:xfrm>
          <a:custGeom>
            <a:avLst/>
            <a:gdLst/>
            <a:ahLst/>
            <a:cxnLst/>
            <a:rect l="l" t="t" r="r" b="b"/>
            <a:pathLst>
              <a:path w="3429000">
                <a:moveTo>
                  <a:pt x="0" y="0"/>
                </a:moveTo>
                <a:lnTo>
                  <a:pt x="3429000" y="0"/>
                </a:lnTo>
              </a:path>
            </a:pathLst>
          </a:custGeom>
          <a:ln w="6350">
            <a:solidFill>
              <a:srgbClr val="808285"/>
            </a:solidFill>
          </a:ln>
        </p:spPr>
        <p:txBody>
          <a:bodyPr wrap="square" lIns="0" tIns="0" rIns="0" bIns="0" rtlCol="0"/>
          <a:lstStyle/>
          <a:p>
            <a:endParaRPr/>
          </a:p>
        </p:txBody>
      </p:sp>
      <p:sp>
        <p:nvSpPr>
          <p:cNvPr id="8" name="object 8"/>
          <p:cNvSpPr txBox="1">
            <a:spLocks noGrp="1"/>
          </p:cNvSpPr>
          <p:nvPr>
            <p:ph type="title"/>
          </p:nvPr>
        </p:nvSpPr>
        <p:spPr>
          <a:xfrm>
            <a:off x="707299" y="305153"/>
            <a:ext cx="1617345" cy="558800"/>
          </a:xfrm>
          <a:prstGeom prst="rect">
            <a:avLst/>
          </a:prstGeom>
        </p:spPr>
        <p:txBody>
          <a:bodyPr vert="horz" wrap="square" lIns="0" tIns="12700" rIns="0" bIns="0" rtlCol="0">
            <a:spAutoFit/>
          </a:bodyPr>
          <a:lstStyle/>
          <a:p>
            <a:pPr marL="12700">
              <a:lnSpc>
                <a:spcPct val="100000"/>
              </a:lnSpc>
              <a:spcBef>
                <a:spcPts val="100"/>
              </a:spcBef>
            </a:pPr>
            <a:r>
              <a:rPr spc="-95" dirty="0"/>
              <a:t>Site</a:t>
            </a:r>
            <a:r>
              <a:rPr spc="-325" dirty="0"/>
              <a:t> </a:t>
            </a:r>
            <a:r>
              <a:rPr spc="-125" dirty="0"/>
              <a:t>Plan</a:t>
            </a:r>
          </a:p>
        </p:txBody>
      </p:sp>
      <p:sp>
        <p:nvSpPr>
          <p:cNvPr id="9" name="object 9"/>
          <p:cNvSpPr/>
          <p:nvPr/>
        </p:nvSpPr>
        <p:spPr>
          <a:xfrm>
            <a:off x="4456988" y="793381"/>
            <a:ext cx="2405920" cy="9196628"/>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6862909" y="793381"/>
            <a:ext cx="2721182" cy="9196628"/>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584102" y="793381"/>
            <a:ext cx="2723925" cy="919662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12308028" y="793381"/>
            <a:ext cx="2451974" cy="9196628"/>
          </a:xfrm>
          <a:prstGeom prst="rect">
            <a:avLst/>
          </a:prstGeom>
          <a:blipFill>
            <a:blip r:embed="rId5" cstate="print"/>
            <a:stretch>
              <a:fillRect/>
            </a:stretch>
          </a:blipFill>
        </p:spPr>
        <p:txBody>
          <a:bodyPr wrap="square" lIns="0" tIns="0" rIns="0" bIns="0" rtlCol="0"/>
          <a:lstStyle/>
          <a:p>
            <a:endParaRPr/>
          </a:p>
        </p:txBody>
      </p:sp>
      <p:sp>
        <p:nvSpPr>
          <p:cNvPr id="13" name="object 13"/>
          <p:cNvSpPr txBox="1"/>
          <p:nvPr/>
        </p:nvSpPr>
        <p:spPr>
          <a:xfrm rot="20220000">
            <a:off x="9277831" y="4291177"/>
            <a:ext cx="174670" cy="114300"/>
          </a:xfrm>
          <a:prstGeom prst="rect">
            <a:avLst/>
          </a:prstGeom>
        </p:spPr>
        <p:txBody>
          <a:bodyPr vert="horz" wrap="square" lIns="0" tIns="0" rIns="0" bIns="0" rtlCol="0">
            <a:spAutoFit/>
          </a:bodyPr>
          <a:lstStyle/>
          <a:p>
            <a:pPr>
              <a:lnSpc>
                <a:spcPts val="894"/>
              </a:lnSpc>
            </a:pPr>
            <a:r>
              <a:rPr sz="900" spc="-25" dirty="0">
                <a:latin typeface="Arial"/>
                <a:cs typeface="Arial"/>
              </a:rPr>
              <a:t>0</a:t>
            </a:r>
            <a:r>
              <a:rPr sz="900" spc="30" dirty="0">
                <a:latin typeface="Arial"/>
                <a:cs typeface="Arial"/>
              </a:rPr>
              <a:t>1</a:t>
            </a:r>
            <a:endParaRPr sz="900">
              <a:latin typeface="Arial"/>
              <a:cs typeface="Arial"/>
            </a:endParaRPr>
          </a:p>
        </p:txBody>
      </p:sp>
      <p:sp>
        <p:nvSpPr>
          <p:cNvPr id="14" name="object 14"/>
          <p:cNvSpPr txBox="1"/>
          <p:nvPr/>
        </p:nvSpPr>
        <p:spPr>
          <a:xfrm rot="20220000">
            <a:off x="9395836" y="4658714"/>
            <a:ext cx="174670" cy="114300"/>
          </a:xfrm>
          <a:prstGeom prst="rect">
            <a:avLst/>
          </a:prstGeom>
        </p:spPr>
        <p:txBody>
          <a:bodyPr vert="horz" wrap="square" lIns="0" tIns="0" rIns="0" bIns="0" rtlCol="0">
            <a:spAutoFit/>
          </a:bodyPr>
          <a:lstStyle/>
          <a:p>
            <a:pPr>
              <a:lnSpc>
                <a:spcPts val="894"/>
              </a:lnSpc>
            </a:pPr>
            <a:r>
              <a:rPr sz="900" spc="-25" dirty="0">
                <a:latin typeface="Arial"/>
                <a:cs typeface="Arial"/>
              </a:rPr>
              <a:t>0</a:t>
            </a:r>
            <a:r>
              <a:rPr sz="900" spc="30" dirty="0">
                <a:latin typeface="Arial"/>
                <a:cs typeface="Arial"/>
              </a:rPr>
              <a:t>2</a:t>
            </a:r>
            <a:endParaRPr sz="900">
              <a:latin typeface="Arial"/>
              <a:cs typeface="Arial"/>
            </a:endParaRPr>
          </a:p>
        </p:txBody>
      </p:sp>
      <p:sp>
        <p:nvSpPr>
          <p:cNvPr id="15" name="object 15"/>
          <p:cNvSpPr txBox="1"/>
          <p:nvPr/>
        </p:nvSpPr>
        <p:spPr>
          <a:xfrm rot="20220000">
            <a:off x="9716794" y="5542009"/>
            <a:ext cx="174670" cy="114300"/>
          </a:xfrm>
          <a:prstGeom prst="rect">
            <a:avLst/>
          </a:prstGeom>
        </p:spPr>
        <p:txBody>
          <a:bodyPr vert="horz" wrap="square" lIns="0" tIns="0" rIns="0" bIns="0" rtlCol="0">
            <a:spAutoFit/>
          </a:bodyPr>
          <a:lstStyle/>
          <a:p>
            <a:pPr>
              <a:lnSpc>
                <a:spcPts val="894"/>
              </a:lnSpc>
            </a:pPr>
            <a:r>
              <a:rPr sz="900" spc="-25" dirty="0">
                <a:latin typeface="Arial"/>
                <a:cs typeface="Arial"/>
              </a:rPr>
              <a:t>0</a:t>
            </a:r>
            <a:r>
              <a:rPr sz="900" spc="30" dirty="0">
                <a:latin typeface="Arial"/>
                <a:cs typeface="Arial"/>
              </a:rPr>
              <a:t>3</a:t>
            </a:r>
            <a:endParaRPr sz="900">
              <a:latin typeface="Arial"/>
              <a:cs typeface="Arial"/>
            </a:endParaRPr>
          </a:p>
        </p:txBody>
      </p:sp>
      <p:sp>
        <p:nvSpPr>
          <p:cNvPr id="16" name="object 16"/>
          <p:cNvSpPr txBox="1"/>
          <p:nvPr/>
        </p:nvSpPr>
        <p:spPr>
          <a:xfrm rot="20220000">
            <a:off x="9864986" y="5901394"/>
            <a:ext cx="174670" cy="114300"/>
          </a:xfrm>
          <a:prstGeom prst="rect">
            <a:avLst/>
          </a:prstGeom>
        </p:spPr>
        <p:txBody>
          <a:bodyPr vert="horz" wrap="square" lIns="0" tIns="0" rIns="0" bIns="0" rtlCol="0">
            <a:spAutoFit/>
          </a:bodyPr>
          <a:lstStyle/>
          <a:p>
            <a:pPr>
              <a:lnSpc>
                <a:spcPts val="894"/>
              </a:lnSpc>
            </a:pPr>
            <a:r>
              <a:rPr sz="900" spc="-25" dirty="0">
                <a:latin typeface="Arial"/>
                <a:cs typeface="Arial"/>
              </a:rPr>
              <a:t>0</a:t>
            </a:r>
            <a:r>
              <a:rPr sz="900" spc="30" dirty="0">
                <a:latin typeface="Arial"/>
                <a:cs typeface="Arial"/>
              </a:rPr>
              <a:t>4</a:t>
            </a:r>
            <a:endParaRPr sz="900">
              <a:latin typeface="Arial"/>
              <a:cs typeface="Arial"/>
            </a:endParaRPr>
          </a:p>
        </p:txBody>
      </p:sp>
      <p:sp>
        <p:nvSpPr>
          <p:cNvPr id="17" name="object 17"/>
          <p:cNvSpPr txBox="1"/>
          <p:nvPr/>
        </p:nvSpPr>
        <p:spPr>
          <a:xfrm rot="20220000">
            <a:off x="10224385" y="6768230"/>
            <a:ext cx="174670" cy="114300"/>
          </a:xfrm>
          <a:prstGeom prst="rect">
            <a:avLst/>
          </a:prstGeom>
        </p:spPr>
        <p:txBody>
          <a:bodyPr vert="horz" wrap="square" lIns="0" tIns="0" rIns="0" bIns="0" rtlCol="0">
            <a:spAutoFit/>
          </a:bodyPr>
          <a:lstStyle/>
          <a:p>
            <a:pPr>
              <a:lnSpc>
                <a:spcPts val="894"/>
              </a:lnSpc>
            </a:pPr>
            <a:r>
              <a:rPr sz="900" spc="-25" dirty="0">
                <a:latin typeface="Arial"/>
                <a:cs typeface="Arial"/>
              </a:rPr>
              <a:t>0</a:t>
            </a:r>
            <a:r>
              <a:rPr sz="900" spc="30" dirty="0">
                <a:latin typeface="Arial"/>
                <a:cs typeface="Arial"/>
              </a:rPr>
              <a:t>5</a:t>
            </a:r>
            <a:endParaRPr sz="900">
              <a:latin typeface="Arial"/>
              <a:cs typeface="Arial"/>
            </a:endParaRPr>
          </a:p>
        </p:txBody>
      </p:sp>
      <p:sp>
        <p:nvSpPr>
          <p:cNvPr id="18" name="object 18"/>
          <p:cNvSpPr txBox="1"/>
          <p:nvPr/>
        </p:nvSpPr>
        <p:spPr>
          <a:xfrm rot="20220000">
            <a:off x="10372576" y="7127615"/>
            <a:ext cx="174670" cy="114300"/>
          </a:xfrm>
          <a:prstGeom prst="rect">
            <a:avLst/>
          </a:prstGeom>
        </p:spPr>
        <p:txBody>
          <a:bodyPr vert="horz" wrap="square" lIns="0" tIns="0" rIns="0" bIns="0" rtlCol="0">
            <a:spAutoFit/>
          </a:bodyPr>
          <a:lstStyle/>
          <a:p>
            <a:pPr>
              <a:lnSpc>
                <a:spcPts val="894"/>
              </a:lnSpc>
            </a:pPr>
            <a:r>
              <a:rPr sz="900" spc="-25" dirty="0">
                <a:latin typeface="Arial"/>
                <a:cs typeface="Arial"/>
              </a:rPr>
              <a:t>0</a:t>
            </a:r>
            <a:r>
              <a:rPr sz="900" spc="30" dirty="0">
                <a:latin typeface="Arial"/>
                <a:cs typeface="Arial"/>
              </a:rPr>
              <a:t>6</a:t>
            </a:r>
            <a:endParaRPr sz="900">
              <a:latin typeface="Arial"/>
              <a:cs typeface="Arial"/>
            </a:endParaRPr>
          </a:p>
        </p:txBody>
      </p:sp>
      <p:sp>
        <p:nvSpPr>
          <p:cNvPr id="19" name="object 19"/>
          <p:cNvSpPr txBox="1"/>
          <p:nvPr/>
        </p:nvSpPr>
        <p:spPr>
          <a:xfrm rot="20220000">
            <a:off x="10261035" y="9081998"/>
            <a:ext cx="298939" cy="114300"/>
          </a:xfrm>
          <a:prstGeom prst="rect">
            <a:avLst/>
          </a:prstGeom>
        </p:spPr>
        <p:txBody>
          <a:bodyPr vert="horz" wrap="square" lIns="0" tIns="0" rIns="0" bIns="0" rtlCol="0">
            <a:spAutoFit/>
          </a:bodyPr>
          <a:lstStyle/>
          <a:p>
            <a:pPr>
              <a:lnSpc>
                <a:spcPts val="894"/>
              </a:lnSpc>
            </a:pPr>
            <a:r>
              <a:rPr sz="900" spc="-10" dirty="0">
                <a:latin typeface="Arial"/>
                <a:cs typeface="Arial"/>
              </a:rPr>
              <a:t>No.</a:t>
            </a:r>
            <a:r>
              <a:rPr sz="900" spc="-110" dirty="0">
                <a:latin typeface="Arial"/>
                <a:cs typeface="Arial"/>
              </a:rPr>
              <a:t> </a:t>
            </a:r>
            <a:r>
              <a:rPr sz="900" spc="35" dirty="0">
                <a:latin typeface="Arial"/>
                <a:cs typeface="Arial"/>
              </a:rPr>
              <a:t>3</a:t>
            </a:r>
            <a:endParaRPr sz="900">
              <a:latin typeface="Arial"/>
              <a:cs typeface="Arial"/>
            </a:endParaRPr>
          </a:p>
        </p:txBody>
      </p:sp>
      <p:sp>
        <p:nvSpPr>
          <p:cNvPr id="20" name="object 20"/>
          <p:cNvSpPr txBox="1"/>
          <p:nvPr/>
        </p:nvSpPr>
        <p:spPr>
          <a:xfrm rot="20220000">
            <a:off x="14172249" y="2856530"/>
            <a:ext cx="357835" cy="114300"/>
          </a:xfrm>
          <a:prstGeom prst="rect">
            <a:avLst/>
          </a:prstGeom>
        </p:spPr>
        <p:txBody>
          <a:bodyPr vert="horz" wrap="square" lIns="0" tIns="0" rIns="0" bIns="0" rtlCol="0">
            <a:spAutoFit/>
          </a:bodyPr>
          <a:lstStyle/>
          <a:p>
            <a:pPr>
              <a:lnSpc>
                <a:spcPts val="894"/>
              </a:lnSpc>
            </a:pPr>
            <a:r>
              <a:rPr sz="900" spc="-10" dirty="0">
                <a:latin typeface="Arial"/>
                <a:cs typeface="Arial"/>
              </a:rPr>
              <a:t>No.</a:t>
            </a:r>
            <a:r>
              <a:rPr sz="900" spc="-110" dirty="0">
                <a:latin typeface="Arial"/>
                <a:cs typeface="Arial"/>
              </a:rPr>
              <a:t> </a:t>
            </a:r>
            <a:r>
              <a:rPr sz="900" spc="10" dirty="0">
                <a:latin typeface="Arial"/>
                <a:cs typeface="Arial"/>
              </a:rPr>
              <a:t>17</a:t>
            </a:r>
            <a:endParaRPr sz="900">
              <a:latin typeface="Arial"/>
              <a:cs typeface="Arial"/>
            </a:endParaRPr>
          </a:p>
        </p:txBody>
      </p:sp>
      <p:sp>
        <p:nvSpPr>
          <p:cNvPr id="21" name="object 21"/>
          <p:cNvSpPr txBox="1"/>
          <p:nvPr/>
        </p:nvSpPr>
        <p:spPr>
          <a:xfrm rot="20220000">
            <a:off x="14544429" y="3746612"/>
            <a:ext cx="212439" cy="114300"/>
          </a:xfrm>
          <a:prstGeom prst="rect">
            <a:avLst/>
          </a:prstGeom>
        </p:spPr>
        <p:txBody>
          <a:bodyPr vert="horz" wrap="square" lIns="0" tIns="0" rIns="0" bIns="0" rtlCol="0">
            <a:spAutoFit/>
          </a:bodyPr>
          <a:lstStyle/>
          <a:p>
            <a:pPr>
              <a:lnSpc>
                <a:spcPts val="894"/>
              </a:lnSpc>
            </a:pPr>
            <a:r>
              <a:rPr sz="900" spc="-25" dirty="0">
                <a:latin typeface="Arial"/>
                <a:cs typeface="Arial"/>
              </a:rPr>
              <a:t>N</a:t>
            </a:r>
            <a:r>
              <a:rPr sz="900" spc="-20" dirty="0">
                <a:latin typeface="Arial"/>
                <a:cs typeface="Arial"/>
              </a:rPr>
              <a:t>o</a:t>
            </a:r>
            <a:r>
              <a:rPr sz="900" spc="15" dirty="0">
                <a:latin typeface="Arial"/>
                <a:cs typeface="Arial"/>
              </a:rPr>
              <a:t>.</a:t>
            </a:r>
            <a:endParaRPr sz="900">
              <a:latin typeface="Arial"/>
              <a:cs typeface="Arial"/>
            </a:endParaRPr>
          </a:p>
        </p:txBody>
      </p:sp>
      <p:sp>
        <p:nvSpPr>
          <p:cNvPr id="22" name="object 22"/>
          <p:cNvSpPr txBox="1"/>
          <p:nvPr/>
        </p:nvSpPr>
        <p:spPr>
          <a:xfrm rot="20220000">
            <a:off x="5929646" y="1244876"/>
            <a:ext cx="298939" cy="114300"/>
          </a:xfrm>
          <a:prstGeom prst="rect">
            <a:avLst/>
          </a:prstGeom>
        </p:spPr>
        <p:txBody>
          <a:bodyPr vert="horz" wrap="square" lIns="0" tIns="0" rIns="0" bIns="0" rtlCol="0">
            <a:spAutoFit/>
          </a:bodyPr>
          <a:lstStyle/>
          <a:p>
            <a:pPr>
              <a:lnSpc>
                <a:spcPts val="894"/>
              </a:lnSpc>
            </a:pPr>
            <a:r>
              <a:rPr sz="900" spc="-10" dirty="0">
                <a:latin typeface="Arial"/>
                <a:cs typeface="Arial"/>
              </a:rPr>
              <a:t>No.</a:t>
            </a:r>
            <a:r>
              <a:rPr sz="900" spc="-110" dirty="0">
                <a:latin typeface="Arial"/>
                <a:cs typeface="Arial"/>
              </a:rPr>
              <a:t> </a:t>
            </a:r>
            <a:r>
              <a:rPr sz="900" spc="35" dirty="0">
                <a:latin typeface="Arial"/>
                <a:cs typeface="Arial"/>
              </a:rPr>
              <a:t>2</a:t>
            </a:r>
            <a:endParaRPr sz="900">
              <a:latin typeface="Arial"/>
              <a:cs typeface="Arial"/>
            </a:endParaRPr>
          </a:p>
        </p:txBody>
      </p:sp>
      <p:sp>
        <p:nvSpPr>
          <p:cNvPr id="23" name="object 23"/>
          <p:cNvSpPr txBox="1"/>
          <p:nvPr/>
        </p:nvSpPr>
        <p:spPr>
          <a:xfrm rot="20220000">
            <a:off x="9614970" y="7706242"/>
            <a:ext cx="250483" cy="114300"/>
          </a:xfrm>
          <a:prstGeom prst="rect">
            <a:avLst/>
          </a:prstGeom>
        </p:spPr>
        <p:txBody>
          <a:bodyPr vert="horz" wrap="square" lIns="0" tIns="0" rIns="0" bIns="0" rtlCol="0">
            <a:spAutoFit/>
          </a:bodyPr>
          <a:lstStyle/>
          <a:p>
            <a:pPr>
              <a:lnSpc>
                <a:spcPts val="894"/>
              </a:lnSpc>
            </a:pPr>
            <a:r>
              <a:rPr sz="900" spc="-20" dirty="0">
                <a:latin typeface="Arial"/>
                <a:cs typeface="Arial"/>
              </a:rPr>
              <a:t>B</a:t>
            </a:r>
            <a:r>
              <a:rPr sz="1350" spc="-52" baseline="3086" dirty="0">
                <a:latin typeface="Arial"/>
                <a:cs typeface="Arial"/>
              </a:rPr>
              <a:t>i</a:t>
            </a:r>
            <a:r>
              <a:rPr sz="900" spc="-50" dirty="0">
                <a:latin typeface="Arial"/>
                <a:cs typeface="Arial"/>
              </a:rPr>
              <a:t>n</a:t>
            </a:r>
            <a:r>
              <a:rPr sz="1350" spc="44" baseline="3086" dirty="0">
                <a:latin typeface="Arial"/>
                <a:cs typeface="Arial"/>
              </a:rPr>
              <a:t>s</a:t>
            </a:r>
            <a:endParaRPr sz="1350" baseline="3086">
              <a:latin typeface="Arial"/>
              <a:cs typeface="Arial"/>
            </a:endParaRPr>
          </a:p>
        </p:txBody>
      </p:sp>
      <p:sp>
        <p:nvSpPr>
          <p:cNvPr id="24" name="object 24"/>
          <p:cNvSpPr txBox="1"/>
          <p:nvPr/>
        </p:nvSpPr>
        <p:spPr>
          <a:xfrm rot="20220000">
            <a:off x="9968734" y="7538988"/>
            <a:ext cx="250483" cy="114300"/>
          </a:xfrm>
          <a:prstGeom prst="rect">
            <a:avLst/>
          </a:prstGeom>
        </p:spPr>
        <p:txBody>
          <a:bodyPr vert="horz" wrap="square" lIns="0" tIns="0" rIns="0" bIns="0" rtlCol="0">
            <a:spAutoFit/>
          </a:bodyPr>
          <a:lstStyle/>
          <a:p>
            <a:pPr>
              <a:lnSpc>
                <a:spcPts val="894"/>
              </a:lnSpc>
            </a:pPr>
            <a:r>
              <a:rPr sz="900" spc="-20" dirty="0">
                <a:latin typeface="Arial"/>
                <a:cs typeface="Arial"/>
              </a:rPr>
              <a:t>B</a:t>
            </a:r>
            <a:r>
              <a:rPr sz="1350" spc="-52" baseline="3086" dirty="0">
                <a:latin typeface="Arial"/>
                <a:cs typeface="Arial"/>
              </a:rPr>
              <a:t>i</a:t>
            </a:r>
            <a:r>
              <a:rPr sz="900" spc="-50" dirty="0">
                <a:latin typeface="Arial"/>
                <a:cs typeface="Arial"/>
              </a:rPr>
              <a:t>n</a:t>
            </a:r>
            <a:r>
              <a:rPr sz="1350" spc="44" baseline="3086" dirty="0">
                <a:latin typeface="Arial"/>
                <a:cs typeface="Arial"/>
              </a:rPr>
              <a:t>s</a:t>
            </a:r>
            <a:endParaRPr sz="1350" baseline="3086">
              <a:latin typeface="Arial"/>
              <a:cs typeface="Arial"/>
            </a:endParaRPr>
          </a:p>
        </p:txBody>
      </p:sp>
      <p:sp>
        <p:nvSpPr>
          <p:cNvPr id="25" name="object 25"/>
          <p:cNvSpPr txBox="1"/>
          <p:nvPr/>
        </p:nvSpPr>
        <p:spPr>
          <a:xfrm rot="20280000">
            <a:off x="8574982" y="8322359"/>
            <a:ext cx="465728" cy="114300"/>
          </a:xfrm>
          <a:prstGeom prst="rect">
            <a:avLst/>
          </a:prstGeom>
        </p:spPr>
        <p:txBody>
          <a:bodyPr vert="horz" wrap="square" lIns="0" tIns="0" rIns="0" bIns="0" rtlCol="0">
            <a:spAutoFit/>
          </a:bodyPr>
          <a:lstStyle/>
          <a:p>
            <a:pPr>
              <a:lnSpc>
                <a:spcPts val="894"/>
              </a:lnSpc>
            </a:pPr>
            <a:r>
              <a:rPr sz="900" spc="-20" dirty="0">
                <a:latin typeface="Arial"/>
                <a:cs typeface="Arial"/>
              </a:rPr>
              <a:t>Fo</a:t>
            </a:r>
            <a:r>
              <a:rPr sz="1350" spc="-30" baseline="3086" dirty="0">
                <a:latin typeface="Arial"/>
                <a:cs typeface="Arial"/>
              </a:rPr>
              <a:t>o</a:t>
            </a:r>
            <a:r>
              <a:rPr sz="900" spc="-20" dirty="0">
                <a:latin typeface="Arial"/>
                <a:cs typeface="Arial"/>
              </a:rPr>
              <a:t>t</a:t>
            </a:r>
            <a:r>
              <a:rPr sz="1350" spc="-30" baseline="3086" dirty="0">
                <a:latin typeface="Arial"/>
                <a:cs typeface="Arial"/>
              </a:rPr>
              <a:t>path</a:t>
            </a:r>
            <a:endParaRPr sz="1350" baseline="3086">
              <a:latin typeface="Arial"/>
              <a:cs typeface="Arial"/>
            </a:endParaRPr>
          </a:p>
        </p:txBody>
      </p:sp>
      <p:sp>
        <p:nvSpPr>
          <p:cNvPr id="26" name="object 26"/>
          <p:cNvSpPr/>
          <p:nvPr/>
        </p:nvSpPr>
        <p:spPr>
          <a:xfrm>
            <a:off x="7833984" y="8769049"/>
            <a:ext cx="99060" cy="60960"/>
          </a:xfrm>
          <a:custGeom>
            <a:avLst/>
            <a:gdLst/>
            <a:ahLst/>
            <a:cxnLst/>
            <a:rect l="l" t="t" r="r" b="b"/>
            <a:pathLst>
              <a:path w="99059" h="60959">
                <a:moveTo>
                  <a:pt x="98755" y="0"/>
                </a:moveTo>
                <a:lnTo>
                  <a:pt x="0" y="13716"/>
                </a:lnTo>
                <a:lnTo>
                  <a:pt x="19202" y="60350"/>
                </a:lnTo>
                <a:lnTo>
                  <a:pt x="98755" y="0"/>
                </a:lnTo>
                <a:close/>
              </a:path>
            </a:pathLst>
          </a:custGeom>
          <a:solidFill>
            <a:srgbClr val="000000"/>
          </a:solidFill>
        </p:spPr>
        <p:txBody>
          <a:bodyPr wrap="square" lIns="0" tIns="0" rIns="0" bIns="0" rtlCol="0"/>
          <a:lstStyle/>
          <a:p>
            <a:endParaRPr/>
          </a:p>
        </p:txBody>
      </p:sp>
      <p:sp>
        <p:nvSpPr>
          <p:cNvPr id="27" name="object 27"/>
          <p:cNvSpPr/>
          <p:nvPr/>
        </p:nvSpPr>
        <p:spPr>
          <a:xfrm>
            <a:off x="7833984" y="8769049"/>
            <a:ext cx="99060" cy="60960"/>
          </a:xfrm>
          <a:custGeom>
            <a:avLst/>
            <a:gdLst/>
            <a:ahLst/>
            <a:cxnLst/>
            <a:rect l="l" t="t" r="r" b="b"/>
            <a:pathLst>
              <a:path w="99059" h="60959">
                <a:moveTo>
                  <a:pt x="98755" y="0"/>
                </a:moveTo>
                <a:lnTo>
                  <a:pt x="0" y="13716"/>
                </a:lnTo>
                <a:lnTo>
                  <a:pt x="19202" y="60350"/>
                </a:lnTo>
                <a:lnTo>
                  <a:pt x="98755" y="0"/>
                </a:lnTo>
                <a:close/>
              </a:path>
            </a:pathLst>
          </a:custGeom>
          <a:ln w="3175">
            <a:solidFill>
              <a:srgbClr val="000000"/>
            </a:solidFill>
          </a:ln>
        </p:spPr>
        <p:txBody>
          <a:bodyPr wrap="square" lIns="0" tIns="0" rIns="0" bIns="0" rtlCol="0"/>
          <a:lstStyle/>
          <a:p>
            <a:endParaRPr/>
          </a:p>
        </p:txBody>
      </p:sp>
      <p:sp>
        <p:nvSpPr>
          <p:cNvPr id="28" name="object 28"/>
          <p:cNvSpPr/>
          <p:nvPr/>
        </p:nvSpPr>
        <p:spPr>
          <a:xfrm>
            <a:off x="7052199" y="8983012"/>
            <a:ext cx="351155" cy="0"/>
          </a:xfrm>
          <a:custGeom>
            <a:avLst/>
            <a:gdLst/>
            <a:ahLst/>
            <a:cxnLst/>
            <a:rect l="l" t="t" r="r" b="b"/>
            <a:pathLst>
              <a:path w="351154">
                <a:moveTo>
                  <a:pt x="351116" y="0"/>
                </a:moveTo>
                <a:lnTo>
                  <a:pt x="0" y="0"/>
                </a:lnTo>
              </a:path>
            </a:pathLst>
          </a:custGeom>
          <a:ln w="3175">
            <a:solidFill>
              <a:srgbClr val="000000"/>
            </a:solidFill>
          </a:ln>
        </p:spPr>
        <p:txBody>
          <a:bodyPr wrap="square" lIns="0" tIns="0" rIns="0" bIns="0" rtlCol="0"/>
          <a:lstStyle/>
          <a:p>
            <a:endParaRPr/>
          </a:p>
        </p:txBody>
      </p:sp>
      <p:sp>
        <p:nvSpPr>
          <p:cNvPr id="29" name="object 29"/>
          <p:cNvSpPr/>
          <p:nvPr/>
        </p:nvSpPr>
        <p:spPr>
          <a:xfrm>
            <a:off x="7403314" y="8769049"/>
            <a:ext cx="529590" cy="213995"/>
          </a:xfrm>
          <a:custGeom>
            <a:avLst/>
            <a:gdLst/>
            <a:ahLst/>
            <a:cxnLst/>
            <a:rect l="l" t="t" r="r" b="b"/>
            <a:pathLst>
              <a:path w="529590" h="213995">
                <a:moveTo>
                  <a:pt x="529424" y="0"/>
                </a:moveTo>
                <a:lnTo>
                  <a:pt x="0" y="213969"/>
                </a:lnTo>
              </a:path>
            </a:pathLst>
          </a:custGeom>
          <a:ln w="3175">
            <a:solidFill>
              <a:srgbClr val="000000"/>
            </a:solidFill>
          </a:ln>
        </p:spPr>
        <p:txBody>
          <a:bodyPr wrap="square" lIns="0" tIns="0" rIns="0" bIns="0" rtlCol="0"/>
          <a:lstStyle/>
          <a:p>
            <a:endParaRPr/>
          </a:p>
        </p:txBody>
      </p:sp>
      <p:sp>
        <p:nvSpPr>
          <p:cNvPr id="30" name="object 30"/>
          <p:cNvSpPr txBox="1"/>
          <p:nvPr/>
        </p:nvSpPr>
        <p:spPr>
          <a:xfrm>
            <a:off x="5936692" y="8897588"/>
            <a:ext cx="1066165" cy="162560"/>
          </a:xfrm>
          <a:prstGeom prst="rect">
            <a:avLst/>
          </a:prstGeom>
        </p:spPr>
        <p:txBody>
          <a:bodyPr vert="horz" wrap="square" lIns="0" tIns="12065" rIns="0" bIns="0" rtlCol="0">
            <a:spAutoFit/>
          </a:bodyPr>
          <a:lstStyle/>
          <a:p>
            <a:pPr marL="12700">
              <a:lnSpc>
                <a:spcPct val="100000"/>
              </a:lnSpc>
              <a:spcBef>
                <a:spcPts val="95"/>
              </a:spcBef>
            </a:pPr>
            <a:r>
              <a:rPr sz="900" dirty="0">
                <a:latin typeface="Arial"/>
                <a:cs typeface="Arial"/>
              </a:rPr>
              <a:t>Access </a:t>
            </a:r>
            <a:r>
              <a:rPr sz="900" spc="10" dirty="0">
                <a:latin typeface="Arial"/>
                <a:cs typeface="Arial"/>
              </a:rPr>
              <a:t>to</a:t>
            </a:r>
            <a:r>
              <a:rPr sz="900" spc="-110" dirty="0">
                <a:latin typeface="Arial"/>
                <a:cs typeface="Arial"/>
              </a:rPr>
              <a:t> </a:t>
            </a:r>
            <a:r>
              <a:rPr sz="900" spc="-10" dirty="0">
                <a:latin typeface="Arial"/>
                <a:cs typeface="Arial"/>
              </a:rPr>
              <a:t>allotments</a:t>
            </a:r>
            <a:endParaRPr sz="900">
              <a:latin typeface="Arial"/>
              <a:cs typeface="Arial"/>
            </a:endParaRPr>
          </a:p>
        </p:txBody>
      </p:sp>
      <p:sp>
        <p:nvSpPr>
          <p:cNvPr id="31" name="object 31"/>
          <p:cNvSpPr/>
          <p:nvPr/>
        </p:nvSpPr>
        <p:spPr>
          <a:xfrm>
            <a:off x="9751433" y="4253860"/>
            <a:ext cx="101600" cy="57785"/>
          </a:xfrm>
          <a:custGeom>
            <a:avLst/>
            <a:gdLst/>
            <a:ahLst/>
            <a:cxnLst/>
            <a:rect l="l" t="t" r="r" b="b"/>
            <a:pathLst>
              <a:path w="101600" h="57785">
                <a:moveTo>
                  <a:pt x="82296" y="0"/>
                </a:moveTo>
                <a:lnTo>
                  <a:pt x="0" y="57607"/>
                </a:lnTo>
                <a:lnTo>
                  <a:pt x="101498" y="46634"/>
                </a:lnTo>
                <a:lnTo>
                  <a:pt x="82296" y="0"/>
                </a:lnTo>
                <a:close/>
              </a:path>
            </a:pathLst>
          </a:custGeom>
          <a:solidFill>
            <a:srgbClr val="000000"/>
          </a:solidFill>
        </p:spPr>
        <p:txBody>
          <a:bodyPr wrap="square" lIns="0" tIns="0" rIns="0" bIns="0" rtlCol="0"/>
          <a:lstStyle/>
          <a:p>
            <a:endParaRPr/>
          </a:p>
        </p:txBody>
      </p:sp>
      <p:sp>
        <p:nvSpPr>
          <p:cNvPr id="32" name="object 32"/>
          <p:cNvSpPr/>
          <p:nvPr/>
        </p:nvSpPr>
        <p:spPr>
          <a:xfrm>
            <a:off x="9751433" y="4253860"/>
            <a:ext cx="101600" cy="57785"/>
          </a:xfrm>
          <a:custGeom>
            <a:avLst/>
            <a:gdLst/>
            <a:ahLst/>
            <a:cxnLst/>
            <a:rect l="l" t="t" r="r" b="b"/>
            <a:pathLst>
              <a:path w="101600" h="57785">
                <a:moveTo>
                  <a:pt x="0" y="57607"/>
                </a:moveTo>
                <a:lnTo>
                  <a:pt x="101498" y="46634"/>
                </a:lnTo>
                <a:lnTo>
                  <a:pt x="82296" y="0"/>
                </a:lnTo>
                <a:lnTo>
                  <a:pt x="0" y="57607"/>
                </a:lnTo>
                <a:close/>
              </a:path>
            </a:pathLst>
          </a:custGeom>
          <a:ln w="3175">
            <a:solidFill>
              <a:srgbClr val="000000"/>
            </a:solidFill>
          </a:ln>
        </p:spPr>
        <p:txBody>
          <a:bodyPr wrap="square" lIns="0" tIns="0" rIns="0" bIns="0" rtlCol="0"/>
          <a:lstStyle/>
          <a:p>
            <a:endParaRPr/>
          </a:p>
        </p:txBody>
      </p:sp>
      <p:sp>
        <p:nvSpPr>
          <p:cNvPr id="33" name="object 33"/>
          <p:cNvSpPr/>
          <p:nvPr/>
        </p:nvSpPr>
        <p:spPr>
          <a:xfrm>
            <a:off x="10695069" y="3952118"/>
            <a:ext cx="867410" cy="0"/>
          </a:xfrm>
          <a:custGeom>
            <a:avLst/>
            <a:gdLst/>
            <a:ahLst/>
            <a:cxnLst/>
            <a:rect l="l" t="t" r="r" b="b"/>
            <a:pathLst>
              <a:path w="867409">
                <a:moveTo>
                  <a:pt x="0" y="0"/>
                </a:moveTo>
                <a:lnTo>
                  <a:pt x="866825" y="0"/>
                </a:lnTo>
              </a:path>
            </a:pathLst>
          </a:custGeom>
          <a:ln w="3175">
            <a:solidFill>
              <a:srgbClr val="000000"/>
            </a:solidFill>
          </a:ln>
        </p:spPr>
        <p:txBody>
          <a:bodyPr wrap="square" lIns="0" tIns="0" rIns="0" bIns="0" rtlCol="0"/>
          <a:lstStyle/>
          <a:p>
            <a:endParaRPr/>
          </a:p>
        </p:txBody>
      </p:sp>
      <p:sp>
        <p:nvSpPr>
          <p:cNvPr id="34" name="object 34"/>
          <p:cNvSpPr/>
          <p:nvPr/>
        </p:nvSpPr>
        <p:spPr>
          <a:xfrm>
            <a:off x="9751433" y="3952120"/>
            <a:ext cx="944244" cy="359410"/>
          </a:xfrm>
          <a:custGeom>
            <a:avLst/>
            <a:gdLst/>
            <a:ahLst/>
            <a:cxnLst/>
            <a:rect l="l" t="t" r="r" b="b"/>
            <a:pathLst>
              <a:path w="944245" h="359410">
                <a:moveTo>
                  <a:pt x="0" y="359346"/>
                </a:moveTo>
                <a:lnTo>
                  <a:pt x="943635" y="0"/>
                </a:lnTo>
              </a:path>
            </a:pathLst>
          </a:custGeom>
          <a:ln w="3175">
            <a:solidFill>
              <a:srgbClr val="000000"/>
            </a:solidFill>
          </a:ln>
        </p:spPr>
        <p:txBody>
          <a:bodyPr wrap="square" lIns="0" tIns="0" rIns="0" bIns="0" rtlCol="0"/>
          <a:lstStyle/>
          <a:p>
            <a:endParaRPr/>
          </a:p>
        </p:txBody>
      </p:sp>
      <p:sp>
        <p:nvSpPr>
          <p:cNvPr id="35" name="object 35"/>
          <p:cNvSpPr txBox="1"/>
          <p:nvPr/>
        </p:nvSpPr>
        <p:spPr>
          <a:xfrm>
            <a:off x="11612280" y="3866691"/>
            <a:ext cx="947419" cy="291465"/>
          </a:xfrm>
          <a:prstGeom prst="rect">
            <a:avLst/>
          </a:prstGeom>
        </p:spPr>
        <p:txBody>
          <a:bodyPr vert="horz" wrap="square" lIns="0" tIns="23495" rIns="0" bIns="0" rtlCol="0">
            <a:spAutoFit/>
          </a:bodyPr>
          <a:lstStyle/>
          <a:p>
            <a:pPr marL="12700" marR="5080">
              <a:lnSpc>
                <a:spcPts val="1010"/>
              </a:lnSpc>
              <a:spcBef>
                <a:spcPts val="185"/>
              </a:spcBef>
            </a:pPr>
            <a:r>
              <a:rPr sz="900" spc="-10" dirty="0">
                <a:latin typeface="Arial"/>
                <a:cs typeface="Arial"/>
              </a:rPr>
              <a:t>Vehicle parking</a:t>
            </a:r>
            <a:r>
              <a:rPr sz="900" spc="-120" dirty="0">
                <a:latin typeface="Arial"/>
                <a:cs typeface="Arial"/>
              </a:rPr>
              <a:t> </a:t>
            </a:r>
            <a:r>
              <a:rPr sz="900" spc="-10" dirty="0">
                <a:latin typeface="Arial"/>
                <a:cs typeface="Arial"/>
              </a:rPr>
              <a:t>on  </a:t>
            </a:r>
            <a:r>
              <a:rPr sz="900" spc="-5" dirty="0">
                <a:latin typeface="Arial"/>
                <a:cs typeface="Arial"/>
              </a:rPr>
              <a:t>shared</a:t>
            </a:r>
            <a:r>
              <a:rPr sz="900" spc="-45" dirty="0">
                <a:latin typeface="Arial"/>
                <a:cs typeface="Arial"/>
              </a:rPr>
              <a:t> </a:t>
            </a:r>
            <a:r>
              <a:rPr sz="900" spc="-5" dirty="0">
                <a:latin typeface="Arial"/>
                <a:cs typeface="Arial"/>
              </a:rPr>
              <a:t>surface</a:t>
            </a:r>
            <a:endParaRPr sz="900">
              <a:latin typeface="Arial"/>
              <a:cs typeface="Arial"/>
            </a:endParaRPr>
          </a:p>
        </p:txBody>
      </p:sp>
      <p:sp>
        <p:nvSpPr>
          <p:cNvPr id="36" name="object 36"/>
          <p:cNvSpPr txBox="1"/>
          <p:nvPr/>
        </p:nvSpPr>
        <p:spPr>
          <a:xfrm rot="4260000">
            <a:off x="9497323" y="2899837"/>
            <a:ext cx="466344" cy="114300"/>
          </a:xfrm>
          <a:prstGeom prst="rect">
            <a:avLst/>
          </a:prstGeom>
        </p:spPr>
        <p:txBody>
          <a:bodyPr vert="horz" wrap="square" lIns="0" tIns="0" rIns="0" bIns="0" rtlCol="0">
            <a:spAutoFit/>
          </a:bodyPr>
          <a:lstStyle/>
          <a:p>
            <a:pPr>
              <a:lnSpc>
                <a:spcPts val="894"/>
              </a:lnSpc>
            </a:pPr>
            <a:r>
              <a:rPr sz="900" spc="-15" dirty="0">
                <a:latin typeface="Arial"/>
                <a:cs typeface="Arial"/>
              </a:rPr>
              <a:t>F</a:t>
            </a:r>
            <a:r>
              <a:rPr sz="900" spc="-25" dirty="0">
                <a:latin typeface="Arial"/>
                <a:cs typeface="Arial"/>
              </a:rPr>
              <a:t>o</a:t>
            </a:r>
            <a:r>
              <a:rPr sz="900" spc="-15" dirty="0">
                <a:latin typeface="Arial"/>
                <a:cs typeface="Arial"/>
              </a:rPr>
              <a:t>o</a:t>
            </a:r>
            <a:r>
              <a:rPr sz="900" spc="-10" dirty="0">
                <a:latin typeface="Arial"/>
                <a:cs typeface="Arial"/>
              </a:rPr>
              <a:t>t</a:t>
            </a:r>
            <a:r>
              <a:rPr sz="900" spc="-35" dirty="0">
                <a:latin typeface="Arial"/>
                <a:cs typeface="Arial"/>
              </a:rPr>
              <a:t>p</a:t>
            </a:r>
            <a:r>
              <a:rPr sz="900" spc="-15" dirty="0">
                <a:latin typeface="Arial"/>
                <a:cs typeface="Arial"/>
              </a:rPr>
              <a:t>a</a:t>
            </a:r>
            <a:r>
              <a:rPr sz="900" spc="-10" dirty="0">
                <a:latin typeface="Arial"/>
                <a:cs typeface="Arial"/>
              </a:rPr>
              <a:t>t</a:t>
            </a:r>
            <a:r>
              <a:rPr sz="900" spc="35" dirty="0">
                <a:latin typeface="Arial"/>
                <a:cs typeface="Arial"/>
              </a:rPr>
              <a:t>h</a:t>
            </a:r>
            <a:endParaRPr sz="900">
              <a:latin typeface="Arial"/>
              <a:cs typeface="Arial"/>
            </a:endParaRPr>
          </a:p>
        </p:txBody>
      </p:sp>
      <p:sp>
        <p:nvSpPr>
          <p:cNvPr id="37" name="object 37"/>
          <p:cNvSpPr/>
          <p:nvPr/>
        </p:nvSpPr>
        <p:spPr>
          <a:xfrm>
            <a:off x="11364391" y="6876290"/>
            <a:ext cx="101600" cy="60960"/>
          </a:xfrm>
          <a:custGeom>
            <a:avLst/>
            <a:gdLst/>
            <a:ahLst/>
            <a:cxnLst/>
            <a:rect l="l" t="t" r="r" b="b"/>
            <a:pathLst>
              <a:path w="101600" h="60959">
                <a:moveTo>
                  <a:pt x="82296" y="0"/>
                </a:moveTo>
                <a:lnTo>
                  <a:pt x="0" y="60350"/>
                </a:lnTo>
                <a:lnTo>
                  <a:pt x="101498" y="46634"/>
                </a:lnTo>
                <a:lnTo>
                  <a:pt x="82296" y="0"/>
                </a:lnTo>
                <a:close/>
              </a:path>
            </a:pathLst>
          </a:custGeom>
          <a:solidFill>
            <a:srgbClr val="000000"/>
          </a:solidFill>
        </p:spPr>
        <p:txBody>
          <a:bodyPr wrap="square" lIns="0" tIns="0" rIns="0" bIns="0" rtlCol="0"/>
          <a:lstStyle/>
          <a:p>
            <a:endParaRPr/>
          </a:p>
        </p:txBody>
      </p:sp>
      <p:sp>
        <p:nvSpPr>
          <p:cNvPr id="38" name="object 38"/>
          <p:cNvSpPr/>
          <p:nvPr/>
        </p:nvSpPr>
        <p:spPr>
          <a:xfrm>
            <a:off x="11364391" y="6876290"/>
            <a:ext cx="101600" cy="60960"/>
          </a:xfrm>
          <a:custGeom>
            <a:avLst/>
            <a:gdLst/>
            <a:ahLst/>
            <a:cxnLst/>
            <a:rect l="l" t="t" r="r" b="b"/>
            <a:pathLst>
              <a:path w="101600" h="60959">
                <a:moveTo>
                  <a:pt x="0" y="60350"/>
                </a:moveTo>
                <a:lnTo>
                  <a:pt x="101498" y="46634"/>
                </a:lnTo>
                <a:lnTo>
                  <a:pt x="82296" y="0"/>
                </a:lnTo>
                <a:lnTo>
                  <a:pt x="0" y="60350"/>
                </a:lnTo>
                <a:close/>
              </a:path>
            </a:pathLst>
          </a:custGeom>
          <a:ln w="3175">
            <a:solidFill>
              <a:srgbClr val="000000"/>
            </a:solidFill>
          </a:ln>
        </p:spPr>
        <p:txBody>
          <a:bodyPr wrap="square" lIns="0" tIns="0" rIns="0" bIns="0" rtlCol="0"/>
          <a:lstStyle/>
          <a:p>
            <a:endParaRPr/>
          </a:p>
        </p:txBody>
      </p:sp>
      <p:sp>
        <p:nvSpPr>
          <p:cNvPr id="39" name="object 39"/>
          <p:cNvSpPr/>
          <p:nvPr/>
        </p:nvSpPr>
        <p:spPr>
          <a:xfrm>
            <a:off x="12030972" y="6665070"/>
            <a:ext cx="864235" cy="0"/>
          </a:xfrm>
          <a:custGeom>
            <a:avLst/>
            <a:gdLst/>
            <a:ahLst/>
            <a:cxnLst/>
            <a:rect l="l" t="t" r="r" b="b"/>
            <a:pathLst>
              <a:path w="864234">
                <a:moveTo>
                  <a:pt x="0" y="0"/>
                </a:moveTo>
                <a:lnTo>
                  <a:pt x="864082" y="0"/>
                </a:lnTo>
              </a:path>
            </a:pathLst>
          </a:custGeom>
          <a:ln w="3175">
            <a:solidFill>
              <a:srgbClr val="000000"/>
            </a:solidFill>
          </a:ln>
        </p:spPr>
        <p:txBody>
          <a:bodyPr wrap="square" lIns="0" tIns="0" rIns="0" bIns="0" rtlCol="0"/>
          <a:lstStyle/>
          <a:p>
            <a:endParaRPr/>
          </a:p>
        </p:txBody>
      </p:sp>
      <p:sp>
        <p:nvSpPr>
          <p:cNvPr id="40" name="object 40"/>
          <p:cNvSpPr/>
          <p:nvPr/>
        </p:nvSpPr>
        <p:spPr>
          <a:xfrm>
            <a:off x="11364391" y="6665076"/>
            <a:ext cx="666750" cy="271780"/>
          </a:xfrm>
          <a:custGeom>
            <a:avLst/>
            <a:gdLst/>
            <a:ahLst/>
            <a:cxnLst/>
            <a:rect l="l" t="t" r="r" b="b"/>
            <a:pathLst>
              <a:path w="666750" h="271779">
                <a:moveTo>
                  <a:pt x="0" y="271564"/>
                </a:moveTo>
                <a:lnTo>
                  <a:pt x="666584" y="0"/>
                </a:lnTo>
              </a:path>
            </a:pathLst>
          </a:custGeom>
          <a:ln w="3175">
            <a:solidFill>
              <a:srgbClr val="000000"/>
            </a:solidFill>
          </a:ln>
        </p:spPr>
        <p:txBody>
          <a:bodyPr wrap="square" lIns="0" tIns="0" rIns="0" bIns="0" rtlCol="0"/>
          <a:lstStyle/>
          <a:p>
            <a:endParaRPr/>
          </a:p>
        </p:txBody>
      </p:sp>
      <p:sp>
        <p:nvSpPr>
          <p:cNvPr id="41" name="object 41"/>
          <p:cNvSpPr txBox="1"/>
          <p:nvPr/>
        </p:nvSpPr>
        <p:spPr>
          <a:xfrm>
            <a:off x="12948183" y="6582388"/>
            <a:ext cx="732155" cy="162560"/>
          </a:xfrm>
          <a:prstGeom prst="rect">
            <a:avLst/>
          </a:prstGeom>
        </p:spPr>
        <p:txBody>
          <a:bodyPr vert="horz" wrap="square" lIns="0" tIns="12065" rIns="0" bIns="0" rtlCol="0">
            <a:spAutoFit/>
          </a:bodyPr>
          <a:lstStyle/>
          <a:p>
            <a:pPr marL="12700">
              <a:lnSpc>
                <a:spcPct val="100000"/>
              </a:lnSpc>
              <a:spcBef>
                <a:spcPts val="95"/>
              </a:spcBef>
            </a:pPr>
            <a:r>
              <a:rPr sz="900" dirty="0">
                <a:latin typeface="Arial"/>
                <a:cs typeface="Arial"/>
              </a:rPr>
              <a:t>Site</a:t>
            </a:r>
            <a:r>
              <a:rPr sz="900" spc="-85" dirty="0">
                <a:latin typeface="Arial"/>
                <a:cs typeface="Arial"/>
              </a:rPr>
              <a:t> </a:t>
            </a:r>
            <a:r>
              <a:rPr sz="900" spc="-15" dirty="0">
                <a:latin typeface="Arial"/>
                <a:cs typeface="Arial"/>
              </a:rPr>
              <a:t>Boundary</a:t>
            </a:r>
            <a:endParaRPr sz="900">
              <a:latin typeface="Arial"/>
              <a:cs typeface="Arial"/>
            </a:endParaRPr>
          </a:p>
        </p:txBody>
      </p:sp>
      <p:sp>
        <p:nvSpPr>
          <p:cNvPr id="42" name="object 42"/>
          <p:cNvSpPr txBox="1"/>
          <p:nvPr/>
        </p:nvSpPr>
        <p:spPr>
          <a:xfrm rot="20280000">
            <a:off x="7078861" y="5911160"/>
            <a:ext cx="399600" cy="114300"/>
          </a:xfrm>
          <a:prstGeom prst="rect">
            <a:avLst/>
          </a:prstGeom>
        </p:spPr>
        <p:txBody>
          <a:bodyPr vert="horz" wrap="square" lIns="0" tIns="0" rIns="0" bIns="0" rtlCol="0">
            <a:spAutoFit/>
          </a:bodyPr>
          <a:lstStyle/>
          <a:p>
            <a:pPr>
              <a:lnSpc>
                <a:spcPts val="894"/>
              </a:lnSpc>
            </a:pPr>
            <a:r>
              <a:rPr sz="900" spc="-30" dirty="0">
                <a:latin typeface="Arial"/>
                <a:cs typeface="Arial"/>
              </a:rPr>
              <a:t>G</a:t>
            </a:r>
            <a:r>
              <a:rPr sz="1350" spc="-52" baseline="3086" dirty="0">
                <a:latin typeface="Arial"/>
                <a:cs typeface="Arial"/>
              </a:rPr>
              <a:t>a</a:t>
            </a:r>
            <a:r>
              <a:rPr sz="900" spc="-10" dirty="0">
                <a:latin typeface="Arial"/>
                <a:cs typeface="Arial"/>
              </a:rPr>
              <a:t>r</a:t>
            </a:r>
            <a:r>
              <a:rPr sz="1350" spc="-52" baseline="3086" dirty="0">
                <a:latin typeface="Arial"/>
                <a:cs typeface="Arial"/>
              </a:rPr>
              <a:t>d</a:t>
            </a:r>
            <a:r>
              <a:rPr sz="900" spc="-25" dirty="0">
                <a:latin typeface="Arial"/>
                <a:cs typeface="Arial"/>
              </a:rPr>
              <a:t>e</a:t>
            </a:r>
            <a:r>
              <a:rPr sz="1350" spc="52" baseline="3086" dirty="0">
                <a:latin typeface="Arial"/>
                <a:cs typeface="Arial"/>
              </a:rPr>
              <a:t>n</a:t>
            </a:r>
            <a:endParaRPr sz="1350" baseline="3086">
              <a:latin typeface="Arial"/>
              <a:cs typeface="Arial"/>
            </a:endParaRPr>
          </a:p>
        </p:txBody>
      </p:sp>
      <p:sp>
        <p:nvSpPr>
          <p:cNvPr id="43" name="object 43"/>
          <p:cNvSpPr/>
          <p:nvPr/>
        </p:nvSpPr>
        <p:spPr>
          <a:xfrm>
            <a:off x="10131356" y="6364696"/>
            <a:ext cx="101498" cy="65836"/>
          </a:xfrm>
          <a:prstGeom prst="rect">
            <a:avLst/>
          </a:prstGeom>
          <a:blipFill>
            <a:blip r:embed="rId6" cstate="print"/>
            <a:stretch>
              <a:fillRect/>
            </a:stretch>
          </a:blipFill>
        </p:spPr>
        <p:txBody>
          <a:bodyPr wrap="square" lIns="0" tIns="0" rIns="0" bIns="0" rtlCol="0"/>
          <a:lstStyle/>
          <a:p>
            <a:endParaRPr/>
          </a:p>
        </p:txBody>
      </p:sp>
      <p:sp>
        <p:nvSpPr>
          <p:cNvPr id="44" name="object 44"/>
          <p:cNvSpPr/>
          <p:nvPr/>
        </p:nvSpPr>
        <p:spPr>
          <a:xfrm>
            <a:off x="11542696" y="5820187"/>
            <a:ext cx="864235" cy="0"/>
          </a:xfrm>
          <a:custGeom>
            <a:avLst/>
            <a:gdLst/>
            <a:ahLst/>
            <a:cxnLst/>
            <a:rect l="l" t="t" r="r" b="b"/>
            <a:pathLst>
              <a:path w="864234">
                <a:moveTo>
                  <a:pt x="0" y="0"/>
                </a:moveTo>
                <a:lnTo>
                  <a:pt x="864082" y="0"/>
                </a:lnTo>
              </a:path>
            </a:pathLst>
          </a:custGeom>
          <a:ln w="3175">
            <a:solidFill>
              <a:srgbClr val="000000"/>
            </a:solidFill>
          </a:ln>
        </p:spPr>
        <p:txBody>
          <a:bodyPr wrap="square" lIns="0" tIns="0" rIns="0" bIns="0" rtlCol="0"/>
          <a:lstStyle/>
          <a:p>
            <a:endParaRPr/>
          </a:p>
        </p:txBody>
      </p:sp>
      <p:sp>
        <p:nvSpPr>
          <p:cNvPr id="45" name="object 45"/>
          <p:cNvSpPr/>
          <p:nvPr/>
        </p:nvSpPr>
        <p:spPr>
          <a:xfrm>
            <a:off x="10132728" y="5820184"/>
            <a:ext cx="1410335" cy="609600"/>
          </a:xfrm>
          <a:custGeom>
            <a:avLst/>
            <a:gdLst/>
            <a:ahLst/>
            <a:cxnLst/>
            <a:rect l="l" t="t" r="r" b="b"/>
            <a:pathLst>
              <a:path w="1410334" h="609600">
                <a:moveTo>
                  <a:pt x="0" y="608977"/>
                </a:moveTo>
                <a:lnTo>
                  <a:pt x="1409966" y="0"/>
                </a:lnTo>
              </a:path>
            </a:pathLst>
          </a:custGeom>
          <a:ln w="3175">
            <a:solidFill>
              <a:srgbClr val="000000"/>
            </a:solidFill>
          </a:ln>
        </p:spPr>
        <p:txBody>
          <a:bodyPr wrap="square" lIns="0" tIns="0" rIns="0" bIns="0" rtlCol="0"/>
          <a:lstStyle/>
          <a:p>
            <a:endParaRPr/>
          </a:p>
        </p:txBody>
      </p:sp>
      <p:sp>
        <p:nvSpPr>
          <p:cNvPr id="46" name="object 46"/>
          <p:cNvSpPr txBox="1"/>
          <p:nvPr/>
        </p:nvSpPr>
        <p:spPr>
          <a:xfrm>
            <a:off x="12457163" y="5735565"/>
            <a:ext cx="1246505" cy="416559"/>
          </a:xfrm>
          <a:prstGeom prst="rect">
            <a:avLst/>
          </a:prstGeom>
        </p:spPr>
        <p:txBody>
          <a:bodyPr vert="horz" wrap="square" lIns="0" tIns="20955" rIns="0" bIns="0" rtlCol="0">
            <a:spAutoFit/>
          </a:bodyPr>
          <a:lstStyle/>
          <a:p>
            <a:pPr marL="12700" marR="5080">
              <a:lnSpc>
                <a:spcPct val="93000"/>
              </a:lnSpc>
              <a:spcBef>
                <a:spcPts val="165"/>
              </a:spcBef>
            </a:pPr>
            <a:r>
              <a:rPr sz="900" spc="-10" dirty="0">
                <a:latin typeface="Arial"/>
                <a:cs typeface="Arial"/>
              </a:rPr>
              <a:t>Entrance </a:t>
            </a:r>
            <a:r>
              <a:rPr sz="900" spc="-15" dirty="0">
                <a:latin typeface="Arial"/>
                <a:cs typeface="Arial"/>
              </a:rPr>
              <a:t>Canopy.  </a:t>
            </a:r>
            <a:r>
              <a:rPr sz="900" spc="-10" dirty="0">
                <a:latin typeface="Arial"/>
                <a:cs typeface="Arial"/>
              </a:rPr>
              <a:t>Anthracite Zink </a:t>
            </a:r>
            <a:r>
              <a:rPr sz="900" spc="20" dirty="0">
                <a:latin typeface="Arial"/>
                <a:cs typeface="Arial"/>
              </a:rPr>
              <a:t>to</a:t>
            </a:r>
            <a:r>
              <a:rPr sz="900" spc="-145" dirty="0">
                <a:latin typeface="Arial"/>
                <a:cs typeface="Arial"/>
              </a:rPr>
              <a:t> </a:t>
            </a:r>
            <a:r>
              <a:rPr sz="900" spc="5" dirty="0">
                <a:latin typeface="Arial"/>
                <a:cs typeface="Arial"/>
              </a:rPr>
              <a:t>match  </a:t>
            </a:r>
            <a:r>
              <a:rPr sz="900" spc="-25" dirty="0">
                <a:latin typeface="Arial"/>
                <a:cs typeface="Arial"/>
              </a:rPr>
              <a:t>roof</a:t>
            </a:r>
            <a:endParaRPr sz="900">
              <a:latin typeface="Arial"/>
              <a:cs typeface="Arial"/>
            </a:endParaRPr>
          </a:p>
        </p:txBody>
      </p:sp>
      <p:sp>
        <p:nvSpPr>
          <p:cNvPr id="47" name="object 47"/>
          <p:cNvSpPr txBox="1"/>
          <p:nvPr/>
        </p:nvSpPr>
        <p:spPr>
          <a:xfrm>
            <a:off x="4565102" y="9703458"/>
            <a:ext cx="784860" cy="219075"/>
          </a:xfrm>
          <a:prstGeom prst="rect">
            <a:avLst/>
          </a:prstGeom>
        </p:spPr>
        <p:txBody>
          <a:bodyPr vert="horz" wrap="square" lIns="0" tIns="14604" rIns="0" bIns="0" rtlCol="0">
            <a:spAutoFit/>
          </a:bodyPr>
          <a:lstStyle/>
          <a:p>
            <a:pPr marL="12700">
              <a:lnSpc>
                <a:spcPct val="100000"/>
              </a:lnSpc>
              <a:spcBef>
                <a:spcPts val="114"/>
              </a:spcBef>
            </a:pPr>
            <a:r>
              <a:rPr sz="1250" spc="10" dirty="0">
                <a:latin typeface="Arial"/>
                <a:cs typeface="Arial"/>
              </a:rPr>
              <a:t>Allotments</a:t>
            </a:r>
            <a:endParaRPr sz="1250">
              <a:latin typeface="Arial"/>
              <a:cs typeface="Arial"/>
            </a:endParaRPr>
          </a:p>
        </p:txBody>
      </p:sp>
      <p:sp>
        <p:nvSpPr>
          <p:cNvPr id="48" name="object 48"/>
          <p:cNvSpPr txBox="1"/>
          <p:nvPr/>
        </p:nvSpPr>
        <p:spPr>
          <a:xfrm>
            <a:off x="6444228" y="2838019"/>
            <a:ext cx="708660" cy="162560"/>
          </a:xfrm>
          <a:prstGeom prst="rect">
            <a:avLst/>
          </a:prstGeom>
        </p:spPr>
        <p:txBody>
          <a:bodyPr vert="horz" wrap="square" lIns="0" tIns="12065" rIns="0" bIns="0" rtlCol="0">
            <a:spAutoFit/>
          </a:bodyPr>
          <a:lstStyle/>
          <a:p>
            <a:pPr marL="12700">
              <a:lnSpc>
                <a:spcPct val="100000"/>
              </a:lnSpc>
              <a:spcBef>
                <a:spcPts val="95"/>
              </a:spcBef>
            </a:pPr>
            <a:r>
              <a:rPr sz="900" dirty="0">
                <a:latin typeface="Arial"/>
                <a:cs typeface="Arial"/>
              </a:rPr>
              <a:t>No. </a:t>
            </a:r>
            <a:r>
              <a:rPr sz="900" spc="35" dirty="0">
                <a:latin typeface="Arial"/>
                <a:cs typeface="Arial"/>
              </a:rPr>
              <a:t>2</a:t>
            </a:r>
            <a:r>
              <a:rPr sz="900" spc="-145" dirty="0">
                <a:latin typeface="Arial"/>
                <a:cs typeface="Arial"/>
              </a:rPr>
              <a:t> </a:t>
            </a:r>
            <a:r>
              <a:rPr sz="900" spc="-5" dirty="0">
                <a:latin typeface="Arial"/>
                <a:cs typeface="Arial"/>
              </a:rPr>
              <a:t>Garden</a:t>
            </a:r>
            <a:endParaRPr sz="900">
              <a:latin typeface="Arial"/>
              <a:cs typeface="Arial"/>
            </a:endParaRPr>
          </a:p>
        </p:txBody>
      </p:sp>
      <p:sp>
        <p:nvSpPr>
          <p:cNvPr id="49" name="object 49"/>
          <p:cNvSpPr txBox="1"/>
          <p:nvPr/>
        </p:nvSpPr>
        <p:spPr>
          <a:xfrm>
            <a:off x="8229996" y="2294844"/>
            <a:ext cx="708660" cy="162560"/>
          </a:xfrm>
          <a:prstGeom prst="rect">
            <a:avLst/>
          </a:prstGeom>
        </p:spPr>
        <p:txBody>
          <a:bodyPr vert="horz" wrap="square" lIns="0" tIns="12065" rIns="0" bIns="0" rtlCol="0">
            <a:spAutoFit/>
          </a:bodyPr>
          <a:lstStyle/>
          <a:p>
            <a:pPr marL="12700">
              <a:lnSpc>
                <a:spcPct val="100000"/>
              </a:lnSpc>
              <a:spcBef>
                <a:spcPts val="95"/>
              </a:spcBef>
            </a:pPr>
            <a:r>
              <a:rPr sz="900" dirty="0">
                <a:latin typeface="Arial"/>
                <a:cs typeface="Arial"/>
              </a:rPr>
              <a:t>No. </a:t>
            </a:r>
            <a:r>
              <a:rPr sz="900" spc="35" dirty="0">
                <a:latin typeface="Arial"/>
                <a:cs typeface="Arial"/>
              </a:rPr>
              <a:t>1</a:t>
            </a:r>
            <a:r>
              <a:rPr sz="900" spc="-145" dirty="0">
                <a:latin typeface="Arial"/>
                <a:cs typeface="Arial"/>
              </a:rPr>
              <a:t> </a:t>
            </a:r>
            <a:r>
              <a:rPr sz="900" spc="-5" dirty="0">
                <a:latin typeface="Arial"/>
                <a:cs typeface="Arial"/>
              </a:rPr>
              <a:t>Garden</a:t>
            </a:r>
            <a:endParaRPr sz="900">
              <a:latin typeface="Arial"/>
              <a:cs typeface="Arial"/>
            </a:endParaRPr>
          </a:p>
        </p:txBody>
      </p:sp>
      <p:sp>
        <p:nvSpPr>
          <p:cNvPr id="50" name="object 50"/>
          <p:cNvSpPr txBox="1"/>
          <p:nvPr/>
        </p:nvSpPr>
        <p:spPr>
          <a:xfrm rot="20280000">
            <a:off x="8989912" y="3352972"/>
            <a:ext cx="403252" cy="114300"/>
          </a:xfrm>
          <a:prstGeom prst="rect">
            <a:avLst/>
          </a:prstGeom>
        </p:spPr>
        <p:txBody>
          <a:bodyPr vert="horz" wrap="square" lIns="0" tIns="0" rIns="0" bIns="0" rtlCol="0">
            <a:spAutoFit/>
          </a:bodyPr>
          <a:lstStyle/>
          <a:p>
            <a:pPr>
              <a:lnSpc>
                <a:spcPts val="894"/>
              </a:lnSpc>
            </a:pPr>
            <a:r>
              <a:rPr sz="900" spc="-30" dirty="0">
                <a:latin typeface="Arial"/>
                <a:cs typeface="Arial"/>
              </a:rPr>
              <a:t>Pa</a:t>
            </a:r>
            <a:r>
              <a:rPr sz="1350" spc="-30" baseline="3086" dirty="0">
                <a:latin typeface="Arial"/>
                <a:cs typeface="Arial"/>
              </a:rPr>
              <a:t>r</a:t>
            </a:r>
            <a:r>
              <a:rPr sz="900" spc="-20" dirty="0">
                <a:latin typeface="Arial"/>
                <a:cs typeface="Arial"/>
              </a:rPr>
              <a:t>k</a:t>
            </a:r>
            <a:r>
              <a:rPr sz="1350" spc="-52" baseline="3086" dirty="0">
                <a:latin typeface="Arial"/>
                <a:cs typeface="Arial"/>
              </a:rPr>
              <a:t>i</a:t>
            </a:r>
            <a:r>
              <a:rPr sz="1350" spc="-82" baseline="3086" dirty="0">
                <a:latin typeface="Arial"/>
                <a:cs typeface="Arial"/>
              </a:rPr>
              <a:t>n</a:t>
            </a:r>
            <a:r>
              <a:rPr sz="1350" spc="52" baseline="3086" dirty="0">
                <a:latin typeface="Arial"/>
                <a:cs typeface="Arial"/>
              </a:rPr>
              <a:t>g</a:t>
            </a:r>
            <a:endParaRPr sz="1350" baseline="3086">
              <a:latin typeface="Arial"/>
              <a:cs typeface="Arial"/>
            </a:endParaRPr>
          </a:p>
        </p:txBody>
      </p:sp>
      <p:sp>
        <p:nvSpPr>
          <p:cNvPr id="51" name="object 51"/>
          <p:cNvSpPr/>
          <p:nvPr/>
        </p:nvSpPr>
        <p:spPr>
          <a:xfrm>
            <a:off x="9523754" y="841409"/>
            <a:ext cx="678180" cy="1489710"/>
          </a:xfrm>
          <a:custGeom>
            <a:avLst/>
            <a:gdLst/>
            <a:ahLst/>
            <a:cxnLst/>
            <a:rect l="l" t="t" r="r" b="b"/>
            <a:pathLst>
              <a:path w="678179" h="1489710">
                <a:moveTo>
                  <a:pt x="167335" y="0"/>
                </a:moveTo>
                <a:lnTo>
                  <a:pt x="0" y="60350"/>
                </a:lnTo>
                <a:lnTo>
                  <a:pt x="510222" y="1489519"/>
                </a:lnTo>
                <a:lnTo>
                  <a:pt x="677557" y="1429169"/>
                </a:lnTo>
                <a:lnTo>
                  <a:pt x="167335" y="0"/>
                </a:lnTo>
                <a:close/>
              </a:path>
            </a:pathLst>
          </a:custGeom>
          <a:solidFill>
            <a:srgbClr val="FFFFFF"/>
          </a:solidFill>
        </p:spPr>
        <p:txBody>
          <a:bodyPr wrap="square" lIns="0" tIns="0" rIns="0" bIns="0" rtlCol="0"/>
          <a:lstStyle/>
          <a:p>
            <a:endParaRPr/>
          </a:p>
        </p:txBody>
      </p:sp>
      <p:sp>
        <p:nvSpPr>
          <p:cNvPr id="52" name="object 52"/>
          <p:cNvSpPr txBox="1"/>
          <p:nvPr/>
        </p:nvSpPr>
        <p:spPr>
          <a:xfrm rot="4200000">
            <a:off x="9099276" y="1508201"/>
            <a:ext cx="1531879" cy="161290"/>
          </a:xfrm>
          <a:prstGeom prst="rect">
            <a:avLst/>
          </a:prstGeom>
        </p:spPr>
        <p:txBody>
          <a:bodyPr vert="horz" wrap="square" lIns="0" tIns="0" rIns="0" bIns="0" rtlCol="0">
            <a:spAutoFit/>
          </a:bodyPr>
          <a:lstStyle/>
          <a:p>
            <a:pPr>
              <a:lnSpc>
                <a:spcPts val="1270"/>
              </a:lnSpc>
            </a:pPr>
            <a:r>
              <a:rPr sz="1875" baseline="2222" dirty="0">
                <a:latin typeface="Arial"/>
                <a:cs typeface="Arial"/>
              </a:rPr>
              <a:t>Sou</a:t>
            </a:r>
            <a:r>
              <a:rPr sz="1875" spc="-22" baseline="2222" dirty="0">
                <a:latin typeface="Arial"/>
                <a:cs typeface="Arial"/>
              </a:rPr>
              <a:t>t</a:t>
            </a:r>
            <a:r>
              <a:rPr sz="1875" baseline="2222" dirty="0">
                <a:latin typeface="Arial"/>
                <a:cs typeface="Arial"/>
              </a:rPr>
              <a:t>hb</a:t>
            </a:r>
            <a:r>
              <a:rPr sz="1875" spc="-30" baseline="2222" dirty="0">
                <a:latin typeface="Arial"/>
                <a:cs typeface="Arial"/>
              </a:rPr>
              <a:t>r</a:t>
            </a:r>
            <a:r>
              <a:rPr sz="1875" baseline="2222" dirty="0">
                <a:latin typeface="Arial"/>
                <a:cs typeface="Arial"/>
              </a:rPr>
              <a:t>oo</a:t>
            </a:r>
            <a:r>
              <a:rPr sz="1875" spc="89" baseline="2222" dirty="0">
                <a:latin typeface="Arial"/>
                <a:cs typeface="Arial"/>
              </a:rPr>
              <a:t>k</a:t>
            </a:r>
            <a:r>
              <a:rPr sz="1875" spc="-82" baseline="2222" dirty="0">
                <a:latin typeface="Arial"/>
                <a:cs typeface="Arial"/>
              </a:rPr>
              <a:t> </a:t>
            </a:r>
            <a:r>
              <a:rPr sz="1875" baseline="2222" dirty="0">
                <a:latin typeface="Arial"/>
                <a:cs typeface="Arial"/>
              </a:rPr>
              <a:t>C</a:t>
            </a:r>
            <a:r>
              <a:rPr sz="1250" dirty="0">
                <a:latin typeface="Arial"/>
                <a:cs typeface="Arial"/>
              </a:rPr>
              <a:t>o</a:t>
            </a:r>
            <a:r>
              <a:rPr sz="1250" spc="-15" dirty="0">
                <a:latin typeface="Arial"/>
                <a:cs typeface="Arial"/>
              </a:rPr>
              <a:t>t</a:t>
            </a:r>
            <a:r>
              <a:rPr sz="1875" spc="-30" baseline="2222" dirty="0">
                <a:latin typeface="Arial"/>
                <a:cs typeface="Arial"/>
              </a:rPr>
              <a:t>t</a:t>
            </a:r>
            <a:r>
              <a:rPr sz="1250" dirty="0">
                <a:latin typeface="Arial"/>
                <a:cs typeface="Arial"/>
              </a:rPr>
              <a:t>age</a:t>
            </a:r>
            <a:r>
              <a:rPr sz="1250" spc="60" dirty="0">
                <a:latin typeface="Arial"/>
                <a:cs typeface="Arial"/>
              </a:rPr>
              <a:t>s</a:t>
            </a:r>
            <a:endParaRPr sz="1250">
              <a:latin typeface="Arial"/>
              <a:cs typeface="Arial"/>
            </a:endParaRPr>
          </a:p>
        </p:txBody>
      </p:sp>
      <p:sp>
        <p:nvSpPr>
          <p:cNvPr id="53" name="object 53"/>
          <p:cNvSpPr/>
          <p:nvPr/>
        </p:nvSpPr>
        <p:spPr>
          <a:xfrm>
            <a:off x="5639474" y="5518443"/>
            <a:ext cx="101600" cy="57785"/>
          </a:xfrm>
          <a:custGeom>
            <a:avLst/>
            <a:gdLst/>
            <a:ahLst/>
            <a:cxnLst/>
            <a:rect l="l" t="t" r="r" b="b"/>
            <a:pathLst>
              <a:path w="101600" h="57785">
                <a:moveTo>
                  <a:pt x="101498" y="0"/>
                </a:moveTo>
                <a:lnTo>
                  <a:pt x="0" y="8229"/>
                </a:lnTo>
                <a:lnTo>
                  <a:pt x="19202" y="57607"/>
                </a:lnTo>
                <a:lnTo>
                  <a:pt x="101498" y="0"/>
                </a:lnTo>
                <a:close/>
              </a:path>
            </a:pathLst>
          </a:custGeom>
          <a:solidFill>
            <a:srgbClr val="000000"/>
          </a:solidFill>
        </p:spPr>
        <p:txBody>
          <a:bodyPr wrap="square" lIns="0" tIns="0" rIns="0" bIns="0" rtlCol="0"/>
          <a:lstStyle/>
          <a:p>
            <a:endParaRPr/>
          </a:p>
        </p:txBody>
      </p:sp>
      <p:sp>
        <p:nvSpPr>
          <p:cNvPr id="54" name="object 54"/>
          <p:cNvSpPr/>
          <p:nvPr/>
        </p:nvSpPr>
        <p:spPr>
          <a:xfrm>
            <a:off x="5639474" y="5518443"/>
            <a:ext cx="101600" cy="57785"/>
          </a:xfrm>
          <a:custGeom>
            <a:avLst/>
            <a:gdLst/>
            <a:ahLst/>
            <a:cxnLst/>
            <a:rect l="l" t="t" r="r" b="b"/>
            <a:pathLst>
              <a:path w="101600" h="57785">
                <a:moveTo>
                  <a:pt x="101498" y="0"/>
                </a:moveTo>
                <a:lnTo>
                  <a:pt x="0" y="8229"/>
                </a:lnTo>
                <a:lnTo>
                  <a:pt x="19202" y="57607"/>
                </a:lnTo>
                <a:lnTo>
                  <a:pt x="101498" y="0"/>
                </a:lnTo>
                <a:close/>
              </a:path>
            </a:pathLst>
          </a:custGeom>
          <a:ln w="3175">
            <a:solidFill>
              <a:srgbClr val="000000"/>
            </a:solidFill>
          </a:ln>
        </p:spPr>
        <p:txBody>
          <a:bodyPr wrap="square" lIns="0" tIns="0" rIns="0" bIns="0" rtlCol="0"/>
          <a:lstStyle/>
          <a:p>
            <a:endParaRPr/>
          </a:p>
        </p:txBody>
      </p:sp>
      <p:sp>
        <p:nvSpPr>
          <p:cNvPr id="55" name="object 55"/>
          <p:cNvSpPr/>
          <p:nvPr/>
        </p:nvSpPr>
        <p:spPr>
          <a:xfrm>
            <a:off x="4907061" y="5820187"/>
            <a:ext cx="0" cy="252729"/>
          </a:xfrm>
          <a:custGeom>
            <a:avLst/>
            <a:gdLst/>
            <a:ahLst/>
            <a:cxnLst/>
            <a:rect l="l" t="t" r="r" b="b"/>
            <a:pathLst>
              <a:path h="252729">
                <a:moveTo>
                  <a:pt x="0" y="0"/>
                </a:moveTo>
                <a:lnTo>
                  <a:pt x="0" y="252361"/>
                </a:lnTo>
              </a:path>
            </a:pathLst>
          </a:custGeom>
          <a:ln w="3175">
            <a:solidFill>
              <a:srgbClr val="000000"/>
            </a:solidFill>
          </a:ln>
        </p:spPr>
        <p:txBody>
          <a:bodyPr wrap="square" lIns="0" tIns="0" rIns="0" bIns="0" rtlCol="0"/>
          <a:lstStyle/>
          <a:p>
            <a:endParaRPr/>
          </a:p>
        </p:txBody>
      </p:sp>
      <p:sp>
        <p:nvSpPr>
          <p:cNvPr id="56" name="object 56"/>
          <p:cNvSpPr/>
          <p:nvPr/>
        </p:nvSpPr>
        <p:spPr>
          <a:xfrm>
            <a:off x="4907065" y="5518443"/>
            <a:ext cx="834390" cy="302260"/>
          </a:xfrm>
          <a:custGeom>
            <a:avLst/>
            <a:gdLst/>
            <a:ahLst/>
            <a:cxnLst/>
            <a:rect l="l" t="t" r="r" b="b"/>
            <a:pathLst>
              <a:path w="834389" h="302260">
                <a:moveTo>
                  <a:pt x="833907" y="0"/>
                </a:moveTo>
                <a:lnTo>
                  <a:pt x="0" y="301739"/>
                </a:lnTo>
              </a:path>
            </a:pathLst>
          </a:custGeom>
          <a:ln w="3175">
            <a:solidFill>
              <a:srgbClr val="000000"/>
            </a:solidFill>
          </a:ln>
        </p:spPr>
        <p:txBody>
          <a:bodyPr wrap="square" lIns="0" tIns="0" rIns="0" bIns="0" rtlCol="0"/>
          <a:lstStyle/>
          <a:p>
            <a:endParaRPr/>
          </a:p>
        </p:txBody>
      </p:sp>
      <p:sp>
        <p:nvSpPr>
          <p:cNvPr id="57" name="object 57"/>
          <p:cNvSpPr txBox="1"/>
          <p:nvPr/>
        </p:nvSpPr>
        <p:spPr>
          <a:xfrm>
            <a:off x="4565187" y="6116056"/>
            <a:ext cx="683895" cy="162560"/>
          </a:xfrm>
          <a:prstGeom prst="rect">
            <a:avLst/>
          </a:prstGeom>
        </p:spPr>
        <p:txBody>
          <a:bodyPr vert="horz" wrap="square" lIns="0" tIns="12065" rIns="0" bIns="0" rtlCol="0">
            <a:spAutoFit/>
          </a:bodyPr>
          <a:lstStyle/>
          <a:p>
            <a:pPr marL="12700">
              <a:lnSpc>
                <a:spcPct val="100000"/>
              </a:lnSpc>
              <a:spcBef>
                <a:spcPts val="95"/>
              </a:spcBef>
            </a:pPr>
            <a:r>
              <a:rPr sz="900" spc="-10" dirty="0">
                <a:latin typeface="Arial"/>
                <a:cs typeface="Arial"/>
              </a:rPr>
              <a:t>Existing</a:t>
            </a:r>
            <a:r>
              <a:rPr sz="900" spc="-75" dirty="0">
                <a:latin typeface="Arial"/>
                <a:cs typeface="Arial"/>
              </a:rPr>
              <a:t> </a:t>
            </a:r>
            <a:r>
              <a:rPr sz="900" spc="-5" dirty="0">
                <a:latin typeface="Arial"/>
                <a:cs typeface="Arial"/>
              </a:rPr>
              <a:t>Tree</a:t>
            </a:r>
            <a:endParaRPr sz="900">
              <a:latin typeface="Arial"/>
              <a:cs typeface="Arial"/>
            </a:endParaRPr>
          </a:p>
        </p:txBody>
      </p:sp>
      <p:sp>
        <p:nvSpPr>
          <p:cNvPr id="58" name="object 58"/>
          <p:cNvSpPr txBox="1"/>
          <p:nvPr/>
        </p:nvSpPr>
        <p:spPr>
          <a:xfrm rot="3960000">
            <a:off x="6872215" y="4825183"/>
            <a:ext cx="304227" cy="114300"/>
          </a:xfrm>
          <a:prstGeom prst="rect">
            <a:avLst/>
          </a:prstGeom>
        </p:spPr>
        <p:txBody>
          <a:bodyPr vert="horz" wrap="square" lIns="0" tIns="0" rIns="0" bIns="0" rtlCol="0">
            <a:spAutoFit/>
          </a:bodyPr>
          <a:lstStyle/>
          <a:p>
            <a:pPr>
              <a:lnSpc>
                <a:spcPts val="894"/>
              </a:lnSpc>
            </a:pPr>
            <a:r>
              <a:rPr sz="900" spc="-25" dirty="0">
                <a:latin typeface="Arial"/>
                <a:cs typeface="Arial"/>
              </a:rPr>
              <a:t>B</a:t>
            </a:r>
            <a:r>
              <a:rPr sz="900" spc="-20" dirty="0">
                <a:latin typeface="Arial"/>
                <a:cs typeface="Arial"/>
              </a:rPr>
              <a:t>ik</a:t>
            </a:r>
            <a:r>
              <a:rPr sz="900" spc="-25" dirty="0">
                <a:latin typeface="Arial"/>
                <a:cs typeface="Arial"/>
              </a:rPr>
              <a:t>e</a:t>
            </a:r>
            <a:r>
              <a:rPr sz="900" spc="30" dirty="0">
                <a:latin typeface="Arial"/>
                <a:cs typeface="Arial"/>
              </a:rPr>
              <a:t>s</a:t>
            </a:r>
            <a:endParaRPr sz="900">
              <a:latin typeface="Arial"/>
              <a:cs typeface="Arial"/>
            </a:endParaRPr>
          </a:p>
        </p:txBody>
      </p:sp>
      <p:sp>
        <p:nvSpPr>
          <p:cNvPr id="59" name="object 59"/>
          <p:cNvSpPr/>
          <p:nvPr/>
        </p:nvSpPr>
        <p:spPr>
          <a:xfrm>
            <a:off x="8145329" y="7541500"/>
            <a:ext cx="104241" cy="65836"/>
          </a:xfrm>
          <a:prstGeom prst="rect">
            <a:avLst/>
          </a:prstGeom>
          <a:blipFill>
            <a:blip r:embed="rId7" cstate="print"/>
            <a:stretch>
              <a:fillRect/>
            </a:stretch>
          </a:blipFill>
        </p:spPr>
        <p:txBody>
          <a:bodyPr wrap="square" lIns="0" tIns="0" rIns="0" bIns="0" rtlCol="0"/>
          <a:lstStyle/>
          <a:p>
            <a:endParaRPr/>
          </a:p>
        </p:txBody>
      </p:sp>
      <p:sp>
        <p:nvSpPr>
          <p:cNvPr id="60" name="object 60"/>
          <p:cNvSpPr/>
          <p:nvPr/>
        </p:nvSpPr>
        <p:spPr>
          <a:xfrm>
            <a:off x="6514538" y="8135387"/>
            <a:ext cx="351155" cy="0"/>
          </a:xfrm>
          <a:custGeom>
            <a:avLst/>
            <a:gdLst/>
            <a:ahLst/>
            <a:cxnLst/>
            <a:rect l="l" t="t" r="r" b="b"/>
            <a:pathLst>
              <a:path w="351154">
                <a:moveTo>
                  <a:pt x="351116" y="0"/>
                </a:moveTo>
                <a:lnTo>
                  <a:pt x="0" y="0"/>
                </a:lnTo>
              </a:path>
            </a:pathLst>
          </a:custGeom>
          <a:ln w="3175">
            <a:solidFill>
              <a:srgbClr val="000000"/>
            </a:solidFill>
          </a:ln>
        </p:spPr>
        <p:txBody>
          <a:bodyPr wrap="square" lIns="0" tIns="0" rIns="0" bIns="0" rtlCol="0"/>
          <a:lstStyle/>
          <a:p>
            <a:endParaRPr/>
          </a:p>
        </p:txBody>
      </p:sp>
      <p:sp>
        <p:nvSpPr>
          <p:cNvPr id="61" name="object 61"/>
          <p:cNvSpPr/>
          <p:nvPr/>
        </p:nvSpPr>
        <p:spPr>
          <a:xfrm>
            <a:off x="6865651" y="7542872"/>
            <a:ext cx="1383030" cy="593090"/>
          </a:xfrm>
          <a:custGeom>
            <a:avLst/>
            <a:gdLst/>
            <a:ahLst/>
            <a:cxnLst/>
            <a:rect l="l" t="t" r="r" b="b"/>
            <a:pathLst>
              <a:path w="1383029" h="593090">
                <a:moveTo>
                  <a:pt x="1382547" y="0"/>
                </a:moveTo>
                <a:lnTo>
                  <a:pt x="0" y="592518"/>
                </a:lnTo>
              </a:path>
            </a:pathLst>
          </a:custGeom>
          <a:ln w="3175">
            <a:solidFill>
              <a:srgbClr val="000000"/>
            </a:solidFill>
          </a:ln>
        </p:spPr>
        <p:txBody>
          <a:bodyPr wrap="square" lIns="0" tIns="0" rIns="0" bIns="0" rtlCol="0"/>
          <a:lstStyle/>
          <a:p>
            <a:endParaRPr/>
          </a:p>
        </p:txBody>
      </p:sp>
      <p:sp>
        <p:nvSpPr>
          <p:cNvPr id="62" name="object 62"/>
          <p:cNvSpPr txBox="1"/>
          <p:nvPr/>
        </p:nvSpPr>
        <p:spPr>
          <a:xfrm>
            <a:off x="5986126" y="8052704"/>
            <a:ext cx="485140" cy="162560"/>
          </a:xfrm>
          <a:prstGeom prst="rect">
            <a:avLst/>
          </a:prstGeom>
        </p:spPr>
        <p:txBody>
          <a:bodyPr vert="horz" wrap="square" lIns="0" tIns="12065" rIns="0" bIns="0" rtlCol="0">
            <a:spAutoFit/>
          </a:bodyPr>
          <a:lstStyle/>
          <a:p>
            <a:pPr marL="12700">
              <a:lnSpc>
                <a:spcPct val="100000"/>
              </a:lnSpc>
              <a:spcBef>
                <a:spcPts val="95"/>
              </a:spcBef>
            </a:pPr>
            <a:r>
              <a:rPr sz="900" spc="20" dirty="0">
                <a:latin typeface="Arial"/>
                <a:cs typeface="Arial"/>
              </a:rPr>
              <a:t>PV</a:t>
            </a:r>
            <a:r>
              <a:rPr sz="900" spc="-110" dirty="0">
                <a:latin typeface="Arial"/>
                <a:cs typeface="Arial"/>
              </a:rPr>
              <a:t> </a:t>
            </a:r>
            <a:r>
              <a:rPr sz="900" dirty="0">
                <a:latin typeface="Arial"/>
                <a:cs typeface="Arial"/>
              </a:rPr>
              <a:t>Array</a:t>
            </a:r>
            <a:endParaRPr sz="900">
              <a:latin typeface="Arial"/>
              <a:cs typeface="Arial"/>
            </a:endParaRPr>
          </a:p>
        </p:txBody>
      </p:sp>
      <p:sp>
        <p:nvSpPr>
          <p:cNvPr id="63" name="object 63"/>
          <p:cNvSpPr/>
          <p:nvPr/>
        </p:nvSpPr>
        <p:spPr>
          <a:xfrm>
            <a:off x="8301687" y="5769440"/>
            <a:ext cx="104241" cy="65836"/>
          </a:xfrm>
          <a:prstGeom prst="rect">
            <a:avLst/>
          </a:prstGeom>
          <a:blipFill>
            <a:blip r:embed="rId7" cstate="print"/>
            <a:stretch>
              <a:fillRect/>
            </a:stretch>
          </a:blipFill>
        </p:spPr>
        <p:txBody>
          <a:bodyPr wrap="square" lIns="0" tIns="0" rIns="0" bIns="0" rtlCol="0"/>
          <a:lstStyle/>
          <a:p>
            <a:endParaRPr/>
          </a:p>
        </p:txBody>
      </p:sp>
      <p:sp>
        <p:nvSpPr>
          <p:cNvPr id="64" name="object 64"/>
          <p:cNvSpPr/>
          <p:nvPr/>
        </p:nvSpPr>
        <p:spPr>
          <a:xfrm>
            <a:off x="5960426" y="6665070"/>
            <a:ext cx="354330" cy="0"/>
          </a:xfrm>
          <a:custGeom>
            <a:avLst/>
            <a:gdLst/>
            <a:ahLst/>
            <a:cxnLst/>
            <a:rect l="l" t="t" r="r" b="b"/>
            <a:pathLst>
              <a:path w="354329">
                <a:moveTo>
                  <a:pt x="353860" y="0"/>
                </a:moveTo>
                <a:lnTo>
                  <a:pt x="0" y="0"/>
                </a:lnTo>
              </a:path>
            </a:pathLst>
          </a:custGeom>
          <a:ln w="3175">
            <a:solidFill>
              <a:srgbClr val="000000"/>
            </a:solidFill>
          </a:ln>
        </p:spPr>
        <p:txBody>
          <a:bodyPr wrap="square" lIns="0" tIns="0" rIns="0" bIns="0" rtlCol="0"/>
          <a:lstStyle/>
          <a:p>
            <a:endParaRPr/>
          </a:p>
        </p:txBody>
      </p:sp>
      <p:sp>
        <p:nvSpPr>
          <p:cNvPr id="65" name="object 65"/>
          <p:cNvSpPr/>
          <p:nvPr/>
        </p:nvSpPr>
        <p:spPr>
          <a:xfrm>
            <a:off x="6314290" y="5770811"/>
            <a:ext cx="2090420" cy="894715"/>
          </a:xfrm>
          <a:custGeom>
            <a:avLst/>
            <a:gdLst/>
            <a:ahLst/>
            <a:cxnLst/>
            <a:rect l="l" t="t" r="r" b="b"/>
            <a:pathLst>
              <a:path w="2090420" h="894715">
                <a:moveTo>
                  <a:pt x="2090267" y="0"/>
                </a:moveTo>
                <a:lnTo>
                  <a:pt x="0" y="894257"/>
                </a:lnTo>
              </a:path>
            </a:pathLst>
          </a:custGeom>
          <a:ln w="3175">
            <a:solidFill>
              <a:srgbClr val="000000"/>
            </a:solidFill>
          </a:ln>
        </p:spPr>
        <p:txBody>
          <a:bodyPr wrap="square" lIns="0" tIns="0" rIns="0" bIns="0" rtlCol="0"/>
          <a:lstStyle/>
          <a:p>
            <a:endParaRPr/>
          </a:p>
        </p:txBody>
      </p:sp>
      <p:sp>
        <p:nvSpPr>
          <p:cNvPr id="66" name="object 66"/>
          <p:cNvSpPr txBox="1"/>
          <p:nvPr/>
        </p:nvSpPr>
        <p:spPr>
          <a:xfrm>
            <a:off x="5432014" y="6582388"/>
            <a:ext cx="485140" cy="162560"/>
          </a:xfrm>
          <a:prstGeom prst="rect">
            <a:avLst/>
          </a:prstGeom>
        </p:spPr>
        <p:txBody>
          <a:bodyPr vert="horz" wrap="square" lIns="0" tIns="12065" rIns="0" bIns="0" rtlCol="0">
            <a:spAutoFit/>
          </a:bodyPr>
          <a:lstStyle/>
          <a:p>
            <a:pPr marL="12700">
              <a:lnSpc>
                <a:spcPct val="100000"/>
              </a:lnSpc>
              <a:spcBef>
                <a:spcPts val="95"/>
              </a:spcBef>
            </a:pPr>
            <a:r>
              <a:rPr sz="900" spc="20" dirty="0">
                <a:latin typeface="Arial"/>
                <a:cs typeface="Arial"/>
              </a:rPr>
              <a:t>PV</a:t>
            </a:r>
            <a:r>
              <a:rPr sz="900" spc="-110" dirty="0">
                <a:latin typeface="Arial"/>
                <a:cs typeface="Arial"/>
              </a:rPr>
              <a:t> </a:t>
            </a:r>
            <a:r>
              <a:rPr sz="900" dirty="0">
                <a:latin typeface="Arial"/>
                <a:cs typeface="Arial"/>
              </a:rPr>
              <a:t>Array</a:t>
            </a:r>
            <a:endParaRPr sz="900">
              <a:latin typeface="Arial"/>
              <a:cs typeface="Arial"/>
            </a:endParaRPr>
          </a:p>
        </p:txBody>
      </p:sp>
      <p:sp>
        <p:nvSpPr>
          <p:cNvPr id="67" name="object 67"/>
          <p:cNvSpPr/>
          <p:nvPr/>
        </p:nvSpPr>
        <p:spPr>
          <a:xfrm>
            <a:off x="9298816" y="5779038"/>
            <a:ext cx="99060" cy="60960"/>
          </a:xfrm>
          <a:custGeom>
            <a:avLst/>
            <a:gdLst/>
            <a:ahLst/>
            <a:cxnLst/>
            <a:rect l="l" t="t" r="r" b="b"/>
            <a:pathLst>
              <a:path w="99059" h="60960">
                <a:moveTo>
                  <a:pt x="79552" y="0"/>
                </a:moveTo>
                <a:lnTo>
                  <a:pt x="0" y="60350"/>
                </a:lnTo>
                <a:lnTo>
                  <a:pt x="98755" y="46634"/>
                </a:lnTo>
                <a:lnTo>
                  <a:pt x="79552" y="0"/>
                </a:lnTo>
                <a:close/>
              </a:path>
            </a:pathLst>
          </a:custGeom>
          <a:solidFill>
            <a:srgbClr val="000000"/>
          </a:solidFill>
        </p:spPr>
        <p:txBody>
          <a:bodyPr wrap="square" lIns="0" tIns="0" rIns="0" bIns="0" rtlCol="0"/>
          <a:lstStyle/>
          <a:p>
            <a:endParaRPr/>
          </a:p>
        </p:txBody>
      </p:sp>
      <p:sp>
        <p:nvSpPr>
          <p:cNvPr id="68" name="object 68"/>
          <p:cNvSpPr/>
          <p:nvPr/>
        </p:nvSpPr>
        <p:spPr>
          <a:xfrm>
            <a:off x="9298816" y="5779038"/>
            <a:ext cx="99060" cy="60960"/>
          </a:xfrm>
          <a:custGeom>
            <a:avLst/>
            <a:gdLst/>
            <a:ahLst/>
            <a:cxnLst/>
            <a:rect l="l" t="t" r="r" b="b"/>
            <a:pathLst>
              <a:path w="99059" h="60960">
                <a:moveTo>
                  <a:pt x="0" y="60350"/>
                </a:moveTo>
                <a:lnTo>
                  <a:pt x="98755" y="46634"/>
                </a:lnTo>
                <a:lnTo>
                  <a:pt x="79552" y="0"/>
                </a:lnTo>
                <a:lnTo>
                  <a:pt x="0" y="60350"/>
                </a:lnTo>
                <a:close/>
              </a:path>
            </a:pathLst>
          </a:custGeom>
          <a:ln w="3175">
            <a:solidFill>
              <a:srgbClr val="000000"/>
            </a:solidFill>
          </a:ln>
        </p:spPr>
        <p:txBody>
          <a:bodyPr wrap="square" lIns="0" tIns="0" rIns="0" bIns="0" rtlCol="0"/>
          <a:lstStyle/>
          <a:p>
            <a:endParaRPr/>
          </a:p>
        </p:txBody>
      </p:sp>
      <p:sp>
        <p:nvSpPr>
          <p:cNvPr id="69" name="object 69"/>
          <p:cNvSpPr/>
          <p:nvPr/>
        </p:nvSpPr>
        <p:spPr>
          <a:xfrm>
            <a:off x="11219007" y="5035653"/>
            <a:ext cx="864235" cy="0"/>
          </a:xfrm>
          <a:custGeom>
            <a:avLst/>
            <a:gdLst/>
            <a:ahLst/>
            <a:cxnLst/>
            <a:rect l="l" t="t" r="r" b="b"/>
            <a:pathLst>
              <a:path w="864234">
                <a:moveTo>
                  <a:pt x="0" y="0"/>
                </a:moveTo>
                <a:lnTo>
                  <a:pt x="864082" y="0"/>
                </a:lnTo>
              </a:path>
            </a:pathLst>
          </a:custGeom>
          <a:ln w="3175">
            <a:solidFill>
              <a:srgbClr val="000000"/>
            </a:solidFill>
          </a:ln>
        </p:spPr>
        <p:txBody>
          <a:bodyPr wrap="square" lIns="0" tIns="0" rIns="0" bIns="0" rtlCol="0"/>
          <a:lstStyle/>
          <a:p>
            <a:endParaRPr/>
          </a:p>
        </p:txBody>
      </p:sp>
      <p:sp>
        <p:nvSpPr>
          <p:cNvPr id="70" name="object 70"/>
          <p:cNvSpPr/>
          <p:nvPr/>
        </p:nvSpPr>
        <p:spPr>
          <a:xfrm>
            <a:off x="9298816" y="5035656"/>
            <a:ext cx="1920239" cy="803910"/>
          </a:xfrm>
          <a:custGeom>
            <a:avLst/>
            <a:gdLst/>
            <a:ahLst/>
            <a:cxnLst/>
            <a:rect l="l" t="t" r="r" b="b"/>
            <a:pathLst>
              <a:path w="1920240" h="803910">
                <a:moveTo>
                  <a:pt x="0" y="803732"/>
                </a:moveTo>
                <a:lnTo>
                  <a:pt x="1920189" y="0"/>
                </a:lnTo>
              </a:path>
            </a:pathLst>
          </a:custGeom>
          <a:ln w="3175">
            <a:solidFill>
              <a:srgbClr val="000000"/>
            </a:solidFill>
          </a:ln>
        </p:spPr>
        <p:txBody>
          <a:bodyPr wrap="square" lIns="0" tIns="0" rIns="0" bIns="0" rtlCol="0"/>
          <a:lstStyle/>
          <a:p>
            <a:endParaRPr/>
          </a:p>
        </p:txBody>
      </p:sp>
      <p:sp>
        <p:nvSpPr>
          <p:cNvPr id="71" name="object 71"/>
          <p:cNvSpPr txBox="1"/>
          <p:nvPr/>
        </p:nvSpPr>
        <p:spPr>
          <a:xfrm>
            <a:off x="12133417" y="4950227"/>
            <a:ext cx="989965" cy="162560"/>
          </a:xfrm>
          <a:prstGeom prst="rect">
            <a:avLst/>
          </a:prstGeom>
        </p:spPr>
        <p:txBody>
          <a:bodyPr vert="horz" wrap="square" lIns="0" tIns="12065" rIns="0" bIns="0" rtlCol="0">
            <a:spAutoFit/>
          </a:bodyPr>
          <a:lstStyle/>
          <a:p>
            <a:pPr marL="12700">
              <a:lnSpc>
                <a:spcPct val="100000"/>
              </a:lnSpc>
              <a:spcBef>
                <a:spcPts val="95"/>
              </a:spcBef>
            </a:pPr>
            <a:r>
              <a:rPr sz="900" spc="-10" dirty="0">
                <a:latin typeface="Arial"/>
                <a:cs typeface="Arial"/>
              </a:rPr>
              <a:t>Anthracite Zink</a:t>
            </a:r>
            <a:r>
              <a:rPr sz="900" spc="-110" dirty="0">
                <a:latin typeface="Arial"/>
                <a:cs typeface="Arial"/>
              </a:rPr>
              <a:t> </a:t>
            </a:r>
            <a:r>
              <a:rPr sz="900" spc="-20" dirty="0">
                <a:latin typeface="Arial"/>
                <a:cs typeface="Arial"/>
              </a:rPr>
              <a:t>roof</a:t>
            </a:r>
            <a:endParaRPr sz="900">
              <a:latin typeface="Arial"/>
              <a:cs typeface="Arial"/>
            </a:endParaRPr>
          </a:p>
        </p:txBody>
      </p:sp>
      <p:sp>
        <p:nvSpPr>
          <p:cNvPr id="72" name="object 72"/>
          <p:cNvSpPr/>
          <p:nvPr/>
        </p:nvSpPr>
        <p:spPr>
          <a:xfrm>
            <a:off x="9441460" y="3518702"/>
            <a:ext cx="101600" cy="60960"/>
          </a:xfrm>
          <a:custGeom>
            <a:avLst/>
            <a:gdLst/>
            <a:ahLst/>
            <a:cxnLst/>
            <a:rect l="l" t="t" r="r" b="b"/>
            <a:pathLst>
              <a:path w="101600" h="60960">
                <a:moveTo>
                  <a:pt x="82296" y="0"/>
                </a:moveTo>
                <a:lnTo>
                  <a:pt x="0" y="60350"/>
                </a:lnTo>
                <a:lnTo>
                  <a:pt x="101498" y="49377"/>
                </a:lnTo>
                <a:lnTo>
                  <a:pt x="82296" y="0"/>
                </a:lnTo>
                <a:close/>
              </a:path>
            </a:pathLst>
          </a:custGeom>
          <a:solidFill>
            <a:srgbClr val="000000"/>
          </a:solidFill>
        </p:spPr>
        <p:txBody>
          <a:bodyPr wrap="square" lIns="0" tIns="0" rIns="0" bIns="0" rtlCol="0"/>
          <a:lstStyle/>
          <a:p>
            <a:endParaRPr/>
          </a:p>
        </p:txBody>
      </p:sp>
      <p:sp>
        <p:nvSpPr>
          <p:cNvPr id="73" name="object 73"/>
          <p:cNvSpPr/>
          <p:nvPr/>
        </p:nvSpPr>
        <p:spPr>
          <a:xfrm>
            <a:off x="9441460" y="3518702"/>
            <a:ext cx="101600" cy="60960"/>
          </a:xfrm>
          <a:custGeom>
            <a:avLst/>
            <a:gdLst/>
            <a:ahLst/>
            <a:cxnLst/>
            <a:rect l="l" t="t" r="r" b="b"/>
            <a:pathLst>
              <a:path w="101600" h="60960">
                <a:moveTo>
                  <a:pt x="0" y="60350"/>
                </a:moveTo>
                <a:lnTo>
                  <a:pt x="101498" y="49377"/>
                </a:lnTo>
                <a:lnTo>
                  <a:pt x="82296" y="0"/>
                </a:lnTo>
                <a:lnTo>
                  <a:pt x="0" y="60350"/>
                </a:lnTo>
                <a:close/>
              </a:path>
            </a:pathLst>
          </a:custGeom>
          <a:ln w="3175">
            <a:solidFill>
              <a:srgbClr val="000000"/>
            </a:solidFill>
          </a:ln>
        </p:spPr>
        <p:txBody>
          <a:bodyPr wrap="square" lIns="0" tIns="0" rIns="0" bIns="0" rtlCol="0"/>
          <a:lstStyle/>
          <a:p>
            <a:endParaRPr/>
          </a:p>
        </p:txBody>
      </p:sp>
      <p:sp>
        <p:nvSpPr>
          <p:cNvPr id="74" name="object 74"/>
          <p:cNvSpPr/>
          <p:nvPr/>
        </p:nvSpPr>
        <p:spPr>
          <a:xfrm>
            <a:off x="10387839" y="3219702"/>
            <a:ext cx="864235" cy="0"/>
          </a:xfrm>
          <a:custGeom>
            <a:avLst/>
            <a:gdLst/>
            <a:ahLst/>
            <a:cxnLst/>
            <a:rect l="l" t="t" r="r" b="b"/>
            <a:pathLst>
              <a:path w="864234">
                <a:moveTo>
                  <a:pt x="0" y="0"/>
                </a:moveTo>
                <a:lnTo>
                  <a:pt x="864082" y="0"/>
                </a:lnTo>
              </a:path>
            </a:pathLst>
          </a:custGeom>
          <a:ln w="3175">
            <a:solidFill>
              <a:srgbClr val="000000"/>
            </a:solidFill>
          </a:ln>
        </p:spPr>
        <p:txBody>
          <a:bodyPr wrap="square" lIns="0" tIns="0" rIns="0" bIns="0" rtlCol="0"/>
          <a:lstStyle/>
          <a:p>
            <a:endParaRPr/>
          </a:p>
        </p:txBody>
      </p:sp>
      <p:sp>
        <p:nvSpPr>
          <p:cNvPr id="75" name="object 75"/>
          <p:cNvSpPr/>
          <p:nvPr/>
        </p:nvSpPr>
        <p:spPr>
          <a:xfrm>
            <a:off x="9441460" y="3219706"/>
            <a:ext cx="946785" cy="359410"/>
          </a:xfrm>
          <a:custGeom>
            <a:avLst/>
            <a:gdLst/>
            <a:ahLst/>
            <a:cxnLst/>
            <a:rect l="l" t="t" r="r" b="b"/>
            <a:pathLst>
              <a:path w="946784" h="359410">
                <a:moveTo>
                  <a:pt x="0" y="359346"/>
                </a:moveTo>
                <a:lnTo>
                  <a:pt x="946378" y="0"/>
                </a:lnTo>
              </a:path>
            </a:pathLst>
          </a:custGeom>
          <a:ln w="3175">
            <a:solidFill>
              <a:srgbClr val="000000"/>
            </a:solidFill>
          </a:ln>
        </p:spPr>
        <p:txBody>
          <a:bodyPr wrap="square" lIns="0" tIns="0" rIns="0" bIns="0" rtlCol="0"/>
          <a:lstStyle/>
          <a:p>
            <a:endParaRPr/>
          </a:p>
        </p:txBody>
      </p:sp>
      <p:sp>
        <p:nvSpPr>
          <p:cNvPr id="76" name="object 76"/>
          <p:cNvSpPr txBox="1"/>
          <p:nvPr/>
        </p:nvSpPr>
        <p:spPr>
          <a:xfrm>
            <a:off x="11302306" y="3134277"/>
            <a:ext cx="860425" cy="291465"/>
          </a:xfrm>
          <a:prstGeom prst="rect">
            <a:avLst/>
          </a:prstGeom>
        </p:spPr>
        <p:txBody>
          <a:bodyPr vert="horz" wrap="square" lIns="0" tIns="23495" rIns="0" bIns="0" rtlCol="0">
            <a:spAutoFit/>
          </a:bodyPr>
          <a:lstStyle/>
          <a:p>
            <a:pPr marL="12700" marR="5080">
              <a:lnSpc>
                <a:spcPts val="1010"/>
              </a:lnSpc>
              <a:spcBef>
                <a:spcPts val="185"/>
              </a:spcBef>
            </a:pPr>
            <a:r>
              <a:rPr sz="900" spc="-15" dirty="0">
                <a:latin typeface="Arial"/>
                <a:cs typeface="Arial"/>
              </a:rPr>
              <a:t>Planting </a:t>
            </a:r>
            <a:r>
              <a:rPr sz="900" spc="-10" dirty="0">
                <a:latin typeface="Arial"/>
                <a:cs typeface="Arial"/>
              </a:rPr>
              <a:t>and</a:t>
            </a:r>
            <a:r>
              <a:rPr sz="900" spc="-95" dirty="0">
                <a:latin typeface="Arial"/>
                <a:cs typeface="Arial"/>
              </a:rPr>
              <a:t> </a:t>
            </a:r>
            <a:r>
              <a:rPr sz="900" dirty="0">
                <a:latin typeface="Arial"/>
                <a:cs typeface="Arial"/>
              </a:rPr>
              <a:t>soft  </a:t>
            </a:r>
            <a:r>
              <a:rPr sz="900" spc="-15" dirty="0">
                <a:latin typeface="Arial"/>
                <a:cs typeface="Arial"/>
              </a:rPr>
              <a:t>landscaping</a:t>
            </a:r>
            <a:endParaRPr sz="900">
              <a:latin typeface="Arial"/>
              <a:cs typeface="Arial"/>
            </a:endParaRPr>
          </a:p>
        </p:txBody>
      </p:sp>
      <p:sp>
        <p:nvSpPr>
          <p:cNvPr id="77" name="object 77"/>
          <p:cNvSpPr/>
          <p:nvPr/>
        </p:nvSpPr>
        <p:spPr>
          <a:xfrm>
            <a:off x="7503438" y="7105343"/>
            <a:ext cx="101498" cy="65836"/>
          </a:xfrm>
          <a:prstGeom prst="rect">
            <a:avLst/>
          </a:prstGeom>
          <a:blipFill>
            <a:blip r:embed="rId8" cstate="print"/>
            <a:stretch>
              <a:fillRect/>
            </a:stretch>
          </a:blipFill>
        </p:spPr>
        <p:txBody>
          <a:bodyPr wrap="square" lIns="0" tIns="0" rIns="0" bIns="0" rtlCol="0"/>
          <a:lstStyle/>
          <a:p>
            <a:endParaRPr/>
          </a:p>
        </p:txBody>
      </p:sp>
      <p:sp>
        <p:nvSpPr>
          <p:cNvPr id="78" name="object 78"/>
          <p:cNvSpPr/>
          <p:nvPr/>
        </p:nvSpPr>
        <p:spPr>
          <a:xfrm>
            <a:off x="6330749" y="7493495"/>
            <a:ext cx="351155" cy="0"/>
          </a:xfrm>
          <a:custGeom>
            <a:avLst/>
            <a:gdLst/>
            <a:ahLst/>
            <a:cxnLst/>
            <a:rect l="l" t="t" r="r" b="b"/>
            <a:pathLst>
              <a:path w="351154">
                <a:moveTo>
                  <a:pt x="351116" y="0"/>
                </a:moveTo>
                <a:lnTo>
                  <a:pt x="0" y="0"/>
                </a:lnTo>
              </a:path>
            </a:pathLst>
          </a:custGeom>
          <a:ln w="3175">
            <a:solidFill>
              <a:srgbClr val="000000"/>
            </a:solidFill>
          </a:ln>
        </p:spPr>
        <p:txBody>
          <a:bodyPr wrap="square" lIns="0" tIns="0" rIns="0" bIns="0" rtlCol="0"/>
          <a:lstStyle/>
          <a:p>
            <a:endParaRPr/>
          </a:p>
        </p:txBody>
      </p:sp>
      <p:sp>
        <p:nvSpPr>
          <p:cNvPr id="79" name="object 79"/>
          <p:cNvSpPr/>
          <p:nvPr/>
        </p:nvSpPr>
        <p:spPr>
          <a:xfrm>
            <a:off x="6681862" y="7106714"/>
            <a:ext cx="922019" cy="387350"/>
          </a:xfrm>
          <a:custGeom>
            <a:avLst/>
            <a:gdLst/>
            <a:ahLst/>
            <a:cxnLst/>
            <a:rect l="l" t="t" r="r" b="b"/>
            <a:pathLst>
              <a:path w="922020" h="387350">
                <a:moveTo>
                  <a:pt x="921702" y="0"/>
                </a:moveTo>
                <a:lnTo>
                  <a:pt x="0" y="386778"/>
                </a:lnTo>
              </a:path>
            </a:pathLst>
          </a:custGeom>
          <a:ln w="3175">
            <a:solidFill>
              <a:srgbClr val="000000"/>
            </a:solidFill>
          </a:ln>
        </p:spPr>
        <p:txBody>
          <a:bodyPr wrap="square" lIns="0" tIns="0" rIns="0" bIns="0" rtlCol="0"/>
          <a:lstStyle/>
          <a:p>
            <a:endParaRPr/>
          </a:p>
        </p:txBody>
      </p:sp>
      <p:sp>
        <p:nvSpPr>
          <p:cNvPr id="80" name="object 80"/>
          <p:cNvSpPr txBox="1"/>
          <p:nvPr/>
        </p:nvSpPr>
        <p:spPr>
          <a:xfrm>
            <a:off x="5769419" y="7410811"/>
            <a:ext cx="506730" cy="162560"/>
          </a:xfrm>
          <a:prstGeom prst="rect">
            <a:avLst/>
          </a:prstGeom>
        </p:spPr>
        <p:txBody>
          <a:bodyPr vert="horz" wrap="square" lIns="0" tIns="12065" rIns="0" bIns="0" rtlCol="0">
            <a:spAutoFit/>
          </a:bodyPr>
          <a:lstStyle/>
          <a:p>
            <a:pPr marL="12700">
              <a:lnSpc>
                <a:spcPct val="100000"/>
              </a:lnSpc>
              <a:spcBef>
                <a:spcPts val="95"/>
              </a:spcBef>
            </a:pPr>
            <a:r>
              <a:rPr sz="900" spc="-20" dirty="0">
                <a:latin typeface="Arial"/>
                <a:cs typeface="Arial"/>
              </a:rPr>
              <a:t>Balconies</a:t>
            </a:r>
            <a:endParaRPr sz="90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47299" y="10309262"/>
            <a:ext cx="121285" cy="147320"/>
          </a:xfrm>
          <a:prstGeom prst="rect">
            <a:avLst/>
          </a:prstGeom>
        </p:spPr>
        <p:txBody>
          <a:bodyPr vert="horz" wrap="square" lIns="0" tIns="12700" rIns="0" bIns="0" rtlCol="0">
            <a:spAutoFit/>
          </a:bodyPr>
          <a:lstStyle/>
          <a:p>
            <a:pPr marL="12700">
              <a:lnSpc>
                <a:spcPct val="100000"/>
              </a:lnSpc>
              <a:spcBef>
                <a:spcPts val="100"/>
              </a:spcBef>
            </a:pPr>
            <a:r>
              <a:rPr sz="800" b="0" spc="-70" dirty="0">
                <a:solidFill>
                  <a:srgbClr val="808285"/>
                </a:solidFill>
                <a:latin typeface="Univers LT Pro 45 Light"/>
                <a:cs typeface="Univers LT Pro 45 Light"/>
              </a:rPr>
              <a:t>14</a:t>
            </a:r>
            <a:endParaRPr sz="800">
              <a:latin typeface="Univers LT Pro 45 Light"/>
              <a:cs typeface="Univers LT Pro 45 Light"/>
            </a:endParaRPr>
          </a:p>
        </p:txBody>
      </p:sp>
      <p:sp>
        <p:nvSpPr>
          <p:cNvPr id="3" name="object 3"/>
          <p:cNvSpPr txBox="1"/>
          <p:nvPr/>
        </p:nvSpPr>
        <p:spPr>
          <a:xfrm>
            <a:off x="8490498" y="10309262"/>
            <a:ext cx="466090"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June</a:t>
            </a:r>
            <a:r>
              <a:rPr sz="800" b="0" spc="-110"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2020</a:t>
            </a:r>
            <a:endParaRPr sz="800">
              <a:latin typeface="Univers LT Pro 45 Light"/>
              <a:cs typeface="Univers LT Pro 45 Light"/>
            </a:endParaRPr>
          </a:p>
        </p:txBody>
      </p:sp>
      <p:sp>
        <p:nvSpPr>
          <p:cNvPr id="4" name="object 4"/>
          <p:cNvSpPr txBox="1"/>
          <p:nvPr/>
        </p:nvSpPr>
        <p:spPr>
          <a:xfrm>
            <a:off x="13698153" y="10309262"/>
            <a:ext cx="711200" cy="147320"/>
          </a:xfrm>
          <a:prstGeom prst="rect">
            <a:avLst/>
          </a:prstGeom>
        </p:spPr>
        <p:txBody>
          <a:bodyPr vert="horz" wrap="square" lIns="0" tIns="12700" rIns="0" bIns="0" rtlCol="0">
            <a:spAutoFit/>
          </a:bodyPr>
          <a:lstStyle/>
          <a:p>
            <a:pPr marL="12700">
              <a:lnSpc>
                <a:spcPct val="100000"/>
              </a:lnSpc>
              <a:spcBef>
                <a:spcPts val="100"/>
              </a:spcBef>
            </a:pPr>
            <a:r>
              <a:rPr sz="800" b="0" spc="-35" dirty="0">
                <a:solidFill>
                  <a:srgbClr val="808285"/>
                </a:solidFill>
                <a:latin typeface="Univers LT Pro 45 Light"/>
                <a:cs typeface="Univers LT Pro 45 Light"/>
              </a:rPr>
              <a:t>ArchitecturePLB</a:t>
            </a:r>
            <a:endParaRPr sz="800">
              <a:latin typeface="Univers LT Pro 45 Light"/>
              <a:cs typeface="Univers LT Pro 45 Light"/>
            </a:endParaRPr>
          </a:p>
        </p:txBody>
      </p:sp>
      <p:sp>
        <p:nvSpPr>
          <p:cNvPr id="5" name="object 5"/>
          <p:cNvSpPr/>
          <p:nvPr/>
        </p:nvSpPr>
        <p:spPr>
          <a:xfrm>
            <a:off x="359999" y="10335177"/>
            <a:ext cx="14040485" cy="0"/>
          </a:xfrm>
          <a:custGeom>
            <a:avLst/>
            <a:gdLst/>
            <a:ahLst/>
            <a:cxnLst/>
            <a:rect l="l" t="t" r="r" b="b"/>
            <a:pathLst>
              <a:path w="14040485">
                <a:moveTo>
                  <a:pt x="0" y="0"/>
                </a:moveTo>
                <a:lnTo>
                  <a:pt x="14040002" y="0"/>
                </a:lnTo>
              </a:path>
            </a:pathLst>
          </a:custGeom>
          <a:ln w="6350">
            <a:solidFill>
              <a:srgbClr val="808285"/>
            </a:solidFill>
          </a:ln>
        </p:spPr>
        <p:txBody>
          <a:bodyPr wrap="square" lIns="0" tIns="0" rIns="0" bIns="0" rtlCol="0"/>
          <a:lstStyle/>
          <a:p>
            <a:endParaRPr/>
          </a:p>
        </p:txBody>
      </p:sp>
      <p:sp>
        <p:nvSpPr>
          <p:cNvPr id="6" name="object 6"/>
          <p:cNvSpPr txBox="1"/>
          <p:nvPr/>
        </p:nvSpPr>
        <p:spPr>
          <a:xfrm>
            <a:off x="5072300" y="10309262"/>
            <a:ext cx="1760855"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Southbrook </a:t>
            </a:r>
            <a:r>
              <a:rPr sz="800" b="0" spc="-25" dirty="0">
                <a:solidFill>
                  <a:srgbClr val="808285"/>
                </a:solidFill>
                <a:latin typeface="Univers LT Pro 45 Light"/>
                <a:cs typeface="Univers LT Pro 45 Light"/>
              </a:rPr>
              <a:t>Cottages- </a:t>
            </a:r>
            <a:r>
              <a:rPr sz="800" b="0" spc="-30" dirty="0">
                <a:solidFill>
                  <a:srgbClr val="808285"/>
                </a:solidFill>
                <a:latin typeface="Univers LT Pro 45 Light"/>
                <a:cs typeface="Univers LT Pro 45 Light"/>
              </a:rPr>
              <a:t>Public</a:t>
            </a:r>
            <a:r>
              <a:rPr sz="800" b="0" spc="-155"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Consultation</a:t>
            </a:r>
            <a:endParaRPr sz="800">
              <a:latin typeface="Univers LT Pro 45 Light"/>
              <a:cs typeface="Univers LT Pro 45 Light"/>
            </a:endParaRPr>
          </a:p>
        </p:txBody>
      </p:sp>
      <p:sp>
        <p:nvSpPr>
          <p:cNvPr id="7" name="object 7"/>
          <p:cNvSpPr/>
          <p:nvPr/>
        </p:nvSpPr>
        <p:spPr>
          <a:xfrm>
            <a:off x="359999" y="363178"/>
            <a:ext cx="3429000" cy="0"/>
          </a:xfrm>
          <a:custGeom>
            <a:avLst/>
            <a:gdLst/>
            <a:ahLst/>
            <a:cxnLst/>
            <a:rect l="l" t="t" r="r" b="b"/>
            <a:pathLst>
              <a:path w="3429000">
                <a:moveTo>
                  <a:pt x="0" y="0"/>
                </a:moveTo>
                <a:lnTo>
                  <a:pt x="3429000" y="0"/>
                </a:lnTo>
              </a:path>
            </a:pathLst>
          </a:custGeom>
          <a:ln w="6350">
            <a:solidFill>
              <a:srgbClr val="808285"/>
            </a:solidFill>
          </a:ln>
        </p:spPr>
        <p:txBody>
          <a:bodyPr wrap="square" lIns="0" tIns="0" rIns="0" bIns="0" rtlCol="0"/>
          <a:lstStyle/>
          <a:p>
            <a:endParaRPr/>
          </a:p>
        </p:txBody>
      </p:sp>
      <p:sp>
        <p:nvSpPr>
          <p:cNvPr id="8" name="object 8"/>
          <p:cNvSpPr txBox="1">
            <a:spLocks noGrp="1"/>
          </p:cNvSpPr>
          <p:nvPr>
            <p:ph type="title"/>
          </p:nvPr>
        </p:nvSpPr>
        <p:spPr>
          <a:xfrm>
            <a:off x="347299" y="305153"/>
            <a:ext cx="3296285" cy="558800"/>
          </a:xfrm>
          <a:prstGeom prst="rect">
            <a:avLst/>
          </a:prstGeom>
        </p:spPr>
        <p:txBody>
          <a:bodyPr vert="horz" wrap="square" lIns="0" tIns="12700" rIns="0" bIns="0" rtlCol="0">
            <a:spAutoFit/>
          </a:bodyPr>
          <a:lstStyle/>
          <a:p>
            <a:pPr marL="12700">
              <a:lnSpc>
                <a:spcPct val="100000"/>
              </a:lnSpc>
              <a:spcBef>
                <a:spcPts val="100"/>
              </a:spcBef>
            </a:pPr>
            <a:r>
              <a:rPr spc="-105" dirty="0"/>
              <a:t>Ground </a:t>
            </a:r>
            <a:r>
              <a:rPr spc="-100" dirty="0"/>
              <a:t>Floor</a:t>
            </a:r>
            <a:r>
              <a:rPr spc="-475" dirty="0"/>
              <a:t> </a:t>
            </a:r>
            <a:r>
              <a:rPr spc="-125" dirty="0"/>
              <a:t>Plan</a:t>
            </a:r>
          </a:p>
        </p:txBody>
      </p:sp>
      <p:sp>
        <p:nvSpPr>
          <p:cNvPr id="9" name="object 9"/>
          <p:cNvSpPr/>
          <p:nvPr/>
        </p:nvSpPr>
        <p:spPr>
          <a:xfrm>
            <a:off x="5026507" y="359994"/>
            <a:ext cx="1899441" cy="9630016"/>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6925949" y="359994"/>
            <a:ext cx="2002821" cy="963001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8928771" y="359994"/>
            <a:ext cx="2002821" cy="9630016"/>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10931592" y="359994"/>
            <a:ext cx="1911396" cy="9630016"/>
          </a:xfrm>
          <a:prstGeom prst="rect">
            <a:avLst/>
          </a:prstGeom>
          <a:blipFill>
            <a:blip r:embed="rId5" cstate="print"/>
            <a:stretch>
              <a:fillRect/>
            </a:stretch>
          </a:blipFill>
        </p:spPr>
        <p:txBody>
          <a:bodyPr wrap="square" lIns="0" tIns="0" rIns="0" bIns="0" rtlCol="0"/>
          <a:lstStyle/>
          <a:p>
            <a:endParaRPr/>
          </a:p>
        </p:txBody>
      </p:sp>
      <p:sp>
        <p:nvSpPr>
          <p:cNvPr id="13" name="object 13"/>
          <p:cNvSpPr txBox="1"/>
          <p:nvPr/>
        </p:nvSpPr>
        <p:spPr>
          <a:xfrm>
            <a:off x="8230954" y="3009374"/>
            <a:ext cx="340995" cy="298450"/>
          </a:xfrm>
          <a:prstGeom prst="rect">
            <a:avLst/>
          </a:prstGeom>
        </p:spPr>
        <p:txBody>
          <a:bodyPr vert="horz" wrap="square" lIns="0" tIns="37465" rIns="0" bIns="0" rtlCol="0">
            <a:spAutoFit/>
          </a:bodyPr>
          <a:lstStyle/>
          <a:p>
            <a:pPr marL="12700" marR="5080" indent="6985" algn="ctr">
              <a:lnSpc>
                <a:spcPct val="77900"/>
              </a:lnSpc>
              <a:spcBef>
                <a:spcPts val="295"/>
              </a:spcBef>
            </a:pPr>
            <a:r>
              <a:rPr sz="750" spc="-10" dirty="0">
                <a:latin typeface="Arial"/>
                <a:cs typeface="Arial"/>
              </a:rPr>
              <a:t>Flat </a:t>
            </a:r>
            <a:r>
              <a:rPr sz="750" spc="30" dirty="0">
                <a:latin typeface="Arial"/>
                <a:cs typeface="Arial"/>
              </a:rPr>
              <a:t>1  </a:t>
            </a:r>
            <a:r>
              <a:rPr sz="750" spc="15" dirty="0">
                <a:latin typeface="Arial"/>
                <a:cs typeface="Arial"/>
              </a:rPr>
              <a:t>2B</a:t>
            </a:r>
            <a:r>
              <a:rPr sz="750" spc="-85" dirty="0">
                <a:latin typeface="Arial"/>
                <a:cs typeface="Arial"/>
              </a:rPr>
              <a:t> </a:t>
            </a:r>
            <a:r>
              <a:rPr sz="750" spc="15" dirty="0">
                <a:latin typeface="Arial"/>
                <a:cs typeface="Arial"/>
              </a:rPr>
              <a:t>-</a:t>
            </a:r>
            <a:r>
              <a:rPr sz="750" spc="-75" dirty="0">
                <a:latin typeface="Arial"/>
                <a:cs typeface="Arial"/>
              </a:rPr>
              <a:t> </a:t>
            </a:r>
            <a:r>
              <a:rPr sz="750" spc="-5" dirty="0">
                <a:latin typeface="Arial"/>
                <a:cs typeface="Arial"/>
              </a:rPr>
              <a:t>3P</a:t>
            </a:r>
            <a:endParaRPr sz="750">
              <a:latin typeface="Arial"/>
              <a:cs typeface="Arial"/>
            </a:endParaRPr>
          </a:p>
          <a:p>
            <a:pPr algn="ctr">
              <a:lnSpc>
                <a:spcPts val="545"/>
              </a:lnSpc>
            </a:pPr>
            <a:r>
              <a:rPr sz="500" spc="20" dirty="0">
                <a:latin typeface="Arial"/>
                <a:cs typeface="Arial"/>
              </a:rPr>
              <a:t>67</a:t>
            </a:r>
            <a:r>
              <a:rPr sz="500" spc="-25" dirty="0">
                <a:latin typeface="Arial"/>
                <a:cs typeface="Arial"/>
              </a:rPr>
              <a:t> </a:t>
            </a:r>
            <a:r>
              <a:rPr sz="500" spc="-5" dirty="0">
                <a:latin typeface="Arial"/>
                <a:cs typeface="Arial"/>
              </a:rPr>
              <a:t>m²</a:t>
            </a:r>
            <a:endParaRPr sz="500">
              <a:latin typeface="Arial"/>
              <a:cs typeface="Arial"/>
            </a:endParaRPr>
          </a:p>
        </p:txBody>
      </p:sp>
      <p:sp>
        <p:nvSpPr>
          <p:cNvPr id="14" name="object 14"/>
          <p:cNvSpPr txBox="1"/>
          <p:nvPr/>
        </p:nvSpPr>
        <p:spPr>
          <a:xfrm>
            <a:off x="7121067" y="5742985"/>
            <a:ext cx="340995" cy="298450"/>
          </a:xfrm>
          <a:prstGeom prst="rect">
            <a:avLst/>
          </a:prstGeom>
        </p:spPr>
        <p:txBody>
          <a:bodyPr vert="horz" wrap="square" lIns="0" tIns="37465" rIns="0" bIns="0" rtlCol="0">
            <a:spAutoFit/>
          </a:bodyPr>
          <a:lstStyle/>
          <a:p>
            <a:pPr marL="12700" marR="5080" indent="6350" algn="ctr">
              <a:lnSpc>
                <a:spcPct val="77900"/>
              </a:lnSpc>
              <a:spcBef>
                <a:spcPts val="295"/>
              </a:spcBef>
            </a:pPr>
            <a:r>
              <a:rPr sz="750" spc="-10" dirty="0">
                <a:latin typeface="Arial"/>
                <a:cs typeface="Arial"/>
              </a:rPr>
              <a:t>Flat </a:t>
            </a:r>
            <a:r>
              <a:rPr sz="750" spc="30" dirty="0">
                <a:latin typeface="Arial"/>
                <a:cs typeface="Arial"/>
              </a:rPr>
              <a:t>2  </a:t>
            </a:r>
            <a:r>
              <a:rPr sz="750" spc="15" dirty="0">
                <a:latin typeface="Arial"/>
                <a:cs typeface="Arial"/>
              </a:rPr>
              <a:t>1B</a:t>
            </a:r>
            <a:r>
              <a:rPr sz="750" spc="-85" dirty="0">
                <a:latin typeface="Arial"/>
                <a:cs typeface="Arial"/>
              </a:rPr>
              <a:t> </a:t>
            </a:r>
            <a:r>
              <a:rPr sz="750" spc="15" dirty="0">
                <a:latin typeface="Arial"/>
                <a:cs typeface="Arial"/>
              </a:rPr>
              <a:t>-</a:t>
            </a:r>
            <a:r>
              <a:rPr sz="750" spc="-75" dirty="0">
                <a:latin typeface="Arial"/>
                <a:cs typeface="Arial"/>
              </a:rPr>
              <a:t> </a:t>
            </a:r>
            <a:r>
              <a:rPr sz="750" spc="-5" dirty="0">
                <a:latin typeface="Arial"/>
                <a:cs typeface="Arial"/>
              </a:rPr>
              <a:t>2P</a:t>
            </a:r>
            <a:endParaRPr sz="750">
              <a:latin typeface="Arial"/>
              <a:cs typeface="Arial"/>
            </a:endParaRPr>
          </a:p>
          <a:p>
            <a:pPr algn="ctr">
              <a:lnSpc>
                <a:spcPts val="545"/>
              </a:lnSpc>
            </a:pPr>
            <a:r>
              <a:rPr sz="500" spc="20" dirty="0">
                <a:latin typeface="Arial"/>
                <a:cs typeface="Arial"/>
              </a:rPr>
              <a:t>52</a:t>
            </a:r>
            <a:r>
              <a:rPr sz="500" spc="-25" dirty="0">
                <a:latin typeface="Arial"/>
                <a:cs typeface="Arial"/>
              </a:rPr>
              <a:t> </a:t>
            </a:r>
            <a:r>
              <a:rPr sz="500" spc="-5" dirty="0">
                <a:latin typeface="Arial"/>
                <a:cs typeface="Arial"/>
              </a:rPr>
              <a:t>m²</a:t>
            </a:r>
            <a:endParaRPr sz="500">
              <a:latin typeface="Arial"/>
              <a:cs typeface="Arial"/>
            </a:endParaRPr>
          </a:p>
        </p:txBody>
      </p:sp>
      <p:sp>
        <p:nvSpPr>
          <p:cNvPr id="15" name="object 15"/>
          <p:cNvSpPr/>
          <p:nvPr/>
        </p:nvSpPr>
        <p:spPr>
          <a:xfrm>
            <a:off x="7273073" y="7748244"/>
            <a:ext cx="233045" cy="107950"/>
          </a:xfrm>
          <a:custGeom>
            <a:avLst/>
            <a:gdLst/>
            <a:ahLst/>
            <a:cxnLst/>
            <a:rect l="l" t="t" r="r" b="b"/>
            <a:pathLst>
              <a:path w="233045" h="107950">
                <a:moveTo>
                  <a:pt x="0" y="107340"/>
                </a:moveTo>
                <a:lnTo>
                  <a:pt x="232943" y="107340"/>
                </a:lnTo>
                <a:lnTo>
                  <a:pt x="232943" y="0"/>
                </a:lnTo>
                <a:lnTo>
                  <a:pt x="0" y="0"/>
                </a:lnTo>
                <a:lnTo>
                  <a:pt x="0" y="107340"/>
                </a:lnTo>
                <a:close/>
              </a:path>
            </a:pathLst>
          </a:custGeom>
          <a:solidFill>
            <a:srgbClr val="FFFFFF"/>
          </a:solidFill>
        </p:spPr>
        <p:txBody>
          <a:bodyPr wrap="square" lIns="0" tIns="0" rIns="0" bIns="0" rtlCol="0"/>
          <a:lstStyle/>
          <a:p>
            <a:endParaRPr/>
          </a:p>
        </p:txBody>
      </p:sp>
      <p:sp>
        <p:nvSpPr>
          <p:cNvPr id="16" name="object 16"/>
          <p:cNvSpPr txBox="1"/>
          <p:nvPr/>
        </p:nvSpPr>
        <p:spPr>
          <a:xfrm>
            <a:off x="7219267" y="7727537"/>
            <a:ext cx="340995" cy="298450"/>
          </a:xfrm>
          <a:prstGeom prst="rect">
            <a:avLst/>
          </a:prstGeom>
        </p:spPr>
        <p:txBody>
          <a:bodyPr vert="horz" wrap="square" lIns="0" tIns="34925" rIns="0" bIns="0" rtlCol="0">
            <a:spAutoFit/>
          </a:bodyPr>
          <a:lstStyle/>
          <a:p>
            <a:pPr marL="12700" marR="5080" indent="6350" algn="ctr">
              <a:lnSpc>
                <a:spcPct val="79900"/>
              </a:lnSpc>
              <a:spcBef>
                <a:spcPts val="275"/>
              </a:spcBef>
            </a:pPr>
            <a:r>
              <a:rPr sz="750" spc="-10" dirty="0">
                <a:latin typeface="Arial"/>
                <a:cs typeface="Arial"/>
              </a:rPr>
              <a:t>Flat </a:t>
            </a:r>
            <a:r>
              <a:rPr sz="750" spc="30" dirty="0">
                <a:latin typeface="Arial"/>
                <a:cs typeface="Arial"/>
              </a:rPr>
              <a:t>3  </a:t>
            </a:r>
            <a:r>
              <a:rPr sz="750" spc="15" dirty="0">
                <a:latin typeface="Arial"/>
                <a:cs typeface="Arial"/>
              </a:rPr>
              <a:t>1B</a:t>
            </a:r>
            <a:r>
              <a:rPr sz="750" spc="-90" dirty="0">
                <a:latin typeface="Arial"/>
                <a:cs typeface="Arial"/>
              </a:rPr>
              <a:t> </a:t>
            </a:r>
            <a:r>
              <a:rPr sz="750" spc="15" dirty="0">
                <a:latin typeface="Arial"/>
                <a:cs typeface="Arial"/>
              </a:rPr>
              <a:t>-</a:t>
            </a:r>
            <a:r>
              <a:rPr sz="750" spc="-75" dirty="0">
                <a:latin typeface="Arial"/>
                <a:cs typeface="Arial"/>
              </a:rPr>
              <a:t> </a:t>
            </a:r>
            <a:r>
              <a:rPr sz="750" spc="-5" dirty="0">
                <a:latin typeface="Arial"/>
                <a:cs typeface="Arial"/>
              </a:rPr>
              <a:t>2P</a:t>
            </a:r>
            <a:endParaRPr sz="750">
              <a:latin typeface="Arial"/>
              <a:cs typeface="Arial"/>
            </a:endParaRPr>
          </a:p>
          <a:p>
            <a:pPr algn="ctr">
              <a:lnSpc>
                <a:spcPts val="525"/>
              </a:lnSpc>
            </a:pPr>
            <a:r>
              <a:rPr sz="500" spc="20" dirty="0">
                <a:latin typeface="Arial"/>
                <a:cs typeface="Arial"/>
              </a:rPr>
              <a:t>52</a:t>
            </a:r>
            <a:r>
              <a:rPr sz="500" spc="-25" dirty="0">
                <a:latin typeface="Arial"/>
                <a:cs typeface="Arial"/>
              </a:rPr>
              <a:t> </a:t>
            </a:r>
            <a:r>
              <a:rPr sz="500" spc="-5" dirty="0">
                <a:latin typeface="Arial"/>
                <a:cs typeface="Arial"/>
              </a:rPr>
              <a:t>m²</a:t>
            </a:r>
            <a:endParaRPr sz="500">
              <a:latin typeface="Arial"/>
              <a:cs typeface="Arial"/>
            </a:endParaRPr>
          </a:p>
        </p:txBody>
      </p:sp>
      <p:sp>
        <p:nvSpPr>
          <p:cNvPr id="17" name="object 17"/>
          <p:cNvSpPr txBox="1"/>
          <p:nvPr/>
        </p:nvSpPr>
        <p:spPr>
          <a:xfrm>
            <a:off x="10578618" y="3045913"/>
            <a:ext cx="132715" cy="139700"/>
          </a:xfrm>
          <a:prstGeom prst="rect">
            <a:avLst/>
          </a:prstGeom>
        </p:spPr>
        <p:txBody>
          <a:bodyPr vert="horz" wrap="square" lIns="0" tIns="12065" rIns="0" bIns="0" rtlCol="0">
            <a:spAutoFit/>
          </a:bodyPr>
          <a:lstStyle/>
          <a:p>
            <a:pPr marL="12700">
              <a:lnSpc>
                <a:spcPct val="100000"/>
              </a:lnSpc>
              <a:spcBef>
                <a:spcPts val="95"/>
              </a:spcBef>
            </a:pPr>
            <a:r>
              <a:rPr sz="750" spc="-30" dirty="0">
                <a:latin typeface="Arial"/>
                <a:cs typeface="Arial"/>
              </a:rPr>
              <a:t>0</a:t>
            </a:r>
            <a:r>
              <a:rPr sz="750" spc="25" dirty="0">
                <a:latin typeface="Arial"/>
                <a:cs typeface="Arial"/>
              </a:rPr>
              <a:t>1</a:t>
            </a:r>
            <a:endParaRPr sz="750">
              <a:latin typeface="Arial"/>
              <a:cs typeface="Arial"/>
            </a:endParaRPr>
          </a:p>
        </p:txBody>
      </p:sp>
      <p:sp>
        <p:nvSpPr>
          <p:cNvPr id="18" name="object 18"/>
          <p:cNvSpPr txBox="1"/>
          <p:nvPr/>
        </p:nvSpPr>
        <p:spPr>
          <a:xfrm>
            <a:off x="10512350" y="3687626"/>
            <a:ext cx="132715" cy="139700"/>
          </a:xfrm>
          <a:prstGeom prst="rect">
            <a:avLst/>
          </a:prstGeom>
        </p:spPr>
        <p:txBody>
          <a:bodyPr vert="horz" wrap="square" lIns="0" tIns="12065" rIns="0" bIns="0" rtlCol="0">
            <a:spAutoFit/>
          </a:bodyPr>
          <a:lstStyle/>
          <a:p>
            <a:pPr marL="12700">
              <a:lnSpc>
                <a:spcPct val="100000"/>
              </a:lnSpc>
              <a:spcBef>
                <a:spcPts val="95"/>
              </a:spcBef>
            </a:pPr>
            <a:r>
              <a:rPr sz="750" spc="-30" dirty="0">
                <a:latin typeface="Arial"/>
                <a:cs typeface="Arial"/>
              </a:rPr>
              <a:t>0</a:t>
            </a:r>
            <a:r>
              <a:rPr sz="750" spc="25" dirty="0">
                <a:latin typeface="Arial"/>
                <a:cs typeface="Arial"/>
              </a:rPr>
              <a:t>2</a:t>
            </a:r>
            <a:endParaRPr sz="750">
              <a:latin typeface="Arial"/>
              <a:cs typeface="Arial"/>
            </a:endParaRPr>
          </a:p>
        </p:txBody>
      </p:sp>
      <p:sp>
        <p:nvSpPr>
          <p:cNvPr id="19" name="object 19"/>
          <p:cNvSpPr txBox="1"/>
          <p:nvPr/>
        </p:nvSpPr>
        <p:spPr>
          <a:xfrm>
            <a:off x="10418699" y="5060165"/>
            <a:ext cx="132715" cy="139700"/>
          </a:xfrm>
          <a:prstGeom prst="rect">
            <a:avLst/>
          </a:prstGeom>
        </p:spPr>
        <p:txBody>
          <a:bodyPr vert="horz" wrap="square" lIns="0" tIns="12065" rIns="0" bIns="0" rtlCol="0">
            <a:spAutoFit/>
          </a:bodyPr>
          <a:lstStyle/>
          <a:p>
            <a:pPr marL="12700">
              <a:lnSpc>
                <a:spcPct val="100000"/>
              </a:lnSpc>
              <a:spcBef>
                <a:spcPts val="95"/>
              </a:spcBef>
            </a:pPr>
            <a:r>
              <a:rPr sz="750" spc="-30" dirty="0">
                <a:latin typeface="Arial"/>
                <a:cs typeface="Arial"/>
              </a:rPr>
              <a:t>0</a:t>
            </a:r>
            <a:r>
              <a:rPr sz="750" spc="25" dirty="0">
                <a:latin typeface="Arial"/>
                <a:cs typeface="Arial"/>
              </a:rPr>
              <a:t>3</a:t>
            </a:r>
            <a:endParaRPr sz="750">
              <a:latin typeface="Arial"/>
              <a:cs typeface="Arial"/>
            </a:endParaRPr>
          </a:p>
        </p:txBody>
      </p:sp>
      <p:sp>
        <p:nvSpPr>
          <p:cNvPr id="20" name="object 20"/>
          <p:cNvSpPr txBox="1"/>
          <p:nvPr/>
        </p:nvSpPr>
        <p:spPr>
          <a:xfrm>
            <a:off x="10407298" y="5708703"/>
            <a:ext cx="132715" cy="139700"/>
          </a:xfrm>
          <a:prstGeom prst="rect">
            <a:avLst/>
          </a:prstGeom>
        </p:spPr>
        <p:txBody>
          <a:bodyPr vert="horz" wrap="square" lIns="0" tIns="12065" rIns="0" bIns="0" rtlCol="0">
            <a:spAutoFit/>
          </a:bodyPr>
          <a:lstStyle/>
          <a:p>
            <a:pPr marL="12700">
              <a:lnSpc>
                <a:spcPct val="100000"/>
              </a:lnSpc>
              <a:spcBef>
                <a:spcPts val="95"/>
              </a:spcBef>
            </a:pPr>
            <a:r>
              <a:rPr sz="750" spc="-30" dirty="0">
                <a:latin typeface="Arial"/>
                <a:cs typeface="Arial"/>
              </a:rPr>
              <a:t>0</a:t>
            </a:r>
            <a:r>
              <a:rPr sz="750" spc="25" dirty="0">
                <a:latin typeface="Arial"/>
                <a:cs typeface="Arial"/>
              </a:rPr>
              <a:t>4</a:t>
            </a:r>
            <a:endParaRPr sz="750">
              <a:latin typeface="Arial"/>
              <a:cs typeface="Arial"/>
            </a:endParaRPr>
          </a:p>
        </p:txBody>
      </p:sp>
      <p:sp>
        <p:nvSpPr>
          <p:cNvPr id="21" name="object 21"/>
          <p:cNvSpPr txBox="1"/>
          <p:nvPr/>
        </p:nvSpPr>
        <p:spPr>
          <a:xfrm>
            <a:off x="10379916" y="7188558"/>
            <a:ext cx="132715" cy="139700"/>
          </a:xfrm>
          <a:prstGeom prst="rect">
            <a:avLst/>
          </a:prstGeom>
        </p:spPr>
        <p:txBody>
          <a:bodyPr vert="horz" wrap="square" lIns="0" tIns="12065" rIns="0" bIns="0" rtlCol="0">
            <a:spAutoFit/>
          </a:bodyPr>
          <a:lstStyle/>
          <a:p>
            <a:pPr marL="12700">
              <a:lnSpc>
                <a:spcPct val="100000"/>
              </a:lnSpc>
              <a:spcBef>
                <a:spcPts val="95"/>
              </a:spcBef>
            </a:pPr>
            <a:r>
              <a:rPr sz="750" spc="-30" dirty="0">
                <a:latin typeface="Arial"/>
                <a:cs typeface="Arial"/>
              </a:rPr>
              <a:t>0</a:t>
            </a:r>
            <a:r>
              <a:rPr sz="750" spc="25" dirty="0">
                <a:latin typeface="Arial"/>
                <a:cs typeface="Arial"/>
              </a:rPr>
              <a:t>5</a:t>
            </a:r>
            <a:endParaRPr sz="750">
              <a:latin typeface="Arial"/>
              <a:cs typeface="Arial"/>
            </a:endParaRPr>
          </a:p>
        </p:txBody>
      </p:sp>
      <p:sp>
        <p:nvSpPr>
          <p:cNvPr id="22" name="object 22"/>
          <p:cNvSpPr txBox="1"/>
          <p:nvPr/>
        </p:nvSpPr>
        <p:spPr>
          <a:xfrm>
            <a:off x="10368515" y="7834820"/>
            <a:ext cx="132715" cy="139700"/>
          </a:xfrm>
          <a:prstGeom prst="rect">
            <a:avLst/>
          </a:prstGeom>
        </p:spPr>
        <p:txBody>
          <a:bodyPr vert="horz" wrap="square" lIns="0" tIns="12065" rIns="0" bIns="0" rtlCol="0">
            <a:spAutoFit/>
          </a:bodyPr>
          <a:lstStyle/>
          <a:p>
            <a:pPr marL="12700">
              <a:lnSpc>
                <a:spcPct val="100000"/>
              </a:lnSpc>
              <a:spcBef>
                <a:spcPts val="95"/>
              </a:spcBef>
            </a:pPr>
            <a:r>
              <a:rPr sz="750" spc="-30" dirty="0">
                <a:latin typeface="Arial"/>
                <a:cs typeface="Arial"/>
              </a:rPr>
              <a:t>0</a:t>
            </a:r>
            <a:r>
              <a:rPr sz="750" spc="25" dirty="0">
                <a:latin typeface="Arial"/>
                <a:cs typeface="Arial"/>
              </a:rPr>
              <a:t>6</a:t>
            </a:r>
            <a:endParaRPr sz="750">
              <a:latin typeface="Arial"/>
              <a:cs typeface="Arial"/>
            </a:endParaRPr>
          </a:p>
        </p:txBody>
      </p:sp>
      <p:sp>
        <p:nvSpPr>
          <p:cNvPr id="23" name="object 23"/>
          <p:cNvSpPr txBox="1"/>
          <p:nvPr/>
        </p:nvSpPr>
        <p:spPr>
          <a:xfrm>
            <a:off x="10802422" y="8860261"/>
            <a:ext cx="400050" cy="139700"/>
          </a:xfrm>
          <a:prstGeom prst="rect">
            <a:avLst/>
          </a:prstGeom>
        </p:spPr>
        <p:txBody>
          <a:bodyPr vert="horz" wrap="square" lIns="0" tIns="12065" rIns="0" bIns="0" rtlCol="0">
            <a:spAutoFit/>
          </a:bodyPr>
          <a:lstStyle/>
          <a:p>
            <a:pPr marL="12700">
              <a:lnSpc>
                <a:spcPct val="100000"/>
              </a:lnSpc>
              <a:spcBef>
                <a:spcPts val="95"/>
              </a:spcBef>
            </a:pPr>
            <a:r>
              <a:rPr sz="750" spc="-15" dirty="0">
                <a:latin typeface="Arial"/>
                <a:cs typeface="Arial"/>
              </a:rPr>
              <a:t>F</a:t>
            </a:r>
            <a:r>
              <a:rPr sz="750" spc="-5" dirty="0">
                <a:latin typeface="Arial"/>
                <a:cs typeface="Arial"/>
              </a:rPr>
              <a:t>o</a:t>
            </a:r>
            <a:r>
              <a:rPr sz="750" spc="-25" dirty="0">
                <a:latin typeface="Arial"/>
                <a:cs typeface="Arial"/>
              </a:rPr>
              <a:t>o</a:t>
            </a:r>
            <a:r>
              <a:rPr sz="750" spc="5" dirty="0">
                <a:latin typeface="Arial"/>
                <a:cs typeface="Arial"/>
              </a:rPr>
              <a:t>t</a:t>
            </a:r>
            <a:r>
              <a:rPr sz="750" spc="-5" dirty="0">
                <a:latin typeface="Arial"/>
                <a:cs typeface="Arial"/>
              </a:rPr>
              <a:t>p</a:t>
            </a:r>
            <a:r>
              <a:rPr sz="750" spc="-25" dirty="0">
                <a:latin typeface="Arial"/>
                <a:cs typeface="Arial"/>
              </a:rPr>
              <a:t>a</a:t>
            </a:r>
            <a:r>
              <a:rPr sz="750" spc="5" dirty="0">
                <a:latin typeface="Arial"/>
                <a:cs typeface="Arial"/>
              </a:rPr>
              <a:t>t</a:t>
            </a:r>
            <a:r>
              <a:rPr sz="750" spc="30" dirty="0">
                <a:latin typeface="Arial"/>
                <a:cs typeface="Arial"/>
              </a:rPr>
              <a:t>h</a:t>
            </a:r>
            <a:endParaRPr sz="750">
              <a:latin typeface="Arial"/>
              <a:cs typeface="Arial"/>
            </a:endParaRPr>
          </a:p>
        </p:txBody>
      </p:sp>
      <p:sp>
        <p:nvSpPr>
          <p:cNvPr id="24" name="object 24"/>
          <p:cNvSpPr txBox="1"/>
          <p:nvPr/>
        </p:nvSpPr>
        <p:spPr>
          <a:xfrm rot="16500000">
            <a:off x="11972563" y="1371302"/>
            <a:ext cx="385953" cy="95250"/>
          </a:xfrm>
          <a:prstGeom prst="rect">
            <a:avLst/>
          </a:prstGeom>
        </p:spPr>
        <p:txBody>
          <a:bodyPr vert="horz" wrap="square" lIns="0" tIns="0" rIns="0" bIns="0" rtlCol="0">
            <a:spAutoFit/>
          </a:bodyPr>
          <a:lstStyle/>
          <a:p>
            <a:pPr>
              <a:lnSpc>
                <a:spcPts val="745"/>
              </a:lnSpc>
            </a:pPr>
            <a:r>
              <a:rPr sz="750" spc="-15" dirty="0">
                <a:latin typeface="Arial"/>
                <a:cs typeface="Arial"/>
              </a:rPr>
              <a:t>F</a:t>
            </a:r>
            <a:r>
              <a:rPr sz="750" spc="-25" dirty="0">
                <a:latin typeface="Arial"/>
                <a:cs typeface="Arial"/>
              </a:rPr>
              <a:t>o</a:t>
            </a:r>
            <a:r>
              <a:rPr sz="750" spc="-10" dirty="0">
                <a:latin typeface="Arial"/>
                <a:cs typeface="Arial"/>
              </a:rPr>
              <a:t>o</a:t>
            </a:r>
            <a:r>
              <a:rPr sz="750" spc="-15" dirty="0">
                <a:latin typeface="Arial"/>
                <a:cs typeface="Arial"/>
              </a:rPr>
              <a:t>t</a:t>
            </a:r>
            <a:r>
              <a:rPr sz="750" spc="-10" dirty="0">
                <a:latin typeface="Arial"/>
                <a:cs typeface="Arial"/>
              </a:rPr>
              <a:t>p</a:t>
            </a:r>
            <a:r>
              <a:rPr sz="750" spc="-25" dirty="0">
                <a:latin typeface="Arial"/>
                <a:cs typeface="Arial"/>
              </a:rPr>
              <a:t>a</a:t>
            </a:r>
            <a:r>
              <a:rPr sz="750" spc="5" dirty="0">
                <a:latin typeface="Arial"/>
                <a:cs typeface="Arial"/>
              </a:rPr>
              <a:t>t</a:t>
            </a:r>
            <a:r>
              <a:rPr sz="750" spc="30" dirty="0">
                <a:latin typeface="Arial"/>
                <a:cs typeface="Arial"/>
              </a:rPr>
              <a:t>h</a:t>
            </a:r>
            <a:endParaRPr sz="750">
              <a:latin typeface="Arial"/>
              <a:cs typeface="Arial"/>
            </a:endParaRPr>
          </a:p>
        </p:txBody>
      </p:sp>
      <p:sp>
        <p:nvSpPr>
          <p:cNvPr id="25" name="object 25"/>
          <p:cNvSpPr txBox="1"/>
          <p:nvPr/>
        </p:nvSpPr>
        <p:spPr>
          <a:xfrm>
            <a:off x="6095409" y="3230709"/>
            <a:ext cx="602615" cy="139065"/>
          </a:xfrm>
          <a:prstGeom prst="rect">
            <a:avLst/>
          </a:prstGeom>
        </p:spPr>
        <p:txBody>
          <a:bodyPr vert="horz" wrap="square" lIns="0" tIns="10160" rIns="0" bIns="0" rtlCol="0">
            <a:spAutoFit/>
          </a:bodyPr>
          <a:lstStyle/>
          <a:p>
            <a:pPr marL="12700">
              <a:lnSpc>
                <a:spcPct val="100000"/>
              </a:lnSpc>
              <a:spcBef>
                <a:spcPts val="80"/>
              </a:spcBef>
            </a:pPr>
            <a:r>
              <a:rPr sz="1125" spc="-30" baseline="3703" dirty="0">
                <a:latin typeface="Arial"/>
                <a:cs typeface="Arial"/>
              </a:rPr>
              <a:t>Flat </a:t>
            </a:r>
            <a:r>
              <a:rPr sz="1125" spc="44" baseline="3703" dirty="0">
                <a:latin typeface="Arial"/>
                <a:cs typeface="Arial"/>
              </a:rPr>
              <a:t>1</a:t>
            </a:r>
            <a:r>
              <a:rPr sz="1125" spc="-165" baseline="3703" dirty="0">
                <a:latin typeface="Arial"/>
                <a:cs typeface="Arial"/>
              </a:rPr>
              <a:t> </a:t>
            </a:r>
            <a:r>
              <a:rPr sz="1125" spc="-22" baseline="3703" dirty="0">
                <a:latin typeface="Arial"/>
                <a:cs typeface="Arial"/>
              </a:rPr>
              <a:t>G</a:t>
            </a:r>
            <a:r>
              <a:rPr sz="750" spc="-15" dirty="0">
                <a:latin typeface="Arial"/>
                <a:cs typeface="Arial"/>
              </a:rPr>
              <a:t>arden</a:t>
            </a:r>
            <a:endParaRPr sz="750">
              <a:latin typeface="Arial"/>
              <a:cs typeface="Arial"/>
            </a:endParaRPr>
          </a:p>
        </p:txBody>
      </p:sp>
      <p:sp>
        <p:nvSpPr>
          <p:cNvPr id="26" name="object 26"/>
          <p:cNvSpPr txBox="1"/>
          <p:nvPr/>
        </p:nvSpPr>
        <p:spPr>
          <a:xfrm>
            <a:off x="12363163" y="8789863"/>
            <a:ext cx="131445" cy="905510"/>
          </a:xfrm>
          <a:prstGeom prst="rect">
            <a:avLst/>
          </a:prstGeom>
        </p:spPr>
        <p:txBody>
          <a:bodyPr vert="vert270" wrap="square" lIns="0" tIns="3175" rIns="0" bIns="0" rtlCol="0">
            <a:spAutoFit/>
          </a:bodyPr>
          <a:lstStyle/>
          <a:p>
            <a:pPr marL="12700">
              <a:lnSpc>
                <a:spcPct val="100000"/>
              </a:lnSpc>
              <a:spcBef>
                <a:spcPts val="25"/>
              </a:spcBef>
            </a:pPr>
            <a:r>
              <a:rPr sz="750" spc="-10" dirty="0">
                <a:latin typeface="Arial"/>
                <a:cs typeface="Arial"/>
              </a:rPr>
              <a:t>Southbrook</a:t>
            </a:r>
            <a:r>
              <a:rPr sz="750" spc="-60" dirty="0">
                <a:latin typeface="Arial"/>
                <a:cs typeface="Arial"/>
              </a:rPr>
              <a:t> </a:t>
            </a:r>
            <a:r>
              <a:rPr sz="750" spc="-10" dirty="0">
                <a:latin typeface="Arial"/>
                <a:cs typeface="Arial"/>
              </a:rPr>
              <a:t>Cottages</a:t>
            </a:r>
            <a:endParaRPr sz="750">
              <a:latin typeface="Arial"/>
              <a:cs typeface="Arial"/>
            </a:endParaRPr>
          </a:p>
        </p:txBody>
      </p:sp>
      <p:sp>
        <p:nvSpPr>
          <p:cNvPr id="27" name="object 27"/>
          <p:cNvSpPr/>
          <p:nvPr/>
        </p:nvSpPr>
        <p:spPr>
          <a:xfrm>
            <a:off x="5281672" y="8912950"/>
            <a:ext cx="82550" cy="43815"/>
          </a:xfrm>
          <a:custGeom>
            <a:avLst/>
            <a:gdLst/>
            <a:ahLst/>
            <a:cxnLst/>
            <a:rect l="l" t="t" r="r" b="b"/>
            <a:pathLst>
              <a:path w="82550" h="43815">
                <a:moveTo>
                  <a:pt x="82219" y="0"/>
                </a:moveTo>
                <a:lnTo>
                  <a:pt x="0" y="20548"/>
                </a:lnTo>
                <a:lnTo>
                  <a:pt x="82219" y="43383"/>
                </a:lnTo>
                <a:lnTo>
                  <a:pt x="82219" y="0"/>
                </a:lnTo>
                <a:close/>
              </a:path>
            </a:pathLst>
          </a:custGeom>
          <a:solidFill>
            <a:srgbClr val="000000"/>
          </a:solidFill>
        </p:spPr>
        <p:txBody>
          <a:bodyPr wrap="square" lIns="0" tIns="0" rIns="0" bIns="0" rtlCol="0"/>
          <a:lstStyle/>
          <a:p>
            <a:endParaRPr/>
          </a:p>
        </p:txBody>
      </p:sp>
      <p:sp>
        <p:nvSpPr>
          <p:cNvPr id="28" name="object 28"/>
          <p:cNvSpPr/>
          <p:nvPr/>
        </p:nvSpPr>
        <p:spPr>
          <a:xfrm>
            <a:off x="5281672" y="8912950"/>
            <a:ext cx="82550" cy="43815"/>
          </a:xfrm>
          <a:custGeom>
            <a:avLst/>
            <a:gdLst/>
            <a:ahLst/>
            <a:cxnLst/>
            <a:rect l="l" t="t" r="r" b="b"/>
            <a:pathLst>
              <a:path w="82550" h="43815">
                <a:moveTo>
                  <a:pt x="0" y="20548"/>
                </a:moveTo>
                <a:lnTo>
                  <a:pt x="82219" y="43383"/>
                </a:lnTo>
                <a:lnTo>
                  <a:pt x="82219" y="0"/>
                </a:lnTo>
                <a:lnTo>
                  <a:pt x="0" y="20548"/>
                </a:lnTo>
                <a:close/>
              </a:path>
            </a:pathLst>
          </a:custGeom>
          <a:ln w="3175">
            <a:solidFill>
              <a:srgbClr val="000000"/>
            </a:solidFill>
          </a:ln>
        </p:spPr>
        <p:txBody>
          <a:bodyPr wrap="square" lIns="0" tIns="0" rIns="0" bIns="0" rtlCol="0"/>
          <a:lstStyle/>
          <a:p>
            <a:endParaRPr/>
          </a:p>
        </p:txBody>
      </p:sp>
      <p:sp>
        <p:nvSpPr>
          <p:cNvPr id="29" name="object 29"/>
          <p:cNvSpPr/>
          <p:nvPr/>
        </p:nvSpPr>
        <p:spPr>
          <a:xfrm>
            <a:off x="5281672" y="8933498"/>
            <a:ext cx="685165" cy="0"/>
          </a:xfrm>
          <a:custGeom>
            <a:avLst/>
            <a:gdLst/>
            <a:ahLst/>
            <a:cxnLst/>
            <a:rect l="l" t="t" r="r" b="b"/>
            <a:pathLst>
              <a:path w="685164">
                <a:moveTo>
                  <a:pt x="0" y="0"/>
                </a:moveTo>
                <a:lnTo>
                  <a:pt x="685114" y="0"/>
                </a:lnTo>
              </a:path>
            </a:pathLst>
          </a:custGeom>
          <a:ln w="3175">
            <a:solidFill>
              <a:srgbClr val="000000"/>
            </a:solidFill>
          </a:ln>
        </p:spPr>
        <p:txBody>
          <a:bodyPr wrap="square" lIns="0" tIns="0" rIns="0" bIns="0" rtlCol="0"/>
          <a:lstStyle/>
          <a:p>
            <a:endParaRPr/>
          </a:p>
        </p:txBody>
      </p:sp>
      <p:sp>
        <p:nvSpPr>
          <p:cNvPr id="30" name="object 30"/>
          <p:cNvSpPr txBox="1"/>
          <p:nvPr/>
        </p:nvSpPr>
        <p:spPr>
          <a:xfrm>
            <a:off x="6008848" y="8860261"/>
            <a:ext cx="464820" cy="139700"/>
          </a:xfrm>
          <a:prstGeom prst="rect">
            <a:avLst/>
          </a:prstGeom>
        </p:spPr>
        <p:txBody>
          <a:bodyPr vert="horz" wrap="square" lIns="0" tIns="12065" rIns="0" bIns="0" rtlCol="0">
            <a:spAutoFit/>
          </a:bodyPr>
          <a:lstStyle/>
          <a:p>
            <a:pPr marL="12700">
              <a:lnSpc>
                <a:spcPct val="100000"/>
              </a:lnSpc>
              <a:spcBef>
                <a:spcPts val="95"/>
              </a:spcBef>
            </a:pPr>
            <a:r>
              <a:rPr sz="750" spc="-10" dirty="0">
                <a:latin typeface="Arial"/>
                <a:cs typeface="Arial"/>
              </a:rPr>
              <a:t>Allotments</a:t>
            </a:r>
            <a:endParaRPr sz="750">
              <a:latin typeface="Arial"/>
              <a:cs typeface="Arial"/>
            </a:endParaRPr>
          </a:p>
        </p:txBody>
      </p:sp>
      <p:sp>
        <p:nvSpPr>
          <p:cNvPr id="31" name="object 31"/>
          <p:cNvSpPr txBox="1"/>
          <p:nvPr/>
        </p:nvSpPr>
        <p:spPr>
          <a:xfrm>
            <a:off x="5798794" y="6948788"/>
            <a:ext cx="502920" cy="139700"/>
          </a:xfrm>
          <a:prstGeom prst="rect">
            <a:avLst/>
          </a:prstGeom>
        </p:spPr>
        <p:txBody>
          <a:bodyPr vert="horz" wrap="square" lIns="0" tIns="12065" rIns="0" bIns="0" rtlCol="0">
            <a:spAutoFit/>
          </a:bodyPr>
          <a:lstStyle/>
          <a:p>
            <a:pPr marL="12700">
              <a:lnSpc>
                <a:spcPct val="100000"/>
              </a:lnSpc>
              <a:spcBef>
                <a:spcPts val="95"/>
              </a:spcBef>
            </a:pPr>
            <a:r>
              <a:rPr sz="750" spc="-10" dirty="0">
                <a:latin typeface="Arial"/>
                <a:cs typeface="Arial"/>
              </a:rPr>
              <a:t>Flat </a:t>
            </a:r>
            <a:r>
              <a:rPr sz="750" spc="30" dirty="0">
                <a:latin typeface="Arial"/>
                <a:cs typeface="Arial"/>
              </a:rPr>
              <a:t>3</a:t>
            </a:r>
            <a:r>
              <a:rPr sz="750" spc="-100" dirty="0">
                <a:latin typeface="Arial"/>
                <a:cs typeface="Arial"/>
              </a:rPr>
              <a:t> </a:t>
            </a:r>
            <a:r>
              <a:rPr sz="750" spc="-5" dirty="0">
                <a:latin typeface="Arial"/>
                <a:cs typeface="Arial"/>
              </a:rPr>
              <a:t>Patio</a:t>
            </a:r>
            <a:endParaRPr sz="750">
              <a:latin typeface="Arial"/>
              <a:cs typeface="Arial"/>
            </a:endParaRPr>
          </a:p>
        </p:txBody>
      </p:sp>
      <p:sp>
        <p:nvSpPr>
          <p:cNvPr id="32" name="object 32"/>
          <p:cNvSpPr txBox="1"/>
          <p:nvPr/>
        </p:nvSpPr>
        <p:spPr>
          <a:xfrm>
            <a:off x="5798794" y="5411863"/>
            <a:ext cx="502920" cy="139700"/>
          </a:xfrm>
          <a:prstGeom prst="rect">
            <a:avLst/>
          </a:prstGeom>
        </p:spPr>
        <p:txBody>
          <a:bodyPr vert="horz" wrap="square" lIns="0" tIns="12065" rIns="0" bIns="0" rtlCol="0">
            <a:spAutoFit/>
          </a:bodyPr>
          <a:lstStyle/>
          <a:p>
            <a:pPr marL="12700">
              <a:lnSpc>
                <a:spcPct val="100000"/>
              </a:lnSpc>
              <a:spcBef>
                <a:spcPts val="95"/>
              </a:spcBef>
            </a:pPr>
            <a:r>
              <a:rPr sz="750" spc="-10" dirty="0">
                <a:latin typeface="Arial"/>
                <a:cs typeface="Arial"/>
              </a:rPr>
              <a:t>Flat </a:t>
            </a:r>
            <a:r>
              <a:rPr sz="750" spc="30" dirty="0">
                <a:latin typeface="Arial"/>
                <a:cs typeface="Arial"/>
              </a:rPr>
              <a:t>2</a:t>
            </a:r>
            <a:r>
              <a:rPr sz="750" spc="-100" dirty="0">
                <a:latin typeface="Arial"/>
                <a:cs typeface="Arial"/>
              </a:rPr>
              <a:t> </a:t>
            </a:r>
            <a:r>
              <a:rPr sz="750" spc="-5" dirty="0">
                <a:latin typeface="Arial"/>
                <a:cs typeface="Arial"/>
              </a:rPr>
              <a:t>Patio</a:t>
            </a:r>
            <a:endParaRPr sz="750">
              <a:latin typeface="Arial"/>
              <a:cs typeface="Arial"/>
            </a:endParaRPr>
          </a:p>
        </p:txBody>
      </p:sp>
      <p:sp>
        <p:nvSpPr>
          <p:cNvPr id="33" name="object 33"/>
          <p:cNvSpPr txBox="1"/>
          <p:nvPr/>
        </p:nvSpPr>
        <p:spPr>
          <a:xfrm>
            <a:off x="7139339" y="2504675"/>
            <a:ext cx="502920" cy="139700"/>
          </a:xfrm>
          <a:prstGeom prst="rect">
            <a:avLst/>
          </a:prstGeom>
        </p:spPr>
        <p:txBody>
          <a:bodyPr vert="horz" wrap="square" lIns="0" tIns="12065" rIns="0" bIns="0" rtlCol="0">
            <a:spAutoFit/>
          </a:bodyPr>
          <a:lstStyle/>
          <a:p>
            <a:pPr marL="12700">
              <a:lnSpc>
                <a:spcPct val="100000"/>
              </a:lnSpc>
              <a:spcBef>
                <a:spcPts val="95"/>
              </a:spcBef>
            </a:pPr>
            <a:r>
              <a:rPr sz="750" spc="-10" dirty="0">
                <a:latin typeface="Arial"/>
                <a:cs typeface="Arial"/>
              </a:rPr>
              <a:t>Flat </a:t>
            </a:r>
            <a:r>
              <a:rPr sz="750" spc="30" dirty="0">
                <a:latin typeface="Arial"/>
                <a:cs typeface="Arial"/>
              </a:rPr>
              <a:t>1</a:t>
            </a:r>
            <a:r>
              <a:rPr sz="750" spc="-100" dirty="0">
                <a:latin typeface="Arial"/>
                <a:cs typeface="Arial"/>
              </a:rPr>
              <a:t> </a:t>
            </a:r>
            <a:r>
              <a:rPr sz="750" spc="-5" dirty="0">
                <a:latin typeface="Arial"/>
                <a:cs typeface="Arial"/>
              </a:rPr>
              <a:t>Patio</a:t>
            </a:r>
            <a:endParaRPr sz="750">
              <a:latin typeface="Arial"/>
              <a:cs typeface="Arial"/>
            </a:endParaRPr>
          </a:p>
        </p:txBody>
      </p:sp>
      <p:sp>
        <p:nvSpPr>
          <p:cNvPr id="34" name="object 34"/>
          <p:cNvSpPr txBox="1"/>
          <p:nvPr/>
        </p:nvSpPr>
        <p:spPr>
          <a:xfrm>
            <a:off x="8073378" y="9657279"/>
            <a:ext cx="587375" cy="139700"/>
          </a:xfrm>
          <a:prstGeom prst="rect">
            <a:avLst/>
          </a:prstGeom>
        </p:spPr>
        <p:txBody>
          <a:bodyPr vert="horz" wrap="square" lIns="0" tIns="12065" rIns="0" bIns="0" rtlCol="0">
            <a:spAutoFit/>
          </a:bodyPr>
          <a:lstStyle/>
          <a:p>
            <a:pPr marL="12700">
              <a:lnSpc>
                <a:spcPct val="100000"/>
              </a:lnSpc>
              <a:spcBef>
                <a:spcPts val="95"/>
              </a:spcBef>
            </a:pPr>
            <a:r>
              <a:rPr sz="750" spc="-5" dirty="0">
                <a:latin typeface="Arial"/>
                <a:cs typeface="Arial"/>
              </a:rPr>
              <a:t>No. </a:t>
            </a:r>
            <a:r>
              <a:rPr sz="750" spc="30" dirty="0">
                <a:latin typeface="Arial"/>
                <a:cs typeface="Arial"/>
              </a:rPr>
              <a:t>3</a:t>
            </a:r>
            <a:r>
              <a:rPr sz="750" spc="-110" dirty="0">
                <a:latin typeface="Arial"/>
                <a:cs typeface="Arial"/>
              </a:rPr>
              <a:t> </a:t>
            </a:r>
            <a:r>
              <a:rPr sz="750" spc="-15" dirty="0">
                <a:latin typeface="Arial"/>
                <a:cs typeface="Arial"/>
              </a:rPr>
              <a:t>Garden</a:t>
            </a:r>
            <a:endParaRPr sz="750">
              <a:latin typeface="Arial"/>
              <a:cs typeface="Arial"/>
            </a:endParaRPr>
          </a:p>
        </p:txBody>
      </p:sp>
      <p:sp>
        <p:nvSpPr>
          <p:cNvPr id="35" name="object 35"/>
          <p:cNvSpPr txBox="1"/>
          <p:nvPr/>
        </p:nvSpPr>
        <p:spPr>
          <a:xfrm>
            <a:off x="7486460" y="335139"/>
            <a:ext cx="587375" cy="139700"/>
          </a:xfrm>
          <a:prstGeom prst="rect">
            <a:avLst/>
          </a:prstGeom>
        </p:spPr>
        <p:txBody>
          <a:bodyPr vert="horz" wrap="square" lIns="0" tIns="12065" rIns="0" bIns="0" rtlCol="0">
            <a:spAutoFit/>
          </a:bodyPr>
          <a:lstStyle/>
          <a:p>
            <a:pPr marL="12700">
              <a:lnSpc>
                <a:spcPct val="100000"/>
              </a:lnSpc>
              <a:spcBef>
                <a:spcPts val="95"/>
              </a:spcBef>
            </a:pPr>
            <a:r>
              <a:rPr sz="750" spc="-5" dirty="0">
                <a:latin typeface="Arial"/>
                <a:cs typeface="Arial"/>
              </a:rPr>
              <a:t>No. </a:t>
            </a:r>
            <a:r>
              <a:rPr sz="750" spc="30" dirty="0">
                <a:latin typeface="Arial"/>
                <a:cs typeface="Arial"/>
              </a:rPr>
              <a:t>2</a:t>
            </a:r>
            <a:r>
              <a:rPr sz="750" spc="-110" dirty="0">
                <a:latin typeface="Arial"/>
                <a:cs typeface="Arial"/>
              </a:rPr>
              <a:t> </a:t>
            </a:r>
            <a:r>
              <a:rPr sz="750" spc="-15" dirty="0">
                <a:latin typeface="Arial"/>
                <a:cs typeface="Arial"/>
              </a:rPr>
              <a:t>Garden</a:t>
            </a:r>
            <a:endParaRPr sz="750">
              <a:latin typeface="Arial"/>
              <a:cs typeface="Arial"/>
            </a:endParaRPr>
          </a:p>
        </p:txBody>
      </p:sp>
      <p:sp>
        <p:nvSpPr>
          <p:cNvPr id="36" name="object 36"/>
          <p:cNvSpPr txBox="1"/>
          <p:nvPr/>
        </p:nvSpPr>
        <p:spPr>
          <a:xfrm>
            <a:off x="9813528" y="335139"/>
            <a:ext cx="587375" cy="139700"/>
          </a:xfrm>
          <a:prstGeom prst="rect">
            <a:avLst/>
          </a:prstGeom>
        </p:spPr>
        <p:txBody>
          <a:bodyPr vert="horz" wrap="square" lIns="0" tIns="12065" rIns="0" bIns="0" rtlCol="0">
            <a:spAutoFit/>
          </a:bodyPr>
          <a:lstStyle/>
          <a:p>
            <a:pPr marL="12700">
              <a:lnSpc>
                <a:spcPct val="100000"/>
              </a:lnSpc>
              <a:spcBef>
                <a:spcPts val="95"/>
              </a:spcBef>
            </a:pPr>
            <a:r>
              <a:rPr sz="750" spc="-5" dirty="0">
                <a:latin typeface="Arial"/>
                <a:cs typeface="Arial"/>
              </a:rPr>
              <a:t>No. </a:t>
            </a:r>
            <a:r>
              <a:rPr sz="750" spc="30" dirty="0">
                <a:latin typeface="Arial"/>
                <a:cs typeface="Arial"/>
              </a:rPr>
              <a:t>1</a:t>
            </a:r>
            <a:r>
              <a:rPr sz="750" spc="-110" dirty="0">
                <a:latin typeface="Arial"/>
                <a:cs typeface="Arial"/>
              </a:rPr>
              <a:t> </a:t>
            </a:r>
            <a:r>
              <a:rPr sz="750" spc="-15" dirty="0">
                <a:latin typeface="Arial"/>
                <a:cs typeface="Arial"/>
              </a:rPr>
              <a:t>Garden</a:t>
            </a:r>
            <a:endParaRPr sz="750">
              <a:latin typeface="Arial"/>
              <a:cs typeface="Arial"/>
            </a:endParaRPr>
          </a:p>
        </p:txBody>
      </p:sp>
      <p:sp>
        <p:nvSpPr>
          <p:cNvPr id="37" name="object 37"/>
          <p:cNvSpPr/>
          <p:nvPr/>
        </p:nvSpPr>
        <p:spPr>
          <a:xfrm>
            <a:off x="9951877" y="2584762"/>
            <a:ext cx="80010" cy="43815"/>
          </a:xfrm>
          <a:custGeom>
            <a:avLst/>
            <a:gdLst/>
            <a:ahLst/>
            <a:cxnLst/>
            <a:rect l="l" t="t" r="r" b="b"/>
            <a:pathLst>
              <a:path w="80009" h="43814">
                <a:moveTo>
                  <a:pt x="79933" y="0"/>
                </a:moveTo>
                <a:lnTo>
                  <a:pt x="0" y="22834"/>
                </a:lnTo>
                <a:lnTo>
                  <a:pt x="79933" y="43383"/>
                </a:lnTo>
                <a:lnTo>
                  <a:pt x="79933" y="0"/>
                </a:lnTo>
                <a:close/>
              </a:path>
            </a:pathLst>
          </a:custGeom>
          <a:solidFill>
            <a:srgbClr val="000000"/>
          </a:solidFill>
        </p:spPr>
        <p:txBody>
          <a:bodyPr wrap="square" lIns="0" tIns="0" rIns="0" bIns="0" rtlCol="0"/>
          <a:lstStyle/>
          <a:p>
            <a:endParaRPr/>
          </a:p>
        </p:txBody>
      </p:sp>
      <p:sp>
        <p:nvSpPr>
          <p:cNvPr id="38" name="object 38"/>
          <p:cNvSpPr/>
          <p:nvPr/>
        </p:nvSpPr>
        <p:spPr>
          <a:xfrm>
            <a:off x="9951877" y="2584762"/>
            <a:ext cx="80010" cy="43815"/>
          </a:xfrm>
          <a:custGeom>
            <a:avLst/>
            <a:gdLst/>
            <a:ahLst/>
            <a:cxnLst/>
            <a:rect l="l" t="t" r="r" b="b"/>
            <a:pathLst>
              <a:path w="80009" h="43814">
                <a:moveTo>
                  <a:pt x="0" y="22834"/>
                </a:moveTo>
                <a:lnTo>
                  <a:pt x="79933" y="43383"/>
                </a:lnTo>
                <a:lnTo>
                  <a:pt x="79933" y="0"/>
                </a:lnTo>
                <a:lnTo>
                  <a:pt x="0" y="22834"/>
                </a:lnTo>
                <a:close/>
              </a:path>
            </a:pathLst>
          </a:custGeom>
          <a:ln w="3175">
            <a:solidFill>
              <a:srgbClr val="000000"/>
            </a:solidFill>
          </a:ln>
        </p:spPr>
        <p:txBody>
          <a:bodyPr wrap="square" lIns="0" tIns="0" rIns="0" bIns="0" rtlCol="0"/>
          <a:lstStyle/>
          <a:p>
            <a:endParaRPr/>
          </a:p>
        </p:txBody>
      </p:sp>
      <p:sp>
        <p:nvSpPr>
          <p:cNvPr id="39" name="object 39"/>
          <p:cNvSpPr/>
          <p:nvPr/>
        </p:nvSpPr>
        <p:spPr>
          <a:xfrm>
            <a:off x="9951877" y="2607597"/>
            <a:ext cx="1840864" cy="0"/>
          </a:xfrm>
          <a:custGeom>
            <a:avLst/>
            <a:gdLst/>
            <a:ahLst/>
            <a:cxnLst/>
            <a:rect l="l" t="t" r="r" b="b"/>
            <a:pathLst>
              <a:path w="1840865">
                <a:moveTo>
                  <a:pt x="0" y="0"/>
                </a:moveTo>
                <a:lnTo>
                  <a:pt x="1840674" y="0"/>
                </a:lnTo>
              </a:path>
            </a:pathLst>
          </a:custGeom>
          <a:ln w="3175">
            <a:solidFill>
              <a:srgbClr val="000000"/>
            </a:solidFill>
          </a:ln>
        </p:spPr>
        <p:txBody>
          <a:bodyPr wrap="square" lIns="0" tIns="0" rIns="0" bIns="0" rtlCol="0"/>
          <a:lstStyle/>
          <a:p>
            <a:endParaRPr/>
          </a:p>
        </p:txBody>
      </p:sp>
      <p:sp>
        <p:nvSpPr>
          <p:cNvPr id="40" name="object 40"/>
          <p:cNvSpPr/>
          <p:nvPr/>
        </p:nvSpPr>
        <p:spPr>
          <a:xfrm>
            <a:off x="9951877" y="4445993"/>
            <a:ext cx="80010" cy="43815"/>
          </a:xfrm>
          <a:custGeom>
            <a:avLst/>
            <a:gdLst/>
            <a:ahLst/>
            <a:cxnLst/>
            <a:rect l="l" t="t" r="r" b="b"/>
            <a:pathLst>
              <a:path w="80009" h="43814">
                <a:moveTo>
                  <a:pt x="79933" y="0"/>
                </a:moveTo>
                <a:lnTo>
                  <a:pt x="0" y="22834"/>
                </a:lnTo>
                <a:lnTo>
                  <a:pt x="79933" y="43383"/>
                </a:lnTo>
                <a:lnTo>
                  <a:pt x="79933" y="0"/>
                </a:lnTo>
                <a:close/>
              </a:path>
            </a:pathLst>
          </a:custGeom>
          <a:solidFill>
            <a:srgbClr val="000000"/>
          </a:solidFill>
        </p:spPr>
        <p:txBody>
          <a:bodyPr wrap="square" lIns="0" tIns="0" rIns="0" bIns="0" rtlCol="0"/>
          <a:lstStyle/>
          <a:p>
            <a:endParaRPr/>
          </a:p>
        </p:txBody>
      </p:sp>
      <p:sp>
        <p:nvSpPr>
          <p:cNvPr id="41" name="object 41"/>
          <p:cNvSpPr/>
          <p:nvPr/>
        </p:nvSpPr>
        <p:spPr>
          <a:xfrm>
            <a:off x="9951877" y="4445993"/>
            <a:ext cx="80010" cy="43815"/>
          </a:xfrm>
          <a:custGeom>
            <a:avLst/>
            <a:gdLst/>
            <a:ahLst/>
            <a:cxnLst/>
            <a:rect l="l" t="t" r="r" b="b"/>
            <a:pathLst>
              <a:path w="80009" h="43814">
                <a:moveTo>
                  <a:pt x="0" y="22834"/>
                </a:moveTo>
                <a:lnTo>
                  <a:pt x="79933" y="43383"/>
                </a:lnTo>
                <a:lnTo>
                  <a:pt x="79933" y="0"/>
                </a:lnTo>
                <a:lnTo>
                  <a:pt x="0" y="22834"/>
                </a:lnTo>
                <a:close/>
              </a:path>
            </a:pathLst>
          </a:custGeom>
          <a:ln w="3175">
            <a:solidFill>
              <a:srgbClr val="000000"/>
            </a:solidFill>
          </a:ln>
        </p:spPr>
        <p:txBody>
          <a:bodyPr wrap="square" lIns="0" tIns="0" rIns="0" bIns="0" rtlCol="0"/>
          <a:lstStyle/>
          <a:p>
            <a:endParaRPr/>
          </a:p>
        </p:txBody>
      </p:sp>
      <p:sp>
        <p:nvSpPr>
          <p:cNvPr id="42" name="object 42"/>
          <p:cNvSpPr/>
          <p:nvPr/>
        </p:nvSpPr>
        <p:spPr>
          <a:xfrm>
            <a:off x="9951877" y="4468828"/>
            <a:ext cx="1840864" cy="0"/>
          </a:xfrm>
          <a:custGeom>
            <a:avLst/>
            <a:gdLst/>
            <a:ahLst/>
            <a:cxnLst/>
            <a:rect l="l" t="t" r="r" b="b"/>
            <a:pathLst>
              <a:path w="1840865">
                <a:moveTo>
                  <a:pt x="0" y="0"/>
                </a:moveTo>
                <a:lnTo>
                  <a:pt x="1840674" y="0"/>
                </a:lnTo>
              </a:path>
            </a:pathLst>
          </a:custGeom>
          <a:ln w="3175">
            <a:solidFill>
              <a:srgbClr val="000000"/>
            </a:solidFill>
          </a:ln>
        </p:spPr>
        <p:txBody>
          <a:bodyPr wrap="square" lIns="0" tIns="0" rIns="0" bIns="0" rtlCol="0"/>
          <a:lstStyle/>
          <a:p>
            <a:endParaRPr/>
          </a:p>
        </p:txBody>
      </p:sp>
      <p:sp>
        <p:nvSpPr>
          <p:cNvPr id="43" name="object 43"/>
          <p:cNvSpPr/>
          <p:nvPr/>
        </p:nvSpPr>
        <p:spPr>
          <a:xfrm>
            <a:off x="9965579" y="6791372"/>
            <a:ext cx="80010" cy="43815"/>
          </a:xfrm>
          <a:custGeom>
            <a:avLst/>
            <a:gdLst/>
            <a:ahLst/>
            <a:cxnLst/>
            <a:rect l="l" t="t" r="r" b="b"/>
            <a:pathLst>
              <a:path w="80009" h="43815">
                <a:moveTo>
                  <a:pt x="79933" y="0"/>
                </a:moveTo>
                <a:lnTo>
                  <a:pt x="0" y="22834"/>
                </a:lnTo>
                <a:lnTo>
                  <a:pt x="79933" y="43383"/>
                </a:lnTo>
                <a:lnTo>
                  <a:pt x="79933" y="0"/>
                </a:lnTo>
                <a:close/>
              </a:path>
            </a:pathLst>
          </a:custGeom>
          <a:solidFill>
            <a:srgbClr val="000000"/>
          </a:solidFill>
        </p:spPr>
        <p:txBody>
          <a:bodyPr wrap="square" lIns="0" tIns="0" rIns="0" bIns="0" rtlCol="0"/>
          <a:lstStyle/>
          <a:p>
            <a:endParaRPr/>
          </a:p>
        </p:txBody>
      </p:sp>
      <p:sp>
        <p:nvSpPr>
          <p:cNvPr id="44" name="object 44"/>
          <p:cNvSpPr/>
          <p:nvPr/>
        </p:nvSpPr>
        <p:spPr>
          <a:xfrm>
            <a:off x="9965579" y="6791372"/>
            <a:ext cx="80010" cy="43815"/>
          </a:xfrm>
          <a:custGeom>
            <a:avLst/>
            <a:gdLst/>
            <a:ahLst/>
            <a:cxnLst/>
            <a:rect l="l" t="t" r="r" b="b"/>
            <a:pathLst>
              <a:path w="80009" h="43815">
                <a:moveTo>
                  <a:pt x="0" y="22834"/>
                </a:moveTo>
                <a:lnTo>
                  <a:pt x="79933" y="43383"/>
                </a:lnTo>
                <a:lnTo>
                  <a:pt x="79933" y="0"/>
                </a:lnTo>
                <a:lnTo>
                  <a:pt x="0" y="22834"/>
                </a:lnTo>
                <a:close/>
              </a:path>
            </a:pathLst>
          </a:custGeom>
          <a:ln w="3175">
            <a:solidFill>
              <a:srgbClr val="000000"/>
            </a:solidFill>
          </a:ln>
        </p:spPr>
        <p:txBody>
          <a:bodyPr wrap="square" lIns="0" tIns="0" rIns="0" bIns="0" rtlCol="0"/>
          <a:lstStyle/>
          <a:p>
            <a:endParaRPr/>
          </a:p>
        </p:txBody>
      </p:sp>
      <p:sp>
        <p:nvSpPr>
          <p:cNvPr id="45" name="object 45"/>
          <p:cNvSpPr/>
          <p:nvPr/>
        </p:nvSpPr>
        <p:spPr>
          <a:xfrm>
            <a:off x="9965579" y="6814206"/>
            <a:ext cx="1827530" cy="0"/>
          </a:xfrm>
          <a:custGeom>
            <a:avLst/>
            <a:gdLst/>
            <a:ahLst/>
            <a:cxnLst/>
            <a:rect l="l" t="t" r="r" b="b"/>
            <a:pathLst>
              <a:path w="1827529">
                <a:moveTo>
                  <a:pt x="0" y="0"/>
                </a:moveTo>
                <a:lnTo>
                  <a:pt x="1826971" y="0"/>
                </a:lnTo>
              </a:path>
            </a:pathLst>
          </a:custGeom>
          <a:ln w="3175">
            <a:solidFill>
              <a:srgbClr val="000000"/>
            </a:solidFill>
          </a:ln>
        </p:spPr>
        <p:txBody>
          <a:bodyPr wrap="square" lIns="0" tIns="0" rIns="0" bIns="0" rtlCol="0"/>
          <a:lstStyle/>
          <a:p>
            <a:endParaRPr/>
          </a:p>
        </p:txBody>
      </p:sp>
      <p:sp>
        <p:nvSpPr>
          <p:cNvPr id="46" name="object 46"/>
          <p:cNvSpPr txBox="1"/>
          <p:nvPr/>
        </p:nvSpPr>
        <p:spPr>
          <a:xfrm>
            <a:off x="11832380" y="6740970"/>
            <a:ext cx="480059" cy="247015"/>
          </a:xfrm>
          <a:prstGeom prst="rect">
            <a:avLst/>
          </a:prstGeom>
        </p:spPr>
        <p:txBody>
          <a:bodyPr vert="horz" wrap="square" lIns="0" tIns="20955" rIns="0" bIns="0" rtlCol="0">
            <a:spAutoFit/>
          </a:bodyPr>
          <a:lstStyle/>
          <a:p>
            <a:pPr marL="12700" marR="5080">
              <a:lnSpc>
                <a:spcPts val="850"/>
              </a:lnSpc>
              <a:spcBef>
                <a:spcPts val="165"/>
              </a:spcBef>
            </a:pPr>
            <a:r>
              <a:rPr sz="750" spc="-5" dirty="0">
                <a:latin typeface="Arial"/>
                <a:cs typeface="Arial"/>
              </a:rPr>
              <a:t>C</a:t>
            </a:r>
            <a:r>
              <a:rPr sz="750" spc="-25" dirty="0">
                <a:latin typeface="Arial"/>
                <a:cs typeface="Arial"/>
              </a:rPr>
              <a:t>o</a:t>
            </a:r>
            <a:r>
              <a:rPr sz="750" spc="15" dirty="0">
                <a:latin typeface="Arial"/>
                <a:cs typeface="Arial"/>
              </a:rPr>
              <a:t>m</a:t>
            </a:r>
            <a:r>
              <a:rPr sz="750" dirty="0">
                <a:latin typeface="Arial"/>
                <a:cs typeface="Arial"/>
              </a:rPr>
              <a:t>m</a:t>
            </a:r>
            <a:r>
              <a:rPr sz="750" spc="-25" dirty="0">
                <a:latin typeface="Arial"/>
                <a:cs typeface="Arial"/>
              </a:rPr>
              <a:t>u</a:t>
            </a:r>
            <a:r>
              <a:rPr sz="750" spc="-45" dirty="0">
                <a:latin typeface="Arial"/>
                <a:cs typeface="Arial"/>
              </a:rPr>
              <a:t>n</a:t>
            </a:r>
            <a:r>
              <a:rPr sz="750" spc="-10" dirty="0">
                <a:latin typeface="Arial"/>
                <a:cs typeface="Arial"/>
              </a:rPr>
              <a:t>a</a:t>
            </a:r>
            <a:r>
              <a:rPr sz="750" spc="10" dirty="0">
                <a:latin typeface="Arial"/>
                <a:cs typeface="Arial"/>
              </a:rPr>
              <a:t>l  </a:t>
            </a:r>
            <a:r>
              <a:rPr sz="750" spc="-5" dirty="0">
                <a:latin typeface="Arial"/>
                <a:cs typeface="Arial"/>
              </a:rPr>
              <a:t>Entrance</a:t>
            </a:r>
            <a:endParaRPr sz="750">
              <a:latin typeface="Arial"/>
              <a:cs typeface="Arial"/>
            </a:endParaRPr>
          </a:p>
        </p:txBody>
      </p:sp>
      <p:sp>
        <p:nvSpPr>
          <p:cNvPr id="47" name="object 47"/>
          <p:cNvSpPr txBox="1"/>
          <p:nvPr/>
        </p:nvSpPr>
        <p:spPr>
          <a:xfrm>
            <a:off x="10971460" y="3093854"/>
            <a:ext cx="664845" cy="247015"/>
          </a:xfrm>
          <a:prstGeom prst="rect">
            <a:avLst/>
          </a:prstGeom>
        </p:spPr>
        <p:txBody>
          <a:bodyPr vert="horz" wrap="square" lIns="0" tIns="12065" rIns="0" bIns="0" rtlCol="0">
            <a:spAutoFit/>
          </a:bodyPr>
          <a:lstStyle/>
          <a:p>
            <a:pPr marR="5080" algn="r">
              <a:lnSpc>
                <a:spcPts val="875"/>
              </a:lnSpc>
              <a:spcBef>
                <a:spcPts val="95"/>
              </a:spcBef>
            </a:pPr>
            <a:r>
              <a:rPr sz="750" spc="-10" dirty="0">
                <a:latin typeface="Arial"/>
                <a:cs typeface="Arial"/>
              </a:rPr>
              <a:t>Shared</a:t>
            </a:r>
            <a:r>
              <a:rPr sz="750" spc="-90" dirty="0">
                <a:latin typeface="Arial"/>
                <a:cs typeface="Arial"/>
              </a:rPr>
              <a:t> </a:t>
            </a:r>
            <a:r>
              <a:rPr sz="750" spc="-5" dirty="0">
                <a:latin typeface="Arial"/>
                <a:cs typeface="Arial"/>
              </a:rPr>
              <a:t>surface</a:t>
            </a:r>
            <a:endParaRPr sz="750">
              <a:latin typeface="Arial"/>
              <a:cs typeface="Arial"/>
            </a:endParaRPr>
          </a:p>
          <a:p>
            <a:pPr marR="11430" algn="r">
              <a:lnSpc>
                <a:spcPts val="875"/>
              </a:lnSpc>
            </a:pPr>
            <a:r>
              <a:rPr sz="750" spc="-25" dirty="0">
                <a:latin typeface="Arial"/>
                <a:cs typeface="Arial"/>
              </a:rPr>
              <a:t>p</a:t>
            </a:r>
            <a:r>
              <a:rPr sz="750" spc="-10" dirty="0">
                <a:latin typeface="Arial"/>
                <a:cs typeface="Arial"/>
              </a:rPr>
              <a:t>a</a:t>
            </a:r>
            <a:r>
              <a:rPr sz="750" spc="-5" dirty="0">
                <a:latin typeface="Arial"/>
                <a:cs typeface="Arial"/>
              </a:rPr>
              <a:t>rk</a:t>
            </a:r>
            <a:r>
              <a:rPr sz="750" spc="-10" dirty="0">
                <a:latin typeface="Arial"/>
                <a:cs typeface="Arial"/>
              </a:rPr>
              <a:t>i</a:t>
            </a:r>
            <a:r>
              <a:rPr sz="750" spc="-25" dirty="0">
                <a:latin typeface="Arial"/>
                <a:cs typeface="Arial"/>
              </a:rPr>
              <a:t>ng</a:t>
            </a:r>
            <a:endParaRPr sz="750">
              <a:latin typeface="Arial"/>
              <a:cs typeface="Arial"/>
            </a:endParaRPr>
          </a:p>
        </p:txBody>
      </p:sp>
      <p:sp>
        <p:nvSpPr>
          <p:cNvPr id="48" name="object 48"/>
          <p:cNvSpPr txBox="1"/>
          <p:nvPr/>
        </p:nvSpPr>
        <p:spPr>
          <a:xfrm>
            <a:off x="6552439" y="472114"/>
            <a:ext cx="247015" cy="139700"/>
          </a:xfrm>
          <a:prstGeom prst="rect">
            <a:avLst/>
          </a:prstGeom>
        </p:spPr>
        <p:txBody>
          <a:bodyPr vert="horz" wrap="square" lIns="0" tIns="12065" rIns="0" bIns="0" rtlCol="0">
            <a:spAutoFit/>
          </a:bodyPr>
          <a:lstStyle/>
          <a:p>
            <a:pPr marL="12700">
              <a:lnSpc>
                <a:spcPct val="100000"/>
              </a:lnSpc>
              <a:spcBef>
                <a:spcPts val="95"/>
              </a:spcBef>
            </a:pPr>
            <a:r>
              <a:rPr sz="750" spc="-20" dirty="0">
                <a:latin typeface="Arial"/>
                <a:cs typeface="Arial"/>
              </a:rPr>
              <a:t>Sh</a:t>
            </a:r>
            <a:r>
              <a:rPr sz="750" spc="-10" dirty="0">
                <a:latin typeface="Arial"/>
                <a:cs typeface="Arial"/>
              </a:rPr>
              <a:t>e</a:t>
            </a:r>
            <a:r>
              <a:rPr sz="750" spc="30" dirty="0">
                <a:latin typeface="Arial"/>
                <a:cs typeface="Arial"/>
              </a:rPr>
              <a:t>d</a:t>
            </a:r>
            <a:endParaRPr sz="750">
              <a:latin typeface="Arial"/>
              <a:cs typeface="Arial"/>
            </a:endParaRPr>
          </a:p>
        </p:txBody>
      </p:sp>
      <p:sp>
        <p:nvSpPr>
          <p:cNvPr id="49" name="object 49"/>
          <p:cNvSpPr txBox="1"/>
          <p:nvPr/>
        </p:nvSpPr>
        <p:spPr>
          <a:xfrm>
            <a:off x="7376860" y="814632"/>
            <a:ext cx="247015" cy="139700"/>
          </a:xfrm>
          <a:prstGeom prst="rect">
            <a:avLst/>
          </a:prstGeom>
        </p:spPr>
        <p:txBody>
          <a:bodyPr vert="horz" wrap="square" lIns="0" tIns="12065" rIns="0" bIns="0" rtlCol="0">
            <a:spAutoFit/>
          </a:bodyPr>
          <a:lstStyle/>
          <a:p>
            <a:pPr marL="12700">
              <a:lnSpc>
                <a:spcPct val="100000"/>
              </a:lnSpc>
              <a:spcBef>
                <a:spcPts val="95"/>
              </a:spcBef>
            </a:pPr>
            <a:r>
              <a:rPr sz="750" spc="-20" dirty="0">
                <a:latin typeface="Arial"/>
                <a:cs typeface="Arial"/>
              </a:rPr>
              <a:t>Sh</a:t>
            </a:r>
            <a:r>
              <a:rPr sz="750" spc="-10" dirty="0">
                <a:latin typeface="Arial"/>
                <a:cs typeface="Arial"/>
              </a:rPr>
              <a:t>e</a:t>
            </a:r>
            <a:r>
              <a:rPr sz="750" spc="30" dirty="0">
                <a:latin typeface="Arial"/>
                <a:cs typeface="Arial"/>
              </a:rPr>
              <a:t>d</a:t>
            </a:r>
            <a:endParaRPr sz="750">
              <a:latin typeface="Arial"/>
              <a:cs typeface="Arial"/>
            </a:endParaRPr>
          </a:p>
        </p:txBody>
      </p:sp>
      <p:sp>
        <p:nvSpPr>
          <p:cNvPr id="50" name="object 50"/>
          <p:cNvSpPr txBox="1"/>
          <p:nvPr/>
        </p:nvSpPr>
        <p:spPr>
          <a:xfrm>
            <a:off x="8463955" y="839755"/>
            <a:ext cx="247015" cy="139700"/>
          </a:xfrm>
          <a:prstGeom prst="rect">
            <a:avLst/>
          </a:prstGeom>
        </p:spPr>
        <p:txBody>
          <a:bodyPr vert="horz" wrap="square" lIns="0" tIns="12065" rIns="0" bIns="0" rtlCol="0">
            <a:spAutoFit/>
          </a:bodyPr>
          <a:lstStyle/>
          <a:p>
            <a:pPr marL="12700">
              <a:lnSpc>
                <a:spcPct val="100000"/>
              </a:lnSpc>
              <a:spcBef>
                <a:spcPts val="95"/>
              </a:spcBef>
            </a:pPr>
            <a:r>
              <a:rPr sz="750" spc="-20" dirty="0">
                <a:latin typeface="Arial"/>
                <a:cs typeface="Arial"/>
              </a:rPr>
              <a:t>Sh</a:t>
            </a:r>
            <a:r>
              <a:rPr sz="750" spc="-10" dirty="0">
                <a:latin typeface="Arial"/>
                <a:cs typeface="Arial"/>
              </a:rPr>
              <a:t>e</a:t>
            </a:r>
            <a:r>
              <a:rPr sz="750" spc="30" dirty="0">
                <a:latin typeface="Arial"/>
                <a:cs typeface="Arial"/>
              </a:rPr>
              <a:t>d</a:t>
            </a:r>
            <a:endParaRPr sz="750">
              <a:latin typeface="Arial"/>
              <a:cs typeface="Arial"/>
            </a:endParaRPr>
          </a:p>
        </p:txBody>
      </p:sp>
      <p:sp>
        <p:nvSpPr>
          <p:cNvPr id="51" name="object 51"/>
          <p:cNvSpPr txBox="1"/>
          <p:nvPr/>
        </p:nvSpPr>
        <p:spPr>
          <a:xfrm>
            <a:off x="10163033" y="1225692"/>
            <a:ext cx="247015" cy="139700"/>
          </a:xfrm>
          <a:prstGeom prst="rect">
            <a:avLst/>
          </a:prstGeom>
        </p:spPr>
        <p:txBody>
          <a:bodyPr vert="horz" wrap="square" lIns="0" tIns="12065" rIns="0" bIns="0" rtlCol="0">
            <a:spAutoFit/>
          </a:bodyPr>
          <a:lstStyle/>
          <a:p>
            <a:pPr marL="12700">
              <a:lnSpc>
                <a:spcPct val="100000"/>
              </a:lnSpc>
              <a:spcBef>
                <a:spcPts val="95"/>
              </a:spcBef>
            </a:pPr>
            <a:r>
              <a:rPr sz="750" spc="-20" dirty="0">
                <a:latin typeface="Arial"/>
                <a:cs typeface="Arial"/>
              </a:rPr>
              <a:t>Sh</a:t>
            </a:r>
            <a:r>
              <a:rPr sz="750" spc="-10" dirty="0">
                <a:latin typeface="Arial"/>
                <a:cs typeface="Arial"/>
              </a:rPr>
              <a:t>e</a:t>
            </a:r>
            <a:r>
              <a:rPr sz="750" spc="30" dirty="0">
                <a:latin typeface="Arial"/>
                <a:cs typeface="Arial"/>
              </a:rPr>
              <a:t>d</a:t>
            </a:r>
            <a:endParaRPr sz="750">
              <a:latin typeface="Arial"/>
              <a:cs typeface="Arial"/>
            </a:endParaRPr>
          </a:p>
        </p:txBody>
      </p:sp>
      <p:sp>
        <p:nvSpPr>
          <p:cNvPr id="52" name="object 52"/>
          <p:cNvSpPr txBox="1"/>
          <p:nvPr/>
        </p:nvSpPr>
        <p:spPr>
          <a:xfrm>
            <a:off x="10729393" y="1264561"/>
            <a:ext cx="340995" cy="139700"/>
          </a:xfrm>
          <a:prstGeom prst="rect">
            <a:avLst/>
          </a:prstGeom>
        </p:spPr>
        <p:txBody>
          <a:bodyPr vert="horz" wrap="square" lIns="0" tIns="12065" rIns="0" bIns="0" rtlCol="0">
            <a:spAutoFit/>
          </a:bodyPr>
          <a:lstStyle/>
          <a:p>
            <a:pPr marL="12700">
              <a:lnSpc>
                <a:spcPct val="100000"/>
              </a:lnSpc>
              <a:spcBef>
                <a:spcPts val="95"/>
              </a:spcBef>
            </a:pPr>
            <a:r>
              <a:rPr sz="750" spc="-15" dirty="0">
                <a:latin typeface="Arial"/>
                <a:cs typeface="Arial"/>
              </a:rPr>
              <a:t>Parking</a:t>
            </a:r>
            <a:endParaRPr sz="750">
              <a:latin typeface="Arial"/>
              <a:cs typeface="Arial"/>
            </a:endParaRPr>
          </a:p>
        </p:txBody>
      </p:sp>
      <p:sp>
        <p:nvSpPr>
          <p:cNvPr id="53" name="object 53"/>
          <p:cNvSpPr/>
          <p:nvPr/>
        </p:nvSpPr>
        <p:spPr>
          <a:xfrm>
            <a:off x="10336682" y="4696056"/>
            <a:ext cx="79933" cy="66230"/>
          </a:xfrm>
          <a:prstGeom prst="rect">
            <a:avLst/>
          </a:prstGeom>
          <a:blipFill>
            <a:blip r:embed="rId6" cstate="print"/>
            <a:stretch>
              <a:fillRect/>
            </a:stretch>
          </a:blipFill>
        </p:spPr>
        <p:txBody>
          <a:bodyPr wrap="square" lIns="0" tIns="0" rIns="0" bIns="0" rtlCol="0"/>
          <a:lstStyle/>
          <a:p>
            <a:endParaRPr/>
          </a:p>
        </p:txBody>
      </p:sp>
      <p:sp>
        <p:nvSpPr>
          <p:cNvPr id="54" name="object 54"/>
          <p:cNvSpPr/>
          <p:nvPr/>
        </p:nvSpPr>
        <p:spPr>
          <a:xfrm>
            <a:off x="10534225" y="4621837"/>
            <a:ext cx="1258570" cy="0"/>
          </a:xfrm>
          <a:custGeom>
            <a:avLst/>
            <a:gdLst/>
            <a:ahLst/>
            <a:cxnLst/>
            <a:rect l="l" t="t" r="r" b="b"/>
            <a:pathLst>
              <a:path w="1258570">
                <a:moveTo>
                  <a:pt x="0" y="0"/>
                </a:moveTo>
                <a:lnTo>
                  <a:pt x="1258328" y="0"/>
                </a:lnTo>
              </a:path>
            </a:pathLst>
          </a:custGeom>
          <a:ln w="3175">
            <a:solidFill>
              <a:srgbClr val="000000"/>
            </a:solidFill>
          </a:ln>
        </p:spPr>
        <p:txBody>
          <a:bodyPr wrap="square" lIns="0" tIns="0" rIns="0" bIns="0" rtlCol="0"/>
          <a:lstStyle/>
          <a:p>
            <a:endParaRPr/>
          </a:p>
        </p:txBody>
      </p:sp>
      <p:sp>
        <p:nvSpPr>
          <p:cNvPr id="55" name="object 55"/>
          <p:cNvSpPr/>
          <p:nvPr/>
        </p:nvSpPr>
        <p:spPr>
          <a:xfrm>
            <a:off x="10337825" y="4621837"/>
            <a:ext cx="196850" cy="139700"/>
          </a:xfrm>
          <a:custGeom>
            <a:avLst/>
            <a:gdLst/>
            <a:ahLst/>
            <a:cxnLst/>
            <a:rect l="l" t="t" r="r" b="b"/>
            <a:pathLst>
              <a:path w="196850" h="139700">
                <a:moveTo>
                  <a:pt x="0" y="139306"/>
                </a:moveTo>
                <a:lnTo>
                  <a:pt x="196405" y="0"/>
                </a:lnTo>
              </a:path>
            </a:pathLst>
          </a:custGeom>
          <a:ln w="3175">
            <a:solidFill>
              <a:srgbClr val="000000"/>
            </a:solidFill>
          </a:ln>
        </p:spPr>
        <p:txBody>
          <a:bodyPr wrap="square" lIns="0" tIns="0" rIns="0" bIns="0" rtlCol="0"/>
          <a:lstStyle/>
          <a:p>
            <a:endParaRPr/>
          </a:p>
        </p:txBody>
      </p:sp>
      <p:sp>
        <p:nvSpPr>
          <p:cNvPr id="56" name="object 56"/>
          <p:cNvSpPr txBox="1"/>
          <p:nvPr/>
        </p:nvSpPr>
        <p:spPr>
          <a:xfrm>
            <a:off x="11832380" y="4354060"/>
            <a:ext cx="664845" cy="336550"/>
          </a:xfrm>
          <a:prstGeom prst="rect">
            <a:avLst/>
          </a:prstGeom>
        </p:spPr>
        <p:txBody>
          <a:bodyPr vert="horz" wrap="square" lIns="0" tIns="12700" rIns="0" bIns="0" rtlCol="0">
            <a:spAutoFit/>
          </a:bodyPr>
          <a:lstStyle/>
          <a:p>
            <a:pPr marL="12700" marR="5080">
              <a:lnSpc>
                <a:spcPct val="135900"/>
              </a:lnSpc>
              <a:spcBef>
                <a:spcPts val="100"/>
              </a:spcBef>
            </a:pPr>
            <a:r>
              <a:rPr sz="750" spc="-10" dirty="0">
                <a:latin typeface="Arial"/>
                <a:cs typeface="Arial"/>
              </a:rPr>
              <a:t>Flat </a:t>
            </a:r>
            <a:r>
              <a:rPr sz="750" spc="30" dirty="0">
                <a:latin typeface="Arial"/>
                <a:cs typeface="Arial"/>
              </a:rPr>
              <a:t>1</a:t>
            </a:r>
            <a:r>
              <a:rPr sz="750" spc="-120" dirty="0">
                <a:latin typeface="Arial"/>
                <a:cs typeface="Arial"/>
              </a:rPr>
              <a:t> </a:t>
            </a:r>
            <a:r>
              <a:rPr sz="750" spc="-5" dirty="0">
                <a:latin typeface="Arial"/>
                <a:cs typeface="Arial"/>
              </a:rPr>
              <a:t>Entrance  </a:t>
            </a:r>
            <a:r>
              <a:rPr sz="750" spc="-10" dirty="0">
                <a:latin typeface="Arial"/>
                <a:cs typeface="Arial"/>
              </a:rPr>
              <a:t>Flat </a:t>
            </a:r>
            <a:r>
              <a:rPr sz="750" spc="30" dirty="0">
                <a:latin typeface="Arial"/>
                <a:cs typeface="Arial"/>
              </a:rPr>
              <a:t>1</a:t>
            </a:r>
            <a:r>
              <a:rPr sz="750" spc="-155" dirty="0">
                <a:latin typeface="Arial"/>
                <a:cs typeface="Arial"/>
              </a:rPr>
              <a:t> </a:t>
            </a:r>
            <a:r>
              <a:rPr sz="750" dirty="0">
                <a:latin typeface="Arial"/>
                <a:cs typeface="Arial"/>
              </a:rPr>
              <a:t>Bin store</a:t>
            </a:r>
          </a:p>
        </p:txBody>
      </p:sp>
      <p:sp>
        <p:nvSpPr>
          <p:cNvPr id="57" name="object 57"/>
          <p:cNvSpPr/>
          <p:nvPr/>
        </p:nvSpPr>
        <p:spPr>
          <a:xfrm>
            <a:off x="10296719" y="2861085"/>
            <a:ext cx="85090" cy="43815"/>
          </a:xfrm>
          <a:custGeom>
            <a:avLst/>
            <a:gdLst/>
            <a:ahLst/>
            <a:cxnLst/>
            <a:rect l="l" t="t" r="r" b="b"/>
            <a:pathLst>
              <a:path w="85090" h="43814">
                <a:moveTo>
                  <a:pt x="73075" y="0"/>
                </a:moveTo>
                <a:lnTo>
                  <a:pt x="0" y="43395"/>
                </a:lnTo>
                <a:lnTo>
                  <a:pt x="84493" y="41109"/>
                </a:lnTo>
                <a:lnTo>
                  <a:pt x="73075" y="0"/>
                </a:lnTo>
                <a:close/>
              </a:path>
            </a:pathLst>
          </a:custGeom>
          <a:solidFill>
            <a:srgbClr val="000000"/>
          </a:solidFill>
        </p:spPr>
        <p:txBody>
          <a:bodyPr wrap="square" lIns="0" tIns="0" rIns="0" bIns="0" rtlCol="0"/>
          <a:lstStyle/>
          <a:p>
            <a:endParaRPr/>
          </a:p>
        </p:txBody>
      </p:sp>
      <p:sp>
        <p:nvSpPr>
          <p:cNvPr id="58" name="object 58"/>
          <p:cNvSpPr/>
          <p:nvPr/>
        </p:nvSpPr>
        <p:spPr>
          <a:xfrm>
            <a:off x="10296719" y="2861085"/>
            <a:ext cx="85090" cy="43815"/>
          </a:xfrm>
          <a:custGeom>
            <a:avLst/>
            <a:gdLst/>
            <a:ahLst/>
            <a:cxnLst/>
            <a:rect l="l" t="t" r="r" b="b"/>
            <a:pathLst>
              <a:path w="85090" h="43814">
                <a:moveTo>
                  <a:pt x="0" y="43395"/>
                </a:moveTo>
                <a:lnTo>
                  <a:pt x="84493" y="41109"/>
                </a:lnTo>
                <a:lnTo>
                  <a:pt x="73075" y="0"/>
                </a:lnTo>
                <a:lnTo>
                  <a:pt x="0" y="43395"/>
                </a:lnTo>
                <a:close/>
              </a:path>
            </a:pathLst>
          </a:custGeom>
          <a:ln w="3175">
            <a:solidFill>
              <a:srgbClr val="000000"/>
            </a:solidFill>
          </a:ln>
        </p:spPr>
        <p:txBody>
          <a:bodyPr wrap="square" lIns="0" tIns="0" rIns="0" bIns="0" rtlCol="0"/>
          <a:lstStyle/>
          <a:p>
            <a:endParaRPr/>
          </a:p>
        </p:txBody>
      </p:sp>
      <p:sp>
        <p:nvSpPr>
          <p:cNvPr id="59" name="object 59"/>
          <p:cNvSpPr/>
          <p:nvPr/>
        </p:nvSpPr>
        <p:spPr>
          <a:xfrm>
            <a:off x="10872216" y="2749188"/>
            <a:ext cx="920750" cy="0"/>
          </a:xfrm>
          <a:custGeom>
            <a:avLst/>
            <a:gdLst/>
            <a:ahLst/>
            <a:cxnLst/>
            <a:rect l="l" t="t" r="r" b="b"/>
            <a:pathLst>
              <a:path w="920750">
                <a:moveTo>
                  <a:pt x="0" y="0"/>
                </a:moveTo>
                <a:lnTo>
                  <a:pt x="920343" y="0"/>
                </a:lnTo>
              </a:path>
            </a:pathLst>
          </a:custGeom>
          <a:ln w="3175">
            <a:solidFill>
              <a:srgbClr val="000000"/>
            </a:solidFill>
          </a:ln>
        </p:spPr>
        <p:txBody>
          <a:bodyPr wrap="square" lIns="0" tIns="0" rIns="0" bIns="0" rtlCol="0"/>
          <a:lstStyle/>
          <a:p>
            <a:endParaRPr/>
          </a:p>
        </p:txBody>
      </p:sp>
      <p:sp>
        <p:nvSpPr>
          <p:cNvPr id="60" name="object 60"/>
          <p:cNvSpPr/>
          <p:nvPr/>
        </p:nvSpPr>
        <p:spPr>
          <a:xfrm>
            <a:off x="10296719" y="2749185"/>
            <a:ext cx="575945" cy="155575"/>
          </a:xfrm>
          <a:custGeom>
            <a:avLst/>
            <a:gdLst/>
            <a:ahLst/>
            <a:cxnLst/>
            <a:rect l="l" t="t" r="r" b="b"/>
            <a:pathLst>
              <a:path w="575945" h="155575">
                <a:moveTo>
                  <a:pt x="0" y="155295"/>
                </a:moveTo>
                <a:lnTo>
                  <a:pt x="575500" y="0"/>
                </a:lnTo>
              </a:path>
            </a:pathLst>
          </a:custGeom>
          <a:ln w="3175">
            <a:solidFill>
              <a:srgbClr val="000000"/>
            </a:solidFill>
          </a:ln>
        </p:spPr>
        <p:txBody>
          <a:bodyPr wrap="square" lIns="0" tIns="0" rIns="0" bIns="0" rtlCol="0"/>
          <a:lstStyle/>
          <a:p>
            <a:endParaRPr/>
          </a:p>
        </p:txBody>
      </p:sp>
      <p:sp>
        <p:nvSpPr>
          <p:cNvPr id="61" name="object 61"/>
          <p:cNvSpPr txBox="1"/>
          <p:nvPr/>
        </p:nvSpPr>
        <p:spPr>
          <a:xfrm>
            <a:off x="11832380" y="2506531"/>
            <a:ext cx="664845" cy="308610"/>
          </a:xfrm>
          <a:prstGeom prst="rect">
            <a:avLst/>
          </a:prstGeom>
        </p:spPr>
        <p:txBody>
          <a:bodyPr vert="horz" wrap="square" lIns="0" tIns="12700" rIns="0" bIns="0" rtlCol="0">
            <a:spAutoFit/>
          </a:bodyPr>
          <a:lstStyle/>
          <a:p>
            <a:pPr marL="12700" marR="5080">
              <a:lnSpc>
                <a:spcPct val="123900"/>
              </a:lnSpc>
              <a:spcBef>
                <a:spcPts val="100"/>
              </a:spcBef>
            </a:pPr>
            <a:r>
              <a:rPr sz="750" spc="-10" dirty="0">
                <a:latin typeface="Arial"/>
                <a:cs typeface="Arial"/>
              </a:rPr>
              <a:t>Flat </a:t>
            </a:r>
            <a:r>
              <a:rPr sz="750" spc="30" dirty="0">
                <a:latin typeface="Arial"/>
                <a:cs typeface="Arial"/>
              </a:rPr>
              <a:t>4</a:t>
            </a:r>
            <a:r>
              <a:rPr sz="750" spc="-120" dirty="0">
                <a:latin typeface="Arial"/>
                <a:cs typeface="Arial"/>
              </a:rPr>
              <a:t> </a:t>
            </a:r>
            <a:r>
              <a:rPr sz="750" spc="-5" dirty="0">
                <a:latin typeface="Arial"/>
                <a:cs typeface="Arial"/>
              </a:rPr>
              <a:t>Entrance  </a:t>
            </a:r>
            <a:r>
              <a:rPr sz="750" spc="-10" dirty="0">
                <a:latin typeface="Arial"/>
                <a:cs typeface="Arial"/>
              </a:rPr>
              <a:t>Flat </a:t>
            </a:r>
            <a:r>
              <a:rPr sz="750" spc="30" dirty="0">
                <a:latin typeface="Arial"/>
                <a:cs typeface="Arial"/>
              </a:rPr>
              <a:t>4</a:t>
            </a:r>
            <a:r>
              <a:rPr sz="750" spc="-155" dirty="0">
                <a:latin typeface="Arial"/>
                <a:cs typeface="Arial"/>
              </a:rPr>
              <a:t> </a:t>
            </a:r>
            <a:r>
              <a:rPr sz="750" dirty="0">
                <a:latin typeface="Arial"/>
                <a:cs typeface="Arial"/>
              </a:rPr>
              <a:t>Bin store</a:t>
            </a:r>
            <a:endParaRPr sz="750">
              <a:latin typeface="Arial"/>
              <a:cs typeface="Arial"/>
            </a:endParaRPr>
          </a:p>
        </p:txBody>
      </p:sp>
      <p:sp>
        <p:nvSpPr>
          <p:cNvPr id="62" name="object 62"/>
          <p:cNvSpPr/>
          <p:nvPr/>
        </p:nvSpPr>
        <p:spPr>
          <a:xfrm>
            <a:off x="6722698" y="2098331"/>
            <a:ext cx="80010" cy="43815"/>
          </a:xfrm>
          <a:custGeom>
            <a:avLst/>
            <a:gdLst/>
            <a:ahLst/>
            <a:cxnLst/>
            <a:rect l="l" t="t" r="r" b="b"/>
            <a:pathLst>
              <a:path w="80009" h="43814">
                <a:moveTo>
                  <a:pt x="79933" y="0"/>
                </a:moveTo>
                <a:lnTo>
                  <a:pt x="0" y="22834"/>
                </a:lnTo>
                <a:lnTo>
                  <a:pt x="79933" y="43383"/>
                </a:lnTo>
                <a:lnTo>
                  <a:pt x="79933" y="0"/>
                </a:lnTo>
                <a:close/>
              </a:path>
            </a:pathLst>
          </a:custGeom>
          <a:solidFill>
            <a:srgbClr val="000000"/>
          </a:solidFill>
        </p:spPr>
        <p:txBody>
          <a:bodyPr wrap="square" lIns="0" tIns="0" rIns="0" bIns="0" rtlCol="0"/>
          <a:lstStyle/>
          <a:p>
            <a:endParaRPr/>
          </a:p>
        </p:txBody>
      </p:sp>
      <p:sp>
        <p:nvSpPr>
          <p:cNvPr id="63" name="object 63"/>
          <p:cNvSpPr/>
          <p:nvPr/>
        </p:nvSpPr>
        <p:spPr>
          <a:xfrm>
            <a:off x="6722698" y="2098331"/>
            <a:ext cx="80010" cy="43815"/>
          </a:xfrm>
          <a:custGeom>
            <a:avLst/>
            <a:gdLst/>
            <a:ahLst/>
            <a:cxnLst/>
            <a:rect l="l" t="t" r="r" b="b"/>
            <a:pathLst>
              <a:path w="80009" h="43814">
                <a:moveTo>
                  <a:pt x="0" y="22834"/>
                </a:moveTo>
                <a:lnTo>
                  <a:pt x="79933" y="43383"/>
                </a:lnTo>
                <a:lnTo>
                  <a:pt x="79933" y="0"/>
                </a:lnTo>
                <a:lnTo>
                  <a:pt x="0" y="22834"/>
                </a:lnTo>
                <a:close/>
              </a:path>
            </a:pathLst>
          </a:custGeom>
          <a:ln w="3175">
            <a:solidFill>
              <a:srgbClr val="000000"/>
            </a:solidFill>
          </a:ln>
        </p:spPr>
        <p:txBody>
          <a:bodyPr wrap="square" lIns="0" tIns="0" rIns="0" bIns="0" rtlCol="0"/>
          <a:lstStyle/>
          <a:p>
            <a:endParaRPr/>
          </a:p>
        </p:txBody>
      </p:sp>
      <p:sp>
        <p:nvSpPr>
          <p:cNvPr id="64" name="object 64"/>
          <p:cNvSpPr/>
          <p:nvPr/>
        </p:nvSpPr>
        <p:spPr>
          <a:xfrm>
            <a:off x="6722698" y="2121165"/>
            <a:ext cx="813435" cy="0"/>
          </a:xfrm>
          <a:custGeom>
            <a:avLst/>
            <a:gdLst/>
            <a:ahLst/>
            <a:cxnLst/>
            <a:rect l="l" t="t" r="r" b="b"/>
            <a:pathLst>
              <a:path w="813434">
                <a:moveTo>
                  <a:pt x="0" y="0"/>
                </a:moveTo>
                <a:lnTo>
                  <a:pt x="813003" y="0"/>
                </a:lnTo>
              </a:path>
            </a:pathLst>
          </a:custGeom>
          <a:ln w="3175">
            <a:solidFill>
              <a:srgbClr val="000000"/>
            </a:solidFill>
          </a:ln>
        </p:spPr>
        <p:txBody>
          <a:bodyPr wrap="square" lIns="0" tIns="0" rIns="0" bIns="0" rtlCol="0"/>
          <a:lstStyle/>
          <a:p>
            <a:endParaRPr/>
          </a:p>
        </p:txBody>
      </p:sp>
      <p:sp>
        <p:nvSpPr>
          <p:cNvPr id="65" name="object 65"/>
          <p:cNvSpPr txBox="1"/>
          <p:nvPr/>
        </p:nvSpPr>
        <p:spPr>
          <a:xfrm>
            <a:off x="7575527" y="2047928"/>
            <a:ext cx="480059" cy="247015"/>
          </a:xfrm>
          <a:prstGeom prst="rect">
            <a:avLst/>
          </a:prstGeom>
        </p:spPr>
        <p:txBody>
          <a:bodyPr vert="horz" wrap="square" lIns="0" tIns="20955" rIns="0" bIns="0" rtlCol="0">
            <a:spAutoFit/>
          </a:bodyPr>
          <a:lstStyle/>
          <a:p>
            <a:pPr marL="12700" marR="5080">
              <a:lnSpc>
                <a:spcPts val="850"/>
              </a:lnSpc>
              <a:spcBef>
                <a:spcPts val="165"/>
              </a:spcBef>
            </a:pPr>
            <a:r>
              <a:rPr sz="750" spc="-5" dirty="0">
                <a:latin typeface="Arial"/>
                <a:cs typeface="Arial"/>
              </a:rPr>
              <a:t>C</a:t>
            </a:r>
            <a:r>
              <a:rPr sz="750" spc="-25" dirty="0">
                <a:latin typeface="Arial"/>
                <a:cs typeface="Arial"/>
              </a:rPr>
              <a:t>o</a:t>
            </a:r>
            <a:r>
              <a:rPr sz="750" spc="15" dirty="0">
                <a:latin typeface="Arial"/>
                <a:cs typeface="Arial"/>
              </a:rPr>
              <a:t>m</a:t>
            </a:r>
            <a:r>
              <a:rPr sz="750" dirty="0">
                <a:latin typeface="Arial"/>
                <a:cs typeface="Arial"/>
              </a:rPr>
              <a:t>m</a:t>
            </a:r>
            <a:r>
              <a:rPr sz="750" spc="-25" dirty="0">
                <a:latin typeface="Arial"/>
                <a:cs typeface="Arial"/>
              </a:rPr>
              <a:t>u</a:t>
            </a:r>
            <a:r>
              <a:rPr sz="750" spc="-45" dirty="0">
                <a:latin typeface="Arial"/>
                <a:cs typeface="Arial"/>
              </a:rPr>
              <a:t>n</a:t>
            </a:r>
            <a:r>
              <a:rPr sz="750" spc="-10" dirty="0">
                <a:latin typeface="Arial"/>
                <a:cs typeface="Arial"/>
              </a:rPr>
              <a:t>a</a:t>
            </a:r>
            <a:r>
              <a:rPr sz="750" spc="10" dirty="0">
                <a:latin typeface="Arial"/>
                <a:cs typeface="Arial"/>
              </a:rPr>
              <a:t>l  </a:t>
            </a:r>
            <a:r>
              <a:rPr sz="750" spc="-5" dirty="0">
                <a:latin typeface="Arial"/>
                <a:cs typeface="Arial"/>
              </a:rPr>
              <a:t>bike</a:t>
            </a:r>
            <a:r>
              <a:rPr sz="750" spc="-55" dirty="0">
                <a:latin typeface="Arial"/>
                <a:cs typeface="Arial"/>
              </a:rPr>
              <a:t> </a:t>
            </a:r>
            <a:r>
              <a:rPr sz="750" dirty="0">
                <a:latin typeface="Arial"/>
                <a:cs typeface="Arial"/>
              </a:rPr>
              <a:t>store</a:t>
            </a:r>
            <a:endParaRPr sz="75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16675" y="10321183"/>
            <a:ext cx="1760855"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Southbrook </a:t>
            </a:r>
            <a:r>
              <a:rPr sz="800" b="0" spc="-25" dirty="0">
                <a:solidFill>
                  <a:srgbClr val="808285"/>
                </a:solidFill>
                <a:latin typeface="Univers LT Pro 45 Light"/>
                <a:cs typeface="Univers LT Pro 45 Light"/>
              </a:rPr>
              <a:t>Cottages- </a:t>
            </a:r>
            <a:r>
              <a:rPr sz="800" b="0" spc="-30" dirty="0">
                <a:solidFill>
                  <a:srgbClr val="808285"/>
                </a:solidFill>
                <a:latin typeface="Univers LT Pro 45 Light"/>
                <a:cs typeface="Univers LT Pro 45 Light"/>
              </a:rPr>
              <a:t>Public</a:t>
            </a:r>
            <a:r>
              <a:rPr sz="800" b="0" spc="-155"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Consultation</a:t>
            </a:r>
            <a:endParaRPr sz="800">
              <a:latin typeface="Univers LT Pro 45 Light"/>
              <a:cs typeface="Univers LT Pro 45 Light"/>
            </a:endParaRPr>
          </a:p>
        </p:txBody>
      </p:sp>
      <p:sp>
        <p:nvSpPr>
          <p:cNvPr id="3" name="object 3"/>
          <p:cNvSpPr txBox="1"/>
          <p:nvPr/>
        </p:nvSpPr>
        <p:spPr>
          <a:xfrm>
            <a:off x="9054124" y="10309262"/>
            <a:ext cx="466090"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June</a:t>
            </a:r>
            <a:r>
              <a:rPr sz="800" b="0" spc="-110"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2020</a:t>
            </a:r>
            <a:endParaRPr sz="800">
              <a:latin typeface="Univers LT Pro 45 Light"/>
              <a:cs typeface="Univers LT Pro 45 Light"/>
            </a:endParaRPr>
          </a:p>
        </p:txBody>
      </p:sp>
      <p:sp>
        <p:nvSpPr>
          <p:cNvPr id="4" name="object 4"/>
          <p:cNvSpPr txBox="1"/>
          <p:nvPr/>
        </p:nvSpPr>
        <p:spPr>
          <a:xfrm>
            <a:off x="14644755" y="10309262"/>
            <a:ext cx="121285" cy="147320"/>
          </a:xfrm>
          <a:prstGeom prst="rect">
            <a:avLst/>
          </a:prstGeom>
        </p:spPr>
        <p:txBody>
          <a:bodyPr vert="horz" wrap="square" lIns="0" tIns="12700" rIns="0" bIns="0" rtlCol="0">
            <a:spAutoFit/>
          </a:bodyPr>
          <a:lstStyle/>
          <a:p>
            <a:pPr marL="12700">
              <a:lnSpc>
                <a:spcPct val="100000"/>
              </a:lnSpc>
              <a:spcBef>
                <a:spcPts val="100"/>
              </a:spcBef>
            </a:pPr>
            <a:r>
              <a:rPr sz="800" b="0" spc="-70" dirty="0">
                <a:solidFill>
                  <a:srgbClr val="808285"/>
                </a:solidFill>
                <a:latin typeface="Univers LT Pro 45 Light"/>
                <a:cs typeface="Univers LT Pro 45 Light"/>
              </a:rPr>
              <a:t>15</a:t>
            </a:r>
            <a:endParaRPr sz="800">
              <a:latin typeface="Univers LT Pro 45 Light"/>
              <a:cs typeface="Univers LT Pro 45 Light"/>
            </a:endParaRPr>
          </a:p>
        </p:txBody>
      </p:sp>
      <p:sp>
        <p:nvSpPr>
          <p:cNvPr id="5" name="object 5"/>
          <p:cNvSpPr txBox="1"/>
          <p:nvPr/>
        </p:nvSpPr>
        <p:spPr>
          <a:xfrm>
            <a:off x="707299" y="10309262"/>
            <a:ext cx="711200" cy="147320"/>
          </a:xfrm>
          <a:prstGeom prst="rect">
            <a:avLst/>
          </a:prstGeom>
        </p:spPr>
        <p:txBody>
          <a:bodyPr vert="horz" wrap="square" lIns="0" tIns="12700" rIns="0" bIns="0" rtlCol="0">
            <a:spAutoFit/>
          </a:bodyPr>
          <a:lstStyle/>
          <a:p>
            <a:pPr marL="12700">
              <a:lnSpc>
                <a:spcPct val="100000"/>
              </a:lnSpc>
              <a:spcBef>
                <a:spcPts val="100"/>
              </a:spcBef>
            </a:pPr>
            <a:r>
              <a:rPr sz="800" b="0" spc="-35" dirty="0">
                <a:solidFill>
                  <a:srgbClr val="808285"/>
                </a:solidFill>
                <a:latin typeface="Univers LT Pro 45 Light"/>
                <a:cs typeface="Univers LT Pro 45 Light"/>
              </a:rPr>
              <a:t>ArchitecturePLB</a:t>
            </a:r>
            <a:endParaRPr sz="800">
              <a:latin typeface="Univers LT Pro 45 Light"/>
              <a:cs typeface="Univers LT Pro 45 Light"/>
            </a:endParaRPr>
          </a:p>
        </p:txBody>
      </p:sp>
      <p:sp>
        <p:nvSpPr>
          <p:cNvPr id="6" name="object 6"/>
          <p:cNvSpPr/>
          <p:nvPr/>
        </p:nvSpPr>
        <p:spPr>
          <a:xfrm>
            <a:off x="719999" y="10335177"/>
            <a:ext cx="14040485" cy="0"/>
          </a:xfrm>
          <a:custGeom>
            <a:avLst/>
            <a:gdLst/>
            <a:ahLst/>
            <a:cxnLst/>
            <a:rect l="l" t="t" r="r" b="b"/>
            <a:pathLst>
              <a:path w="14040485">
                <a:moveTo>
                  <a:pt x="0" y="0"/>
                </a:moveTo>
                <a:lnTo>
                  <a:pt x="14040002" y="0"/>
                </a:lnTo>
              </a:path>
            </a:pathLst>
          </a:custGeom>
          <a:ln w="6350">
            <a:solidFill>
              <a:srgbClr val="808285"/>
            </a:solidFill>
          </a:ln>
        </p:spPr>
        <p:txBody>
          <a:bodyPr wrap="square" lIns="0" tIns="0" rIns="0" bIns="0" rtlCol="0"/>
          <a:lstStyle/>
          <a:p>
            <a:endParaRPr/>
          </a:p>
        </p:txBody>
      </p:sp>
      <p:sp>
        <p:nvSpPr>
          <p:cNvPr id="7" name="object 7"/>
          <p:cNvSpPr/>
          <p:nvPr/>
        </p:nvSpPr>
        <p:spPr>
          <a:xfrm>
            <a:off x="719999" y="363178"/>
            <a:ext cx="3429000" cy="0"/>
          </a:xfrm>
          <a:custGeom>
            <a:avLst/>
            <a:gdLst/>
            <a:ahLst/>
            <a:cxnLst/>
            <a:rect l="l" t="t" r="r" b="b"/>
            <a:pathLst>
              <a:path w="3429000">
                <a:moveTo>
                  <a:pt x="0" y="0"/>
                </a:moveTo>
                <a:lnTo>
                  <a:pt x="3429000" y="0"/>
                </a:lnTo>
              </a:path>
            </a:pathLst>
          </a:custGeom>
          <a:ln w="6350">
            <a:solidFill>
              <a:srgbClr val="808285"/>
            </a:solidFill>
          </a:ln>
        </p:spPr>
        <p:txBody>
          <a:bodyPr wrap="square" lIns="0" tIns="0" rIns="0" bIns="0" rtlCol="0"/>
          <a:lstStyle/>
          <a:p>
            <a:endParaRPr/>
          </a:p>
        </p:txBody>
      </p:sp>
      <p:sp>
        <p:nvSpPr>
          <p:cNvPr id="8" name="object 8"/>
          <p:cNvSpPr txBox="1">
            <a:spLocks noGrp="1"/>
          </p:cNvSpPr>
          <p:nvPr>
            <p:ph type="title"/>
          </p:nvPr>
        </p:nvSpPr>
        <p:spPr>
          <a:xfrm>
            <a:off x="707299" y="305153"/>
            <a:ext cx="2718435" cy="558800"/>
          </a:xfrm>
          <a:prstGeom prst="rect">
            <a:avLst/>
          </a:prstGeom>
        </p:spPr>
        <p:txBody>
          <a:bodyPr vert="horz" wrap="square" lIns="0" tIns="12700" rIns="0" bIns="0" rtlCol="0">
            <a:spAutoFit/>
          </a:bodyPr>
          <a:lstStyle/>
          <a:p>
            <a:pPr marL="12700">
              <a:lnSpc>
                <a:spcPct val="100000"/>
              </a:lnSpc>
              <a:spcBef>
                <a:spcPts val="100"/>
              </a:spcBef>
            </a:pPr>
            <a:r>
              <a:rPr spc="-100" dirty="0"/>
              <a:t>First Floor</a:t>
            </a:r>
            <a:r>
              <a:rPr spc="-484" dirty="0"/>
              <a:t> </a:t>
            </a:r>
            <a:r>
              <a:rPr spc="-125" dirty="0"/>
              <a:t>Plan</a:t>
            </a:r>
          </a:p>
        </p:txBody>
      </p:sp>
      <p:sp>
        <p:nvSpPr>
          <p:cNvPr id="9" name="object 9"/>
          <p:cNvSpPr/>
          <p:nvPr/>
        </p:nvSpPr>
        <p:spPr>
          <a:xfrm>
            <a:off x="6498005" y="360007"/>
            <a:ext cx="1906192" cy="9539998"/>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8404198" y="360007"/>
            <a:ext cx="2002816" cy="9539998"/>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10407020" y="360007"/>
            <a:ext cx="2002821" cy="953999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12409841" y="360007"/>
            <a:ext cx="1918145" cy="9539998"/>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9772142" y="2809913"/>
            <a:ext cx="233045" cy="107950"/>
          </a:xfrm>
          <a:custGeom>
            <a:avLst/>
            <a:gdLst/>
            <a:ahLst/>
            <a:cxnLst/>
            <a:rect l="l" t="t" r="r" b="b"/>
            <a:pathLst>
              <a:path w="233045" h="107950">
                <a:moveTo>
                  <a:pt x="0" y="107340"/>
                </a:moveTo>
                <a:lnTo>
                  <a:pt x="232943" y="107340"/>
                </a:lnTo>
                <a:lnTo>
                  <a:pt x="232943" y="0"/>
                </a:lnTo>
                <a:lnTo>
                  <a:pt x="0" y="0"/>
                </a:lnTo>
                <a:lnTo>
                  <a:pt x="0" y="107340"/>
                </a:lnTo>
                <a:close/>
              </a:path>
            </a:pathLst>
          </a:custGeom>
          <a:solidFill>
            <a:srgbClr val="FFFFFF"/>
          </a:solidFill>
        </p:spPr>
        <p:txBody>
          <a:bodyPr wrap="square" lIns="0" tIns="0" rIns="0" bIns="0" rtlCol="0"/>
          <a:lstStyle/>
          <a:p>
            <a:endParaRPr/>
          </a:p>
        </p:txBody>
      </p:sp>
      <p:sp>
        <p:nvSpPr>
          <p:cNvPr id="14" name="object 14"/>
          <p:cNvSpPr txBox="1"/>
          <p:nvPr/>
        </p:nvSpPr>
        <p:spPr>
          <a:xfrm>
            <a:off x="9720622" y="2789202"/>
            <a:ext cx="340995" cy="295910"/>
          </a:xfrm>
          <a:prstGeom prst="rect">
            <a:avLst/>
          </a:prstGeom>
        </p:spPr>
        <p:txBody>
          <a:bodyPr vert="horz" wrap="square" lIns="0" tIns="37465" rIns="0" bIns="0" rtlCol="0">
            <a:spAutoFit/>
          </a:bodyPr>
          <a:lstStyle/>
          <a:p>
            <a:pPr marL="12065" marR="5080" indent="1905" algn="ctr">
              <a:lnSpc>
                <a:spcPct val="77900"/>
              </a:lnSpc>
              <a:spcBef>
                <a:spcPts val="295"/>
              </a:spcBef>
            </a:pPr>
            <a:r>
              <a:rPr sz="750" spc="-10" dirty="0">
                <a:latin typeface="Arial"/>
                <a:cs typeface="Arial"/>
              </a:rPr>
              <a:t>Flat </a:t>
            </a:r>
            <a:r>
              <a:rPr sz="750" spc="30" dirty="0">
                <a:latin typeface="Arial"/>
                <a:cs typeface="Arial"/>
              </a:rPr>
              <a:t>4  </a:t>
            </a:r>
            <a:r>
              <a:rPr sz="750" spc="15" dirty="0">
                <a:latin typeface="Arial"/>
                <a:cs typeface="Arial"/>
              </a:rPr>
              <a:t>2B</a:t>
            </a:r>
            <a:r>
              <a:rPr sz="750" spc="-85" dirty="0">
                <a:latin typeface="Arial"/>
                <a:cs typeface="Arial"/>
              </a:rPr>
              <a:t> </a:t>
            </a:r>
            <a:r>
              <a:rPr sz="750" spc="15" dirty="0">
                <a:latin typeface="Arial"/>
                <a:cs typeface="Arial"/>
              </a:rPr>
              <a:t>-</a:t>
            </a:r>
            <a:r>
              <a:rPr sz="750" spc="-75" dirty="0">
                <a:latin typeface="Arial"/>
                <a:cs typeface="Arial"/>
              </a:rPr>
              <a:t> </a:t>
            </a:r>
            <a:r>
              <a:rPr sz="750" spc="-5" dirty="0">
                <a:latin typeface="Arial"/>
                <a:cs typeface="Arial"/>
              </a:rPr>
              <a:t>3P</a:t>
            </a:r>
            <a:endParaRPr sz="750">
              <a:latin typeface="Arial"/>
              <a:cs typeface="Arial"/>
            </a:endParaRPr>
          </a:p>
          <a:p>
            <a:pPr algn="ctr">
              <a:lnSpc>
                <a:spcPts val="525"/>
              </a:lnSpc>
            </a:pPr>
            <a:r>
              <a:rPr sz="500" spc="20" dirty="0">
                <a:latin typeface="Arial"/>
                <a:cs typeface="Arial"/>
              </a:rPr>
              <a:t>76</a:t>
            </a:r>
            <a:r>
              <a:rPr sz="500" spc="-25" dirty="0">
                <a:latin typeface="Arial"/>
                <a:cs typeface="Arial"/>
              </a:rPr>
              <a:t> </a:t>
            </a:r>
            <a:r>
              <a:rPr sz="500" spc="-5" dirty="0">
                <a:latin typeface="Arial"/>
                <a:cs typeface="Arial"/>
              </a:rPr>
              <a:t>m²</a:t>
            </a:r>
            <a:endParaRPr sz="500">
              <a:latin typeface="Arial"/>
              <a:cs typeface="Arial"/>
            </a:endParaRPr>
          </a:p>
        </p:txBody>
      </p:sp>
      <p:sp>
        <p:nvSpPr>
          <p:cNvPr id="15" name="object 15"/>
          <p:cNvSpPr txBox="1"/>
          <p:nvPr/>
        </p:nvSpPr>
        <p:spPr>
          <a:xfrm>
            <a:off x="8681530" y="5730632"/>
            <a:ext cx="340995" cy="295910"/>
          </a:xfrm>
          <a:prstGeom prst="rect">
            <a:avLst/>
          </a:prstGeom>
        </p:spPr>
        <p:txBody>
          <a:bodyPr vert="horz" wrap="square" lIns="0" tIns="37465" rIns="0" bIns="0" rtlCol="0">
            <a:spAutoFit/>
          </a:bodyPr>
          <a:lstStyle/>
          <a:p>
            <a:pPr marL="12700" marR="5080" indent="1905" algn="ctr">
              <a:lnSpc>
                <a:spcPct val="77900"/>
              </a:lnSpc>
              <a:spcBef>
                <a:spcPts val="295"/>
              </a:spcBef>
            </a:pPr>
            <a:r>
              <a:rPr sz="750" spc="-10" dirty="0">
                <a:latin typeface="Arial"/>
                <a:cs typeface="Arial"/>
              </a:rPr>
              <a:t>Flat </a:t>
            </a:r>
            <a:r>
              <a:rPr sz="750" spc="30" dirty="0">
                <a:latin typeface="Arial"/>
                <a:cs typeface="Arial"/>
              </a:rPr>
              <a:t>5  </a:t>
            </a:r>
            <a:r>
              <a:rPr sz="750" spc="15" dirty="0">
                <a:latin typeface="Arial"/>
                <a:cs typeface="Arial"/>
              </a:rPr>
              <a:t>1B</a:t>
            </a:r>
            <a:r>
              <a:rPr sz="750" spc="-90" dirty="0">
                <a:latin typeface="Arial"/>
                <a:cs typeface="Arial"/>
              </a:rPr>
              <a:t> </a:t>
            </a:r>
            <a:r>
              <a:rPr sz="750" spc="15" dirty="0">
                <a:latin typeface="Arial"/>
                <a:cs typeface="Arial"/>
              </a:rPr>
              <a:t>-</a:t>
            </a:r>
            <a:r>
              <a:rPr sz="750" spc="-75" dirty="0">
                <a:latin typeface="Arial"/>
                <a:cs typeface="Arial"/>
              </a:rPr>
              <a:t> </a:t>
            </a:r>
            <a:r>
              <a:rPr sz="750" spc="-5" dirty="0">
                <a:latin typeface="Arial"/>
                <a:cs typeface="Arial"/>
              </a:rPr>
              <a:t>2P</a:t>
            </a:r>
            <a:endParaRPr sz="750">
              <a:latin typeface="Arial"/>
              <a:cs typeface="Arial"/>
            </a:endParaRPr>
          </a:p>
          <a:p>
            <a:pPr algn="ctr">
              <a:lnSpc>
                <a:spcPts val="525"/>
              </a:lnSpc>
            </a:pPr>
            <a:r>
              <a:rPr sz="500" spc="20" dirty="0">
                <a:latin typeface="Arial"/>
                <a:cs typeface="Arial"/>
              </a:rPr>
              <a:t>52</a:t>
            </a:r>
            <a:r>
              <a:rPr sz="500" spc="-25" dirty="0">
                <a:latin typeface="Arial"/>
                <a:cs typeface="Arial"/>
              </a:rPr>
              <a:t> </a:t>
            </a:r>
            <a:r>
              <a:rPr sz="500" spc="-5" dirty="0">
                <a:latin typeface="Arial"/>
                <a:cs typeface="Arial"/>
              </a:rPr>
              <a:t>m²</a:t>
            </a:r>
            <a:endParaRPr sz="500">
              <a:latin typeface="Arial"/>
              <a:cs typeface="Arial"/>
            </a:endParaRPr>
          </a:p>
        </p:txBody>
      </p:sp>
      <p:sp>
        <p:nvSpPr>
          <p:cNvPr id="16" name="object 16"/>
          <p:cNvSpPr txBox="1"/>
          <p:nvPr/>
        </p:nvSpPr>
        <p:spPr>
          <a:xfrm>
            <a:off x="8718070" y="7660375"/>
            <a:ext cx="340995" cy="295910"/>
          </a:xfrm>
          <a:prstGeom prst="rect">
            <a:avLst/>
          </a:prstGeom>
        </p:spPr>
        <p:txBody>
          <a:bodyPr vert="horz" wrap="square" lIns="0" tIns="37465" rIns="0" bIns="0" rtlCol="0">
            <a:spAutoFit/>
          </a:bodyPr>
          <a:lstStyle/>
          <a:p>
            <a:pPr marL="12700" marR="5080" indent="1905" algn="ctr">
              <a:lnSpc>
                <a:spcPct val="77900"/>
              </a:lnSpc>
              <a:spcBef>
                <a:spcPts val="295"/>
              </a:spcBef>
            </a:pPr>
            <a:r>
              <a:rPr sz="750" spc="-10" dirty="0">
                <a:latin typeface="Arial"/>
                <a:cs typeface="Arial"/>
              </a:rPr>
              <a:t>Flat </a:t>
            </a:r>
            <a:r>
              <a:rPr sz="750" spc="30" dirty="0">
                <a:latin typeface="Arial"/>
                <a:cs typeface="Arial"/>
              </a:rPr>
              <a:t>6  </a:t>
            </a:r>
            <a:r>
              <a:rPr sz="750" spc="15" dirty="0">
                <a:latin typeface="Arial"/>
                <a:cs typeface="Arial"/>
              </a:rPr>
              <a:t>1B</a:t>
            </a:r>
            <a:r>
              <a:rPr sz="750" spc="-90" dirty="0">
                <a:latin typeface="Arial"/>
                <a:cs typeface="Arial"/>
              </a:rPr>
              <a:t> </a:t>
            </a:r>
            <a:r>
              <a:rPr sz="750" spc="15" dirty="0">
                <a:latin typeface="Arial"/>
                <a:cs typeface="Arial"/>
              </a:rPr>
              <a:t>-</a:t>
            </a:r>
            <a:r>
              <a:rPr sz="750" spc="-75" dirty="0">
                <a:latin typeface="Arial"/>
                <a:cs typeface="Arial"/>
              </a:rPr>
              <a:t> </a:t>
            </a:r>
            <a:r>
              <a:rPr sz="750" spc="-5" dirty="0">
                <a:latin typeface="Arial"/>
                <a:cs typeface="Arial"/>
              </a:rPr>
              <a:t>2P</a:t>
            </a:r>
            <a:endParaRPr sz="750">
              <a:latin typeface="Arial"/>
              <a:cs typeface="Arial"/>
            </a:endParaRPr>
          </a:p>
          <a:p>
            <a:pPr algn="ctr">
              <a:lnSpc>
                <a:spcPts val="525"/>
              </a:lnSpc>
            </a:pPr>
            <a:r>
              <a:rPr sz="500" spc="20" dirty="0">
                <a:latin typeface="Arial"/>
                <a:cs typeface="Arial"/>
              </a:rPr>
              <a:t>52</a:t>
            </a:r>
            <a:r>
              <a:rPr sz="500" spc="-25" dirty="0">
                <a:latin typeface="Arial"/>
                <a:cs typeface="Arial"/>
              </a:rPr>
              <a:t> </a:t>
            </a:r>
            <a:r>
              <a:rPr sz="500" spc="-5" dirty="0">
                <a:latin typeface="Arial"/>
                <a:cs typeface="Arial"/>
              </a:rPr>
              <a:t>m²</a:t>
            </a:r>
            <a:endParaRPr sz="500">
              <a:latin typeface="Arial"/>
              <a:cs typeface="Arial"/>
            </a:endParaRPr>
          </a:p>
        </p:txBody>
      </p:sp>
      <p:sp>
        <p:nvSpPr>
          <p:cNvPr id="17" name="object 17"/>
          <p:cNvSpPr txBox="1"/>
          <p:nvPr/>
        </p:nvSpPr>
        <p:spPr>
          <a:xfrm>
            <a:off x="7408175" y="7575948"/>
            <a:ext cx="131445" cy="351155"/>
          </a:xfrm>
          <a:prstGeom prst="rect">
            <a:avLst/>
          </a:prstGeom>
        </p:spPr>
        <p:txBody>
          <a:bodyPr vert="vert270" wrap="square" lIns="0" tIns="3175" rIns="0" bIns="0" rtlCol="0">
            <a:spAutoFit/>
          </a:bodyPr>
          <a:lstStyle/>
          <a:p>
            <a:pPr marL="12700">
              <a:lnSpc>
                <a:spcPct val="100000"/>
              </a:lnSpc>
              <a:spcBef>
                <a:spcPts val="25"/>
              </a:spcBef>
            </a:pPr>
            <a:r>
              <a:rPr sz="750" spc="-35" dirty="0">
                <a:latin typeface="Arial"/>
                <a:cs typeface="Arial"/>
              </a:rPr>
              <a:t>B</a:t>
            </a:r>
            <a:r>
              <a:rPr sz="750" spc="-55" dirty="0">
                <a:latin typeface="Arial"/>
                <a:cs typeface="Arial"/>
              </a:rPr>
              <a:t>a</a:t>
            </a:r>
            <a:r>
              <a:rPr sz="750" spc="-20" dirty="0">
                <a:latin typeface="Arial"/>
                <a:cs typeface="Arial"/>
              </a:rPr>
              <a:t>l</a:t>
            </a:r>
            <a:r>
              <a:rPr sz="750" spc="-30" dirty="0">
                <a:latin typeface="Arial"/>
                <a:cs typeface="Arial"/>
              </a:rPr>
              <a:t>c</a:t>
            </a:r>
            <a:r>
              <a:rPr sz="750" spc="-40" dirty="0">
                <a:latin typeface="Arial"/>
                <a:cs typeface="Arial"/>
              </a:rPr>
              <a:t>o</a:t>
            </a:r>
            <a:r>
              <a:rPr sz="750" spc="-75" dirty="0">
                <a:latin typeface="Arial"/>
                <a:cs typeface="Arial"/>
              </a:rPr>
              <a:t>ny</a:t>
            </a:r>
            <a:endParaRPr sz="750">
              <a:latin typeface="Arial"/>
              <a:cs typeface="Arial"/>
            </a:endParaRPr>
          </a:p>
        </p:txBody>
      </p:sp>
      <p:sp>
        <p:nvSpPr>
          <p:cNvPr id="18" name="object 18"/>
          <p:cNvSpPr txBox="1"/>
          <p:nvPr/>
        </p:nvSpPr>
        <p:spPr>
          <a:xfrm>
            <a:off x="7408175" y="5806043"/>
            <a:ext cx="131445" cy="351155"/>
          </a:xfrm>
          <a:prstGeom prst="rect">
            <a:avLst/>
          </a:prstGeom>
        </p:spPr>
        <p:txBody>
          <a:bodyPr vert="vert270" wrap="square" lIns="0" tIns="3175" rIns="0" bIns="0" rtlCol="0">
            <a:spAutoFit/>
          </a:bodyPr>
          <a:lstStyle/>
          <a:p>
            <a:pPr marL="12700">
              <a:lnSpc>
                <a:spcPct val="100000"/>
              </a:lnSpc>
              <a:spcBef>
                <a:spcPts val="25"/>
              </a:spcBef>
            </a:pPr>
            <a:r>
              <a:rPr sz="750" spc="-35" dirty="0">
                <a:latin typeface="Arial"/>
                <a:cs typeface="Arial"/>
              </a:rPr>
              <a:t>B</a:t>
            </a:r>
            <a:r>
              <a:rPr sz="750" spc="-55" dirty="0">
                <a:latin typeface="Arial"/>
                <a:cs typeface="Arial"/>
              </a:rPr>
              <a:t>a</a:t>
            </a:r>
            <a:r>
              <a:rPr sz="750" spc="-20" dirty="0">
                <a:latin typeface="Arial"/>
                <a:cs typeface="Arial"/>
              </a:rPr>
              <a:t>l</a:t>
            </a:r>
            <a:r>
              <a:rPr sz="750" spc="-30" dirty="0">
                <a:latin typeface="Arial"/>
                <a:cs typeface="Arial"/>
              </a:rPr>
              <a:t>c</a:t>
            </a:r>
            <a:r>
              <a:rPr sz="750" spc="-40" dirty="0">
                <a:latin typeface="Arial"/>
                <a:cs typeface="Arial"/>
              </a:rPr>
              <a:t>o</a:t>
            </a:r>
            <a:r>
              <a:rPr sz="750" spc="-75" dirty="0">
                <a:latin typeface="Arial"/>
                <a:cs typeface="Arial"/>
              </a:rPr>
              <a:t>ny</a:t>
            </a:r>
            <a:endParaRPr sz="750">
              <a:latin typeface="Arial"/>
              <a:cs typeface="Arial"/>
            </a:endParaRPr>
          </a:p>
        </p:txBody>
      </p:sp>
      <p:sp>
        <p:nvSpPr>
          <p:cNvPr id="19" name="object 19"/>
          <p:cNvSpPr txBox="1"/>
          <p:nvPr/>
        </p:nvSpPr>
        <p:spPr>
          <a:xfrm>
            <a:off x="8851486" y="3625096"/>
            <a:ext cx="131445" cy="351155"/>
          </a:xfrm>
          <a:prstGeom prst="rect">
            <a:avLst/>
          </a:prstGeom>
        </p:spPr>
        <p:txBody>
          <a:bodyPr vert="vert270" wrap="square" lIns="0" tIns="3175" rIns="0" bIns="0" rtlCol="0">
            <a:spAutoFit/>
          </a:bodyPr>
          <a:lstStyle/>
          <a:p>
            <a:pPr marL="12700">
              <a:lnSpc>
                <a:spcPct val="100000"/>
              </a:lnSpc>
              <a:spcBef>
                <a:spcPts val="25"/>
              </a:spcBef>
            </a:pPr>
            <a:r>
              <a:rPr sz="750" spc="-35" dirty="0">
                <a:latin typeface="Arial"/>
                <a:cs typeface="Arial"/>
              </a:rPr>
              <a:t>B</a:t>
            </a:r>
            <a:r>
              <a:rPr sz="750" spc="-55" dirty="0">
                <a:latin typeface="Arial"/>
                <a:cs typeface="Arial"/>
              </a:rPr>
              <a:t>a</a:t>
            </a:r>
            <a:r>
              <a:rPr sz="750" spc="-20" dirty="0">
                <a:latin typeface="Arial"/>
                <a:cs typeface="Arial"/>
              </a:rPr>
              <a:t>l</a:t>
            </a:r>
            <a:r>
              <a:rPr sz="750" spc="-30" dirty="0">
                <a:latin typeface="Arial"/>
                <a:cs typeface="Arial"/>
              </a:rPr>
              <a:t>c</a:t>
            </a:r>
            <a:r>
              <a:rPr sz="750" spc="-40" dirty="0">
                <a:latin typeface="Arial"/>
                <a:cs typeface="Arial"/>
              </a:rPr>
              <a:t>o</a:t>
            </a:r>
            <a:r>
              <a:rPr sz="750" spc="-75" dirty="0">
                <a:latin typeface="Arial"/>
                <a:cs typeface="Arial"/>
              </a:rPr>
              <a:t>ny</a:t>
            </a:r>
            <a:endParaRPr sz="750">
              <a:latin typeface="Arial"/>
              <a:cs typeface="Arial"/>
            </a:endParaRPr>
          </a:p>
        </p:txBody>
      </p:sp>
      <p:sp>
        <p:nvSpPr>
          <p:cNvPr id="20" name="object 20"/>
          <p:cNvSpPr/>
          <p:nvPr/>
        </p:nvSpPr>
        <p:spPr>
          <a:xfrm>
            <a:off x="11781818" y="2869294"/>
            <a:ext cx="80010" cy="43815"/>
          </a:xfrm>
          <a:custGeom>
            <a:avLst/>
            <a:gdLst/>
            <a:ahLst/>
            <a:cxnLst/>
            <a:rect l="l" t="t" r="r" b="b"/>
            <a:pathLst>
              <a:path w="80009" h="43814">
                <a:moveTo>
                  <a:pt x="79933" y="0"/>
                </a:moveTo>
                <a:lnTo>
                  <a:pt x="0" y="20548"/>
                </a:lnTo>
                <a:lnTo>
                  <a:pt x="79933" y="43383"/>
                </a:lnTo>
                <a:lnTo>
                  <a:pt x="79933" y="0"/>
                </a:lnTo>
                <a:close/>
              </a:path>
            </a:pathLst>
          </a:custGeom>
          <a:solidFill>
            <a:srgbClr val="000000"/>
          </a:solidFill>
        </p:spPr>
        <p:txBody>
          <a:bodyPr wrap="square" lIns="0" tIns="0" rIns="0" bIns="0" rtlCol="0"/>
          <a:lstStyle/>
          <a:p>
            <a:endParaRPr/>
          </a:p>
        </p:txBody>
      </p:sp>
      <p:sp>
        <p:nvSpPr>
          <p:cNvPr id="21" name="object 21"/>
          <p:cNvSpPr/>
          <p:nvPr/>
        </p:nvSpPr>
        <p:spPr>
          <a:xfrm>
            <a:off x="11781818" y="2869294"/>
            <a:ext cx="80010" cy="43815"/>
          </a:xfrm>
          <a:custGeom>
            <a:avLst/>
            <a:gdLst/>
            <a:ahLst/>
            <a:cxnLst/>
            <a:rect l="l" t="t" r="r" b="b"/>
            <a:pathLst>
              <a:path w="80009" h="43814">
                <a:moveTo>
                  <a:pt x="0" y="20548"/>
                </a:moveTo>
                <a:lnTo>
                  <a:pt x="79933" y="43383"/>
                </a:lnTo>
                <a:lnTo>
                  <a:pt x="79933" y="0"/>
                </a:lnTo>
                <a:lnTo>
                  <a:pt x="0" y="20548"/>
                </a:lnTo>
                <a:close/>
              </a:path>
            </a:pathLst>
          </a:custGeom>
          <a:ln w="3175">
            <a:solidFill>
              <a:srgbClr val="000000"/>
            </a:solidFill>
          </a:ln>
        </p:spPr>
        <p:txBody>
          <a:bodyPr wrap="square" lIns="0" tIns="0" rIns="0" bIns="0" rtlCol="0"/>
          <a:lstStyle/>
          <a:p>
            <a:endParaRPr/>
          </a:p>
        </p:txBody>
      </p:sp>
      <p:sp>
        <p:nvSpPr>
          <p:cNvPr id="22" name="object 22"/>
          <p:cNvSpPr/>
          <p:nvPr/>
        </p:nvSpPr>
        <p:spPr>
          <a:xfrm>
            <a:off x="11781818" y="2889843"/>
            <a:ext cx="710565" cy="0"/>
          </a:xfrm>
          <a:custGeom>
            <a:avLst/>
            <a:gdLst/>
            <a:ahLst/>
            <a:cxnLst/>
            <a:rect l="l" t="t" r="r" b="b"/>
            <a:pathLst>
              <a:path w="710565">
                <a:moveTo>
                  <a:pt x="0" y="0"/>
                </a:moveTo>
                <a:lnTo>
                  <a:pt x="710234" y="0"/>
                </a:lnTo>
              </a:path>
            </a:pathLst>
          </a:custGeom>
          <a:ln w="3175">
            <a:solidFill>
              <a:srgbClr val="000000"/>
            </a:solidFill>
          </a:ln>
        </p:spPr>
        <p:txBody>
          <a:bodyPr wrap="square" lIns="0" tIns="0" rIns="0" bIns="0" rtlCol="0"/>
          <a:lstStyle/>
          <a:p>
            <a:endParaRPr/>
          </a:p>
        </p:txBody>
      </p:sp>
      <p:sp>
        <p:nvSpPr>
          <p:cNvPr id="23" name="object 23"/>
          <p:cNvSpPr txBox="1"/>
          <p:nvPr/>
        </p:nvSpPr>
        <p:spPr>
          <a:xfrm>
            <a:off x="12534164" y="2819558"/>
            <a:ext cx="812165" cy="138430"/>
          </a:xfrm>
          <a:prstGeom prst="rect">
            <a:avLst/>
          </a:prstGeom>
        </p:spPr>
        <p:txBody>
          <a:bodyPr vert="horz" wrap="square" lIns="0" tIns="11430" rIns="0" bIns="0" rtlCol="0">
            <a:spAutoFit/>
          </a:bodyPr>
          <a:lstStyle/>
          <a:p>
            <a:pPr marL="12700">
              <a:lnSpc>
                <a:spcPct val="100000"/>
              </a:lnSpc>
              <a:spcBef>
                <a:spcPts val="90"/>
              </a:spcBef>
            </a:pPr>
            <a:r>
              <a:rPr sz="750" spc="-10" dirty="0">
                <a:latin typeface="Arial"/>
                <a:cs typeface="Arial"/>
              </a:rPr>
              <a:t>Entrance</a:t>
            </a:r>
            <a:r>
              <a:rPr sz="750" spc="-60" dirty="0">
                <a:latin typeface="Arial"/>
                <a:cs typeface="Arial"/>
              </a:rPr>
              <a:t> </a:t>
            </a:r>
            <a:r>
              <a:rPr sz="750" spc="-20" dirty="0">
                <a:latin typeface="Arial"/>
                <a:cs typeface="Arial"/>
              </a:rPr>
              <a:t>Canopies</a:t>
            </a:r>
            <a:endParaRPr sz="75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47299" y="10309262"/>
            <a:ext cx="121285" cy="147320"/>
          </a:xfrm>
          <a:prstGeom prst="rect">
            <a:avLst/>
          </a:prstGeom>
        </p:spPr>
        <p:txBody>
          <a:bodyPr vert="horz" wrap="square" lIns="0" tIns="12700" rIns="0" bIns="0" rtlCol="0">
            <a:spAutoFit/>
          </a:bodyPr>
          <a:lstStyle/>
          <a:p>
            <a:pPr marL="12700">
              <a:lnSpc>
                <a:spcPct val="100000"/>
              </a:lnSpc>
              <a:spcBef>
                <a:spcPts val="100"/>
              </a:spcBef>
            </a:pPr>
            <a:r>
              <a:rPr sz="800" b="0" spc="-70" dirty="0">
                <a:solidFill>
                  <a:srgbClr val="808285"/>
                </a:solidFill>
                <a:latin typeface="Univers LT Pro 45 Light"/>
                <a:cs typeface="Univers LT Pro 45 Light"/>
              </a:rPr>
              <a:t>16</a:t>
            </a:r>
            <a:endParaRPr sz="800">
              <a:latin typeface="Univers LT Pro 45 Light"/>
              <a:cs typeface="Univers LT Pro 45 Light"/>
            </a:endParaRPr>
          </a:p>
        </p:txBody>
      </p:sp>
      <p:sp>
        <p:nvSpPr>
          <p:cNvPr id="3" name="object 3"/>
          <p:cNvSpPr txBox="1"/>
          <p:nvPr/>
        </p:nvSpPr>
        <p:spPr>
          <a:xfrm>
            <a:off x="8490498" y="10309262"/>
            <a:ext cx="466090"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June</a:t>
            </a:r>
            <a:r>
              <a:rPr sz="800" b="0" spc="-110"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2020</a:t>
            </a:r>
            <a:endParaRPr sz="800">
              <a:latin typeface="Univers LT Pro 45 Light"/>
              <a:cs typeface="Univers LT Pro 45 Light"/>
            </a:endParaRPr>
          </a:p>
        </p:txBody>
      </p:sp>
      <p:sp>
        <p:nvSpPr>
          <p:cNvPr id="4" name="object 4"/>
          <p:cNvSpPr txBox="1"/>
          <p:nvPr/>
        </p:nvSpPr>
        <p:spPr>
          <a:xfrm>
            <a:off x="13698153" y="10309262"/>
            <a:ext cx="711200" cy="147320"/>
          </a:xfrm>
          <a:prstGeom prst="rect">
            <a:avLst/>
          </a:prstGeom>
        </p:spPr>
        <p:txBody>
          <a:bodyPr vert="horz" wrap="square" lIns="0" tIns="12700" rIns="0" bIns="0" rtlCol="0">
            <a:spAutoFit/>
          </a:bodyPr>
          <a:lstStyle/>
          <a:p>
            <a:pPr marL="12700">
              <a:lnSpc>
                <a:spcPct val="100000"/>
              </a:lnSpc>
              <a:spcBef>
                <a:spcPts val="100"/>
              </a:spcBef>
            </a:pPr>
            <a:r>
              <a:rPr sz="800" b="0" spc="-35" dirty="0">
                <a:solidFill>
                  <a:srgbClr val="808285"/>
                </a:solidFill>
                <a:latin typeface="Univers LT Pro 45 Light"/>
                <a:cs typeface="Univers LT Pro 45 Light"/>
              </a:rPr>
              <a:t>ArchitecturePLB</a:t>
            </a:r>
            <a:endParaRPr sz="800">
              <a:latin typeface="Univers LT Pro 45 Light"/>
              <a:cs typeface="Univers LT Pro 45 Light"/>
            </a:endParaRPr>
          </a:p>
        </p:txBody>
      </p:sp>
      <p:sp>
        <p:nvSpPr>
          <p:cNvPr id="5" name="object 5"/>
          <p:cNvSpPr/>
          <p:nvPr/>
        </p:nvSpPr>
        <p:spPr>
          <a:xfrm>
            <a:off x="359999" y="10335177"/>
            <a:ext cx="14040485" cy="0"/>
          </a:xfrm>
          <a:custGeom>
            <a:avLst/>
            <a:gdLst/>
            <a:ahLst/>
            <a:cxnLst/>
            <a:rect l="l" t="t" r="r" b="b"/>
            <a:pathLst>
              <a:path w="14040485">
                <a:moveTo>
                  <a:pt x="0" y="0"/>
                </a:moveTo>
                <a:lnTo>
                  <a:pt x="14040002" y="0"/>
                </a:lnTo>
              </a:path>
            </a:pathLst>
          </a:custGeom>
          <a:ln w="6350">
            <a:solidFill>
              <a:srgbClr val="808285"/>
            </a:solidFill>
          </a:ln>
        </p:spPr>
        <p:txBody>
          <a:bodyPr wrap="square" lIns="0" tIns="0" rIns="0" bIns="0" rtlCol="0"/>
          <a:lstStyle/>
          <a:p>
            <a:endParaRPr/>
          </a:p>
        </p:txBody>
      </p:sp>
      <p:sp>
        <p:nvSpPr>
          <p:cNvPr id="6" name="object 6"/>
          <p:cNvSpPr txBox="1"/>
          <p:nvPr/>
        </p:nvSpPr>
        <p:spPr>
          <a:xfrm>
            <a:off x="5072300" y="10309262"/>
            <a:ext cx="1760855"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Southbrook </a:t>
            </a:r>
            <a:r>
              <a:rPr sz="800" b="0" spc="-25" dirty="0">
                <a:solidFill>
                  <a:srgbClr val="808285"/>
                </a:solidFill>
                <a:latin typeface="Univers LT Pro 45 Light"/>
                <a:cs typeface="Univers LT Pro 45 Light"/>
              </a:rPr>
              <a:t>Cottages- </a:t>
            </a:r>
            <a:r>
              <a:rPr sz="800" b="0" spc="-30" dirty="0">
                <a:solidFill>
                  <a:srgbClr val="808285"/>
                </a:solidFill>
                <a:latin typeface="Univers LT Pro 45 Light"/>
                <a:cs typeface="Univers LT Pro 45 Light"/>
              </a:rPr>
              <a:t>Public</a:t>
            </a:r>
            <a:r>
              <a:rPr sz="800" b="0" spc="-155"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Consultation</a:t>
            </a:r>
            <a:endParaRPr sz="800">
              <a:latin typeface="Univers LT Pro 45 Light"/>
              <a:cs typeface="Univers LT Pro 45 Light"/>
            </a:endParaRPr>
          </a:p>
        </p:txBody>
      </p:sp>
      <p:sp>
        <p:nvSpPr>
          <p:cNvPr id="7" name="object 7"/>
          <p:cNvSpPr/>
          <p:nvPr/>
        </p:nvSpPr>
        <p:spPr>
          <a:xfrm>
            <a:off x="4781245" y="5787695"/>
            <a:ext cx="9618738" cy="3768979"/>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4781245" y="1135329"/>
            <a:ext cx="9618738" cy="3768978"/>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359999" y="363178"/>
            <a:ext cx="3429000" cy="0"/>
          </a:xfrm>
          <a:custGeom>
            <a:avLst/>
            <a:gdLst/>
            <a:ahLst/>
            <a:cxnLst/>
            <a:rect l="l" t="t" r="r" b="b"/>
            <a:pathLst>
              <a:path w="3429000">
                <a:moveTo>
                  <a:pt x="0" y="0"/>
                </a:moveTo>
                <a:lnTo>
                  <a:pt x="3429000" y="0"/>
                </a:lnTo>
              </a:path>
            </a:pathLst>
          </a:custGeom>
          <a:ln w="6350">
            <a:solidFill>
              <a:srgbClr val="808285"/>
            </a:solidFill>
          </a:ln>
        </p:spPr>
        <p:txBody>
          <a:bodyPr wrap="square" lIns="0" tIns="0" rIns="0" bIns="0" rtlCol="0"/>
          <a:lstStyle/>
          <a:p>
            <a:endParaRPr/>
          </a:p>
        </p:txBody>
      </p:sp>
      <p:sp>
        <p:nvSpPr>
          <p:cNvPr id="10" name="object 10"/>
          <p:cNvSpPr txBox="1">
            <a:spLocks noGrp="1"/>
          </p:cNvSpPr>
          <p:nvPr>
            <p:ph type="title"/>
          </p:nvPr>
        </p:nvSpPr>
        <p:spPr>
          <a:xfrm>
            <a:off x="347299" y="305153"/>
            <a:ext cx="2794635" cy="1003300"/>
          </a:xfrm>
          <a:prstGeom prst="rect">
            <a:avLst/>
          </a:prstGeom>
        </p:spPr>
        <p:txBody>
          <a:bodyPr vert="horz" wrap="square" lIns="0" tIns="101600" rIns="0" bIns="0" rtlCol="0">
            <a:spAutoFit/>
          </a:bodyPr>
          <a:lstStyle/>
          <a:p>
            <a:pPr marL="12700" marR="5080">
              <a:lnSpc>
                <a:spcPts val="3500"/>
              </a:lnSpc>
              <a:spcBef>
                <a:spcPts val="800"/>
              </a:spcBef>
            </a:pPr>
            <a:r>
              <a:rPr spc="-95" dirty="0"/>
              <a:t>East </a:t>
            </a:r>
            <a:r>
              <a:rPr spc="-85" dirty="0"/>
              <a:t>and</a:t>
            </a:r>
            <a:r>
              <a:rPr spc="-620" dirty="0"/>
              <a:t> </a:t>
            </a:r>
            <a:r>
              <a:rPr spc="-100" dirty="0"/>
              <a:t>South  </a:t>
            </a:r>
            <a:r>
              <a:rPr spc="-140" dirty="0"/>
              <a:t>Elevations</a:t>
            </a:r>
          </a:p>
        </p:txBody>
      </p:sp>
      <p:sp>
        <p:nvSpPr>
          <p:cNvPr id="11" name="object 11"/>
          <p:cNvSpPr txBox="1"/>
          <p:nvPr/>
        </p:nvSpPr>
        <p:spPr>
          <a:xfrm>
            <a:off x="8251549" y="9602846"/>
            <a:ext cx="2033270" cy="238760"/>
          </a:xfrm>
          <a:prstGeom prst="rect">
            <a:avLst/>
          </a:prstGeom>
        </p:spPr>
        <p:txBody>
          <a:bodyPr vert="horz" wrap="square" lIns="0" tIns="12700" rIns="0" bIns="0" rtlCol="0">
            <a:spAutoFit/>
          </a:bodyPr>
          <a:lstStyle/>
          <a:p>
            <a:pPr marL="12700">
              <a:lnSpc>
                <a:spcPct val="100000"/>
              </a:lnSpc>
              <a:spcBef>
                <a:spcPts val="100"/>
              </a:spcBef>
            </a:pPr>
            <a:r>
              <a:rPr sz="1400" b="0" spc="-45" dirty="0">
                <a:solidFill>
                  <a:srgbClr val="808285"/>
                </a:solidFill>
                <a:latin typeface="Univers LT Pro 45 Light"/>
                <a:cs typeface="Univers LT Pro 45 Light"/>
              </a:rPr>
              <a:t>Natural Red </a:t>
            </a:r>
            <a:r>
              <a:rPr sz="1400" b="0" spc="-40" dirty="0">
                <a:solidFill>
                  <a:srgbClr val="808285"/>
                </a:solidFill>
                <a:latin typeface="Univers LT Pro 45 Light"/>
                <a:cs typeface="Univers LT Pro 45 Light"/>
              </a:rPr>
              <a:t>Cedar</a:t>
            </a:r>
            <a:r>
              <a:rPr sz="1400" b="0" spc="-290"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Cladding</a:t>
            </a:r>
            <a:endParaRPr sz="1400">
              <a:latin typeface="Univers LT Pro 45 Light"/>
              <a:cs typeface="Univers LT Pro 45 Light"/>
            </a:endParaRPr>
          </a:p>
        </p:txBody>
      </p:sp>
      <p:sp>
        <p:nvSpPr>
          <p:cNvPr id="12" name="object 12"/>
          <p:cNvSpPr txBox="1"/>
          <p:nvPr/>
        </p:nvSpPr>
        <p:spPr>
          <a:xfrm>
            <a:off x="7309353" y="5581922"/>
            <a:ext cx="754380" cy="238760"/>
          </a:xfrm>
          <a:prstGeom prst="rect">
            <a:avLst/>
          </a:prstGeom>
        </p:spPr>
        <p:txBody>
          <a:bodyPr vert="horz" wrap="square" lIns="0" tIns="12700" rIns="0" bIns="0" rtlCol="0">
            <a:spAutoFit/>
          </a:bodyPr>
          <a:lstStyle/>
          <a:p>
            <a:pPr marL="12700">
              <a:lnSpc>
                <a:spcPct val="100000"/>
              </a:lnSpc>
              <a:spcBef>
                <a:spcPts val="100"/>
              </a:spcBef>
            </a:pPr>
            <a:r>
              <a:rPr sz="1400" b="0" spc="-25" dirty="0">
                <a:solidFill>
                  <a:srgbClr val="808285"/>
                </a:solidFill>
                <a:latin typeface="Univers LT Pro 45 Light"/>
                <a:cs typeface="Univers LT Pro 45 Light"/>
              </a:rPr>
              <a:t>PV</a:t>
            </a:r>
            <a:r>
              <a:rPr sz="1400" b="0" spc="-165" dirty="0">
                <a:solidFill>
                  <a:srgbClr val="808285"/>
                </a:solidFill>
                <a:latin typeface="Univers LT Pro 45 Light"/>
                <a:cs typeface="Univers LT Pro 45 Light"/>
              </a:rPr>
              <a:t> </a:t>
            </a:r>
            <a:r>
              <a:rPr sz="1400" b="0" spc="-60" dirty="0">
                <a:solidFill>
                  <a:srgbClr val="808285"/>
                </a:solidFill>
                <a:latin typeface="Univers LT Pro 45 Light"/>
                <a:cs typeface="Univers LT Pro 45 Light"/>
              </a:rPr>
              <a:t>Panels</a:t>
            </a:r>
            <a:endParaRPr sz="1400">
              <a:latin typeface="Univers LT Pro 45 Light"/>
              <a:cs typeface="Univers LT Pro 45 Light"/>
            </a:endParaRPr>
          </a:p>
        </p:txBody>
      </p:sp>
      <p:sp>
        <p:nvSpPr>
          <p:cNvPr id="13" name="object 13"/>
          <p:cNvSpPr txBox="1"/>
          <p:nvPr/>
        </p:nvSpPr>
        <p:spPr>
          <a:xfrm>
            <a:off x="10341798" y="929614"/>
            <a:ext cx="1993264" cy="238760"/>
          </a:xfrm>
          <a:prstGeom prst="rect">
            <a:avLst/>
          </a:prstGeom>
        </p:spPr>
        <p:txBody>
          <a:bodyPr vert="horz" wrap="square" lIns="0" tIns="12700" rIns="0" bIns="0" rtlCol="0">
            <a:spAutoFit/>
          </a:bodyPr>
          <a:lstStyle/>
          <a:p>
            <a:pPr marL="12700">
              <a:lnSpc>
                <a:spcPct val="100000"/>
              </a:lnSpc>
              <a:spcBef>
                <a:spcPts val="100"/>
              </a:spcBef>
            </a:pPr>
            <a:r>
              <a:rPr sz="1400" b="0" spc="-40" dirty="0">
                <a:solidFill>
                  <a:srgbClr val="808285"/>
                </a:solidFill>
                <a:latin typeface="Univers LT Pro 45 Light"/>
                <a:cs typeface="Univers LT Pro 45 Light"/>
              </a:rPr>
              <a:t>Black</a:t>
            </a:r>
            <a:r>
              <a:rPr sz="1400" b="0" spc="-270" dirty="0">
                <a:solidFill>
                  <a:srgbClr val="808285"/>
                </a:solidFill>
                <a:latin typeface="Univers LT Pro 45 Light"/>
                <a:cs typeface="Univers LT Pro 45 Light"/>
              </a:rPr>
              <a:t> </a:t>
            </a:r>
            <a:r>
              <a:rPr sz="1400" b="0" spc="-55" dirty="0">
                <a:solidFill>
                  <a:srgbClr val="808285"/>
                </a:solidFill>
                <a:latin typeface="Univers LT Pro 45 Light"/>
                <a:cs typeface="Univers LT Pro 45 Light"/>
              </a:rPr>
              <a:t>Weathered</a:t>
            </a:r>
            <a:r>
              <a:rPr sz="1400" b="0" spc="-110"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Zink</a:t>
            </a:r>
            <a:r>
              <a:rPr sz="1400" b="0" spc="-114" dirty="0">
                <a:solidFill>
                  <a:srgbClr val="808285"/>
                </a:solidFill>
                <a:latin typeface="Univers LT Pro 45 Light"/>
                <a:cs typeface="Univers LT Pro 45 Light"/>
              </a:rPr>
              <a:t> </a:t>
            </a:r>
            <a:r>
              <a:rPr sz="1400" b="0" spc="-60" dirty="0">
                <a:solidFill>
                  <a:srgbClr val="808285"/>
                </a:solidFill>
                <a:latin typeface="Univers LT Pro 45 Light"/>
                <a:cs typeface="Univers LT Pro 45 Light"/>
              </a:rPr>
              <a:t>Roof</a:t>
            </a:r>
            <a:endParaRPr sz="1400">
              <a:latin typeface="Univers LT Pro 45 Light"/>
              <a:cs typeface="Univers LT Pro 45 Light"/>
            </a:endParaRPr>
          </a:p>
        </p:txBody>
      </p:sp>
      <p:sp>
        <p:nvSpPr>
          <p:cNvPr id="14" name="object 14"/>
          <p:cNvSpPr txBox="1"/>
          <p:nvPr/>
        </p:nvSpPr>
        <p:spPr>
          <a:xfrm>
            <a:off x="8395549" y="4950537"/>
            <a:ext cx="2304415" cy="238760"/>
          </a:xfrm>
          <a:prstGeom prst="rect">
            <a:avLst/>
          </a:prstGeom>
        </p:spPr>
        <p:txBody>
          <a:bodyPr vert="horz" wrap="square" lIns="0" tIns="12700" rIns="0" bIns="0" rtlCol="0">
            <a:spAutoFit/>
          </a:bodyPr>
          <a:lstStyle/>
          <a:p>
            <a:pPr marL="12700">
              <a:lnSpc>
                <a:spcPct val="100000"/>
              </a:lnSpc>
              <a:spcBef>
                <a:spcPts val="100"/>
              </a:spcBef>
            </a:pPr>
            <a:r>
              <a:rPr sz="1400" b="0" spc="-40" dirty="0">
                <a:solidFill>
                  <a:srgbClr val="808285"/>
                </a:solidFill>
                <a:latin typeface="Univers LT Pro 45 Light"/>
                <a:cs typeface="Univers LT Pro 45 Light"/>
              </a:rPr>
              <a:t>Black</a:t>
            </a:r>
            <a:r>
              <a:rPr sz="1400" b="0" spc="-280"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Timber</a:t>
            </a:r>
            <a:r>
              <a:rPr sz="1400" b="0" spc="-120"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Cladding</a:t>
            </a:r>
            <a:r>
              <a:rPr sz="1400" b="0" spc="-125" dirty="0">
                <a:solidFill>
                  <a:srgbClr val="808285"/>
                </a:solidFill>
                <a:latin typeface="Univers LT Pro 45 Light"/>
                <a:cs typeface="Univers LT Pro 45 Light"/>
              </a:rPr>
              <a:t> </a:t>
            </a:r>
            <a:r>
              <a:rPr sz="1400" b="0" spc="-55" dirty="0">
                <a:solidFill>
                  <a:srgbClr val="808285"/>
                </a:solidFill>
                <a:latin typeface="Univers LT Pro 45 Light"/>
                <a:cs typeface="Univers LT Pro 45 Light"/>
              </a:rPr>
              <a:t>(Recess)</a:t>
            </a:r>
            <a:endParaRPr sz="1400">
              <a:latin typeface="Univers LT Pro 45 Light"/>
              <a:cs typeface="Univers LT Pro 45 Light"/>
            </a:endParaRPr>
          </a:p>
        </p:txBody>
      </p:sp>
      <p:sp>
        <p:nvSpPr>
          <p:cNvPr id="15" name="object 15"/>
          <p:cNvSpPr txBox="1"/>
          <p:nvPr/>
        </p:nvSpPr>
        <p:spPr>
          <a:xfrm>
            <a:off x="11729175" y="4950537"/>
            <a:ext cx="1632585" cy="238760"/>
          </a:xfrm>
          <a:prstGeom prst="rect">
            <a:avLst/>
          </a:prstGeom>
        </p:spPr>
        <p:txBody>
          <a:bodyPr vert="horz" wrap="square" lIns="0" tIns="12700" rIns="0" bIns="0" rtlCol="0">
            <a:spAutoFit/>
          </a:bodyPr>
          <a:lstStyle/>
          <a:p>
            <a:pPr marL="12700">
              <a:lnSpc>
                <a:spcPct val="100000"/>
              </a:lnSpc>
              <a:spcBef>
                <a:spcPts val="100"/>
              </a:spcBef>
            </a:pPr>
            <a:r>
              <a:rPr sz="1400" b="0" spc="-40" dirty="0">
                <a:solidFill>
                  <a:srgbClr val="808285"/>
                </a:solidFill>
                <a:latin typeface="Univers LT Pro 45 Light"/>
                <a:cs typeface="Univers LT Pro 45 Light"/>
              </a:rPr>
              <a:t>Black</a:t>
            </a:r>
            <a:r>
              <a:rPr sz="1400" b="0" spc="-290"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Timber</a:t>
            </a:r>
            <a:r>
              <a:rPr sz="1400" b="0" spc="-145"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Cladding</a:t>
            </a:r>
            <a:endParaRPr sz="1400">
              <a:latin typeface="Univers LT Pro 45 Light"/>
              <a:cs typeface="Univers LT Pro 45 Light"/>
            </a:endParaRPr>
          </a:p>
        </p:txBody>
      </p:sp>
      <p:sp>
        <p:nvSpPr>
          <p:cNvPr id="16" name="object 16"/>
          <p:cNvSpPr txBox="1"/>
          <p:nvPr/>
        </p:nvSpPr>
        <p:spPr>
          <a:xfrm>
            <a:off x="11734549" y="9602846"/>
            <a:ext cx="1278890" cy="238760"/>
          </a:xfrm>
          <a:prstGeom prst="rect">
            <a:avLst/>
          </a:prstGeom>
        </p:spPr>
        <p:txBody>
          <a:bodyPr vert="horz" wrap="square" lIns="0" tIns="12700" rIns="0" bIns="0" rtlCol="0">
            <a:spAutoFit/>
          </a:bodyPr>
          <a:lstStyle/>
          <a:p>
            <a:pPr marL="12700">
              <a:lnSpc>
                <a:spcPct val="100000"/>
              </a:lnSpc>
              <a:spcBef>
                <a:spcPts val="100"/>
              </a:spcBef>
            </a:pPr>
            <a:r>
              <a:rPr sz="1400" b="0" spc="-45" dirty="0">
                <a:solidFill>
                  <a:srgbClr val="808285"/>
                </a:solidFill>
                <a:latin typeface="Univers LT Pro 45 Light"/>
                <a:cs typeface="Univers LT Pro 45 Light"/>
              </a:rPr>
              <a:t>Entrance</a:t>
            </a:r>
            <a:r>
              <a:rPr sz="1400" b="0" spc="-150"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Canopy</a:t>
            </a:r>
            <a:endParaRPr sz="1400">
              <a:latin typeface="Univers LT Pro 45 Light"/>
              <a:cs typeface="Univers LT Pro 45 Light"/>
            </a:endParaRPr>
          </a:p>
        </p:txBody>
      </p:sp>
      <p:sp>
        <p:nvSpPr>
          <p:cNvPr id="17" name="object 17"/>
          <p:cNvSpPr/>
          <p:nvPr/>
        </p:nvSpPr>
        <p:spPr>
          <a:xfrm>
            <a:off x="4777524" y="5009192"/>
            <a:ext cx="1660525" cy="0"/>
          </a:xfrm>
          <a:custGeom>
            <a:avLst/>
            <a:gdLst/>
            <a:ahLst/>
            <a:cxnLst/>
            <a:rect l="l" t="t" r="r" b="b"/>
            <a:pathLst>
              <a:path w="1660525">
                <a:moveTo>
                  <a:pt x="0" y="0"/>
                </a:moveTo>
                <a:lnTo>
                  <a:pt x="1660499" y="0"/>
                </a:lnTo>
              </a:path>
            </a:pathLst>
          </a:custGeom>
          <a:ln w="7937">
            <a:solidFill>
              <a:srgbClr val="808285"/>
            </a:solidFill>
          </a:ln>
        </p:spPr>
        <p:txBody>
          <a:bodyPr wrap="square" lIns="0" tIns="0" rIns="0" bIns="0" rtlCol="0"/>
          <a:lstStyle/>
          <a:p>
            <a:endParaRPr/>
          </a:p>
        </p:txBody>
      </p:sp>
      <p:sp>
        <p:nvSpPr>
          <p:cNvPr id="18" name="object 18"/>
          <p:cNvSpPr txBox="1"/>
          <p:nvPr/>
        </p:nvSpPr>
        <p:spPr>
          <a:xfrm>
            <a:off x="4777524" y="5009192"/>
            <a:ext cx="1047750" cy="238760"/>
          </a:xfrm>
          <a:prstGeom prst="rect">
            <a:avLst/>
          </a:prstGeom>
        </p:spPr>
        <p:txBody>
          <a:bodyPr vert="horz" wrap="square" lIns="0" tIns="12700" rIns="0" bIns="0" rtlCol="0">
            <a:spAutoFit/>
          </a:bodyPr>
          <a:lstStyle/>
          <a:p>
            <a:pPr marL="12700">
              <a:lnSpc>
                <a:spcPct val="100000"/>
              </a:lnSpc>
              <a:spcBef>
                <a:spcPts val="100"/>
              </a:spcBef>
            </a:pPr>
            <a:r>
              <a:rPr sz="1400" b="0" spc="-40" dirty="0">
                <a:solidFill>
                  <a:srgbClr val="808285"/>
                </a:solidFill>
                <a:latin typeface="Univers LT Pro 45 Light"/>
                <a:cs typeface="Univers LT Pro 45 Light"/>
              </a:rPr>
              <a:t>East</a:t>
            </a:r>
            <a:r>
              <a:rPr sz="1400" b="0" spc="-145" dirty="0">
                <a:solidFill>
                  <a:srgbClr val="808285"/>
                </a:solidFill>
                <a:latin typeface="Univers LT Pro 45 Light"/>
                <a:cs typeface="Univers LT Pro 45 Light"/>
              </a:rPr>
              <a:t> </a:t>
            </a:r>
            <a:r>
              <a:rPr sz="1400" b="0" spc="-60" dirty="0">
                <a:solidFill>
                  <a:srgbClr val="808285"/>
                </a:solidFill>
                <a:latin typeface="Univers LT Pro 45 Light"/>
                <a:cs typeface="Univers LT Pro 45 Light"/>
              </a:rPr>
              <a:t>Elevation</a:t>
            </a:r>
            <a:endParaRPr sz="1400" dirty="0">
              <a:latin typeface="Univers LT Pro 45 Light"/>
              <a:cs typeface="Univers LT Pro 45 Light"/>
            </a:endParaRPr>
          </a:p>
        </p:txBody>
      </p:sp>
      <p:sp>
        <p:nvSpPr>
          <p:cNvPr id="19" name="object 19"/>
          <p:cNvSpPr/>
          <p:nvPr/>
        </p:nvSpPr>
        <p:spPr>
          <a:xfrm>
            <a:off x="4796525" y="9602796"/>
            <a:ext cx="1660525" cy="0"/>
          </a:xfrm>
          <a:custGeom>
            <a:avLst/>
            <a:gdLst/>
            <a:ahLst/>
            <a:cxnLst/>
            <a:rect l="l" t="t" r="r" b="b"/>
            <a:pathLst>
              <a:path w="1660525">
                <a:moveTo>
                  <a:pt x="0" y="0"/>
                </a:moveTo>
                <a:lnTo>
                  <a:pt x="1660499" y="0"/>
                </a:lnTo>
              </a:path>
            </a:pathLst>
          </a:custGeom>
          <a:ln w="7937">
            <a:solidFill>
              <a:srgbClr val="808285"/>
            </a:solidFill>
          </a:ln>
        </p:spPr>
        <p:txBody>
          <a:bodyPr wrap="square" lIns="0" tIns="0" rIns="0" bIns="0" rtlCol="0"/>
          <a:lstStyle/>
          <a:p>
            <a:endParaRPr/>
          </a:p>
        </p:txBody>
      </p:sp>
      <p:sp>
        <p:nvSpPr>
          <p:cNvPr id="20" name="object 20"/>
          <p:cNvSpPr txBox="1"/>
          <p:nvPr/>
        </p:nvSpPr>
        <p:spPr>
          <a:xfrm>
            <a:off x="4791947" y="9607702"/>
            <a:ext cx="1160780" cy="238760"/>
          </a:xfrm>
          <a:prstGeom prst="rect">
            <a:avLst/>
          </a:prstGeom>
        </p:spPr>
        <p:txBody>
          <a:bodyPr vert="horz" wrap="square" lIns="0" tIns="12700" rIns="0" bIns="0" rtlCol="0">
            <a:spAutoFit/>
          </a:bodyPr>
          <a:lstStyle/>
          <a:p>
            <a:pPr marL="12700">
              <a:lnSpc>
                <a:spcPct val="100000"/>
              </a:lnSpc>
              <a:spcBef>
                <a:spcPts val="100"/>
              </a:spcBef>
            </a:pPr>
            <a:r>
              <a:rPr sz="1400" b="0" spc="-40" dirty="0">
                <a:solidFill>
                  <a:srgbClr val="808285"/>
                </a:solidFill>
                <a:latin typeface="Univers LT Pro 45 Light"/>
                <a:cs typeface="Univers LT Pro 45 Light"/>
              </a:rPr>
              <a:t>South</a:t>
            </a:r>
            <a:r>
              <a:rPr sz="1400" b="0" spc="-150" dirty="0">
                <a:solidFill>
                  <a:srgbClr val="808285"/>
                </a:solidFill>
                <a:latin typeface="Univers LT Pro 45 Light"/>
                <a:cs typeface="Univers LT Pro 45 Light"/>
              </a:rPr>
              <a:t> </a:t>
            </a:r>
            <a:r>
              <a:rPr sz="1400" b="0" spc="-60" dirty="0">
                <a:solidFill>
                  <a:srgbClr val="808285"/>
                </a:solidFill>
                <a:latin typeface="Univers LT Pro 45 Light"/>
                <a:cs typeface="Univers LT Pro 45 Light"/>
              </a:rPr>
              <a:t>Elevation</a:t>
            </a:r>
            <a:endParaRPr sz="1400" dirty="0">
              <a:latin typeface="Univers LT Pro 45 Light"/>
              <a:cs typeface="Univers LT Pro 45 Light"/>
            </a:endParaRPr>
          </a:p>
        </p:txBody>
      </p:sp>
      <p:sp>
        <p:nvSpPr>
          <p:cNvPr id="21" name="object 21"/>
          <p:cNvSpPr/>
          <p:nvPr/>
        </p:nvSpPr>
        <p:spPr>
          <a:xfrm>
            <a:off x="8214749" y="8293903"/>
            <a:ext cx="0" cy="1458595"/>
          </a:xfrm>
          <a:custGeom>
            <a:avLst/>
            <a:gdLst/>
            <a:ahLst/>
            <a:cxnLst/>
            <a:rect l="l" t="t" r="r" b="b"/>
            <a:pathLst>
              <a:path h="1458595">
                <a:moveTo>
                  <a:pt x="0" y="0"/>
                </a:moveTo>
                <a:lnTo>
                  <a:pt x="0" y="1458493"/>
                </a:lnTo>
              </a:path>
            </a:pathLst>
          </a:custGeom>
          <a:ln w="6350">
            <a:solidFill>
              <a:srgbClr val="231F20"/>
            </a:solidFill>
          </a:ln>
        </p:spPr>
        <p:txBody>
          <a:bodyPr wrap="square" lIns="0" tIns="0" rIns="0" bIns="0" rtlCol="0"/>
          <a:lstStyle/>
          <a:p>
            <a:endParaRPr/>
          </a:p>
        </p:txBody>
      </p:sp>
      <p:sp>
        <p:nvSpPr>
          <p:cNvPr id="22" name="object 22"/>
          <p:cNvSpPr/>
          <p:nvPr/>
        </p:nvSpPr>
        <p:spPr>
          <a:xfrm>
            <a:off x="8114424" y="5679701"/>
            <a:ext cx="0" cy="1265555"/>
          </a:xfrm>
          <a:custGeom>
            <a:avLst/>
            <a:gdLst/>
            <a:ahLst/>
            <a:cxnLst/>
            <a:rect l="l" t="t" r="r" b="b"/>
            <a:pathLst>
              <a:path h="1265554">
                <a:moveTo>
                  <a:pt x="0" y="0"/>
                </a:moveTo>
                <a:lnTo>
                  <a:pt x="0" y="1265351"/>
                </a:lnTo>
              </a:path>
            </a:pathLst>
          </a:custGeom>
          <a:ln w="6350">
            <a:solidFill>
              <a:srgbClr val="231F20"/>
            </a:solidFill>
          </a:ln>
        </p:spPr>
        <p:txBody>
          <a:bodyPr wrap="square" lIns="0" tIns="0" rIns="0" bIns="0" rtlCol="0"/>
          <a:lstStyle/>
          <a:p>
            <a:endParaRPr/>
          </a:p>
        </p:txBody>
      </p:sp>
      <p:sp>
        <p:nvSpPr>
          <p:cNvPr id="23" name="object 23"/>
          <p:cNvSpPr/>
          <p:nvPr/>
        </p:nvSpPr>
        <p:spPr>
          <a:xfrm>
            <a:off x="11683675" y="8478004"/>
            <a:ext cx="0" cy="1274445"/>
          </a:xfrm>
          <a:custGeom>
            <a:avLst/>
            <a:gdLst/>
            <a:ahLst/>
            <a:cxnLst/>
            <a:rect l="l" t="t" r="r" b="b"/>
            <a:pathLst>
              <a:path h="1274445">
                <a:moveTo>
                  <a:pt x="0" y="0"/>
                </a:moveTo>
                <a:lnTo>
                  <a:pt x="0" y="1274394"/>
                </a:lnTo>
              </a:path>
            </a:pathLst>
          </a:custGeom>
          <a:ln w="6350">
            <a:solidFill>
              <a:srgbClr val="231F20"/>
            </a:solidFill>
          </a:ln>
        </p:spPr>
        <p:txBody>
          <a:bodyPr wrap="square" lIns="0" tIns="0" rIns="0" bIns="0" rtlCol="0"/>
          <a:lstStyle/>
          <a:p>
            <a:endParaRPr/>
          </a:p>
        </p:txBody>
      </p:sp>
      <p:sp>
        <p:nvSpPr>
          <p:cNvPr id="24" name="object 24"/>
          <p:cNvSpPr/>
          <p:nvPr/>
        </p:nvSpPr>
        <p:spPr>
          <a:xfrm>
            <a:off x="11714874" y="3641599"/>
            <a:ext cx="0" cy="1474470"/>
          </a:xfrm>
          <a:custGeom>
            <a:avLst/>
            <a:gdLst/>
            <a:ahLst/>
            <a:cxnLst/>
            <a:rect l="l" t="t" r="r" b="b"/>
            <a:pathLst>
              <a:path h="1474470">
                <a:moveTo>
                  <a:pt x="0" y="0"/>
                </a:moveTo>
                <a:lnTo>
                  <a:pt x="0" y="1474000"/>
                </a:lnTo>
              </a:path>
            </a:pathLst>
          </a:custGeom>
          <a:ln w="6350">
            <a:solidFill>
              <a:srgbClr val="231F20"/>
            </a:solidFill>
          </a:ln>
        </p:spPr>
        <p:txBody>
          <a:bodyPr wrap="square" lIns="0" tIns="0" rIns="0" bIns="0" rtlCol="0"/>
          <a:lstStyle/>
          <a:p>
            <a:endParaRPr/>
          </a:p>
        </p:txBody>
      </p:sp>
      <p:sp>
        <p:nvSpPr>
          <p:cNvPr id="25" name="object 25"/>
          <p:cNvSpPr/>
          <p:nvPr/>
        </p:nvSpPr>
        <p:spPr>
          <a:xfrm>
            <a:off x="10303674" y="1027389"/>
            <a:ext cx="0" cy="1468755"/>
          </a:xfrm>
          <a:custGeom>
            <a:avLst/>
            <a:gdLst/>
            <a:ahLst/>
            <a:cxnLst/>
            <a:rect l="l" t="t" r="r" b="b"/>
            <a:pathLst>
              <a:path h="1468755">
                <a:moveTo>
                  <a:pt x="0" y="0"/>
                </a:moveTo>
                <a:lnTo>
                  <a:pt x="0" y="1468678"/>
                </a:lnTo>
              </a:path>
            </a:pathLst>
          </a:custGeom>
          <a:ln w="6350">
            <a:solidFill>
              <a:srgbClr val="231F20"/>
            </a:solidFill>
          </a:ln>
        </p:spPr>
        <p:txBody>
          <a:bodyPr wrap="square" lIns="0" tIns="0" rIns="0" bIns="0" rtlCol="0"/>
          <a:lstStyle/>
          <a:p>
            <a:endParaRPr/>
          </a:p>
        </p:txBody>
      </p:sp>
      <p:sp>
        <p:nvSpPr>
          <p:cNvPr id="26" name="object 26"/>
          <p:cNvSpPr/>
          <p:nvPr/>
        </p:nvSpPr>
        <p:spPr>
          <a:xfrm>
            <a:off x="8405076" y="3641599"/>
            <a:ext cx="0" cy="1459865"/>
          </a:xfrm>
          <a:custGeom>
            <a:avLst/>
            <a:gdLst/>
            <a:ahLst/>
            <a:cxnLst/>
            <a:rect l="l" t="t" r="r" b="b"/>
            <a:pathLst>
              <a:path h="1459864">
                <a:moveTo>
                  <a:pt x="0" y="0"/>
                </a:moveTo>
                <a:lnTo>
                  <a:pt x="0" y="1459598"/>
                </a:lnTo>
              </a:path>
            </a:pathLst>
          </a:custGeom>
          <a:ln w="6350">
            <a:solidFill>
              <a:srgbClr val="231F20"/>
            </a:solidFill>
          </a:ln>
        </p:spPr>
        <p:txBody>
          <a:bodyPr wrap="square" lIns="0" tIns="0" rIns="0" bIns="0" rtlCol="0"/>
          <a:lstStyle/>
          <a:p>
            <a:endParaRPr/>
          </a:p>
        </p:txBody>
      </p:sp>
      <p:sp>
        <p:nvSpPr>
          <p:cNvPr id="27" name="object 27"/>
          <p:cNvSpPr/>
          <p:nvPr/>
        </p:nvSpPr>
        <p:spPr>
          <a:xfrm>
            <a:off x="359994" y="2573366"/>
            <a:ext cx="3429000" cy="2993538"/>
          </a:xfrm>
          <a:prstGeom prst="rect">
            <a:avLst/>
          </a:prstGeom>
          <a:blipFill>
            <a:blip r:embed="rId5" cstate="print"/>
            <a:stretch>
              <a:fillRect/>
            </a:stretch>
          </a:blipFill>
        </p:spPr>
        <p:txBody>
          <a:bodyPr wrap="square" lIns="0" tIns="0" rIns="0" bIns="0" rtlCol="0"/>
          <a:lstStyle/>
          <a:p>
            <a:endParaRPr/>
          </a:p>
        </p:txBody>
      </p:sp>
      <p:sp>
        <p:nvSpPr>
          <p:cNvPr id="28" name="object 28"/>
          <p:cNvSpPr/>
          <p:nvPr/>
        </p:nvSpPr>
        <p:spPr>
          <a:xfrm>
            <a:off x="359994" y="6563106"/>
            <a:ext cx="3429000" cy="2218156"/>
          </a:xfrm>
          <a:prstGeom prst="rect">
            <a:avLst/>
          </a:prstGeom>
          <a:blipFill>
            <a:blip r:embed="rId6" cstate="print"/>
            <a:stretch>
              <a:fillRect/>
            </a:stretch>
          </a:blipFill>
        </p:spPr>
        <p:txBody>
          <a:bodyPr wrap="square" lIns="0" tIns="0" rIns="0" bIns="0" rtlCol="0"/>
          <a:lstStyle/>
          <a:p>
            <a:endParaRPr/>
          </a:p>
        </p:txBody>
      </p:sp>
      <p:sp>
        <p:nvSpPr>
          <p:cNvPr id="29" name="object 29"/>
          <p:cNvSpPr txBox="1"/>
          <p:nvPr/>
        </p:nvSpPr>
        <p:spPr>
          <a:xfrm>
            <a:off x="347299" y="5570172"/>
            <a:ext cx="3115310" cy="299720"/>
          </a:xfrm>
          <a:prstGeom prst="rect">
            <a:avLst/>
          </a:prstGeom>
        </p:spPr>
        <p:txBody>
          <a:bodyPr vert="horz" wrap="square" lIns="0" tIns="12700" rIns="0" bIns="0" rtlCol="0">
            <a:spAutoFit/>
          </a:bodyPr>
          <a:lstStyle/>
          <a:p>
            <a:pPr marL="12700">
              <a:lnSpc>
                <a:spcPct val="100000"/>
              </a:lnSpc>
              <a:spcBef>
                <a:spcPts val="100"/>
              </a:spcBef>
            </a:pPr>
            <a:r>
              <a:rPr sz="1800" b="0" spc="-50" dirty="0">
                <a:solidFill>
                  <a:srgbClr val="808285"/>
                </a:solidFill>
                <a:latin typeface="Univers LT Pro 45 Light"/>
                <a:cs typeface="Univers LT Pro 45 Light"/>
              </a:rPr>
              <a:t>Dark</a:t>
            </a:r>
            <a:r>
              <a:rPr sz="1800" b="0" spc="-145"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timber</a:t>
            </a:r>
            <a:r>
              <a:rPr sz="1800" b="0" spc="-180"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offset</a:t>
            </a:r>
            <a:r>
              <a:rPr sz="1800" b="0" spc="-145" dirty="0">
                <a:solidFill>
                  <a:srgbClr val="808285"/>
                </a:solidFill>
                <a:latin typeface="Univers LT Pro 45 Light"/>
                <a:cs typeface="Univers LT Pro 45 Light"/>
              </a:rPr>
              <a:t> </a:t>
            </a:r>
            <a:r>
              <a:rPr sz="1800" b="0" spc="-50" dirty="0">
                <a:solidFill>
                  <a:srgbClr val="808285"/>
                </a:solidFill>
                <a:latin typeface="Univers LT Pro 45 Light"/>
                <a:cs typeface="Univers LT Pro 45 Light"/>
              </a:rPr>
              <a:t>with</a:t>
            </a:r>
            <a:r>
              <a:rPr sz="1800" b="0" spc="-140" dirty="0">
                <a:solidFill>
                  <a:srgbClr val="808285"/>
                </a:solidFill>
                <a:latin typeface="Univers LT Pro 45 Light"/>
                <a:cs typeface="Univers LT Pro 45 Light"/>
              </a:rPr>
              <a:t> </a:t>
            </a:r>
            <a:r>
              <a:rPr sz="1800" b="0" spc="-45" dirty="0">
                <a:solidFill>
                  <a:srgbClr val="808285"/>
                </a:solidFill>
                <a:latin typeface="Univers LT Pro 45 Light"/>
                <a:cs typeface="Univers LT Pro 45 Light"/>
              </a:rPr>
              <a:t>red</a:t>
            </a:r>
            <a:r>
              <a:rPr sz="1800" b="0" spc="-145"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brick.</a:t>
            </a:r>
            <a:endParaRPr sz="1800">
              <a:latin typeface="Univers LT Pro 45 Light"/>
              <a:cs typeface="Univers LT Pro 45 Light"/>
            </a:endParaRPr>
          </a:p>
        </p:txBody>
      </p:sp>
      <p:sp>
        <p:nvSpPr>
          <p:cNvPr id="30" name="object 30"/>
          <p:cNvSpPr txBox="1"/>
          <p:nvPr/>
        </p:nvSpPr>
        <p:spPr>
          <a:xfrm>
            <a:off x="347299" y="8813439"/>
            <a:ext cx="2030095" cy="299720"/>
          </a:xfrm>
          <a:prstGeom prst="rect">
            <a:avLst/>
          </a:prstGeom>
        </p:spPr>
        <p:txBody>
          <a:bodyPr vert="horz" wrap="square" lIns="0" tIns="12700" rIns="0" bIns="0" rtlCol="0">
            <a:spAutoFit/>
          </a:bodyPr>
          <a:lstStyle/>
          <a:p>
            <a:pPr marL="12700">
              <a:lnSpc>
                <a:spcPct val="100000"/>
              </a:lnSpc>
              <a:spcBef>
                <a:spcPts val="100"/>
              </a:spcBef>
            </a:pPr>
            <a:r>
              <a:rPr sz="1800" b="0" spc="-55" dirty="0">
                <a:solidFill>
                  <a:srgbClr val="808285"/>
                </a:solidFill>
                <a:latin typeface="Univers LT Pro 45 Light"/>
                <a:cs typeface="Univers LT Pro 45 Light"/>
              </a:rPr>
              <a:t>Black timber</a:t>
            </a:r>
            <a:r>
              <a:rPr sz="1800" b="0" spc="-275"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cladding</a:t>
            </a:r>
            <a:endParaRPr sz="1800">
              <a:latin typeface="Univers LT Pro 45 Light"/>
              <a:cs typeface="Univers LT Pro 45 Light"/>
            </a:endParaRPr>
          </a:p>
        </p:txBody>
      </p:sp>
      <p:sp>
        <p:nvSpPr>
          <p:cNvPr id="31" name="object 31"/>
          <p:cNvSpPr txBox="1"/>
          <p:nvPr/>
        </p:nvSpPr>
        <p:spPr>
          <a:xfrm>
            <a:off x="347299" y="2157881"/>
            <a:ext cx="893444" cy="299720"/>
          </a:xfrm>
          <a:prstGeom prst="rect">
            <a:avLst/>
          </a:prstGeom>
        </p:spPr>
        <p:txBody>
          <a:bodyPr vert="horz" wrap="square" lIns="0" tIns="12700" rIns="0" bIns="0" rtlCol="0">
            <a:spAutoFit/>
          </a:bodyPr>
          <a:lstStyle/>
          <a:p>
            <a:pPr marL="12700">
              <a:lnSpc>
                <a:spcPct val="100000"/>
              </a:lnSpc>
              <a:spcBef>
                <a:spcPts val="100"/>
              </a:spcBef>
            </a:pPr>
            <a:r>
              <a:rPr sz="1800" b="0" spc="-65" dirty="0">
                <a:solidFill>
                  <a:srgbClr val="808285"/>
                </a:solidFill>
                <a:latin typeface="Univers LT Pro 45 Light"/>
                <a:cs typeface="Univers LT Pro 45 Light"/>
              </a:rPr>
              <a:t>Materials</a:t>
            </a:r>
            <a:endParaRPr sz="1800">
              <a:latin typeface="Univers LT Pro 45 Light"/>
              <a:cs typeface="Univers LT Pro 45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p:cNvSpPr/>
          <p:nvPr/>
        </p:nvSpPr>
        <p:spPr>
          <a:xfrm>
            <a:off x="359999" y="10335177"/>
            <a:ext cx="14040485" cy="0"/>
          </a:xfrm>
          <a:custGeom>
            <a:avLst/>
            <a:gdLst/>
            <a:ahLst/>
            <a:cxnLst/>
            <a:rect l="l" t="t" r="r" b="b"/>
            <a:pathLst>
              <a:path w="14040485">
                <a:moveTo>
                  <a:pt x="0" y="0"/>
                </a:moveTo>
                <a:lnTo>
                  <a:pt x="14040002" y="0"/>
                </a:lnTo>
              </a:path>
            </a:pathLst>
          </a:custGeom>
          <a:ln w="6350">
            <a:solidFill>
              <a:srgbClr val="808285"/>
            </a:solidFill>
          </a:ln>
        </p:spPr>
        <p:txBody>
          <a:bodyPr wrap="square" lIns="0" tIns="0" rIns="0" bIns="0" rtlCol="0"/>
          <a:lstStyle/>
          <a:p>
            <a:endParaRPr/>
          </a:p>
        </p:txBody>
      </p:sp>
      <p:sp>
        <p:nvSpPr>
          <p:cNvPr id="3" name="object 6"/>
          <p:cNvSpPr txBox="1"/>
          <p:nvPr/>
        </p:nvSpPr>
        <p:spPr>
          <a:xfrm>
            <a:off x="5072300" y="10309262"/>
            <a:ext cx="1760855"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Southbrook </a:t>
            </a:r>
            <a:r>
              <a:rPr sz="800" b="0" spc="-25" dirty="0">
                <a:solidFill>
                  <a:srgbClr val="808285"/>
                </a:solidFill>
                <a:latin typeface="Univers LT Pro 45 Light"/>
                <a:cs typeface="Univers LT Pro 45 Light"/>
              </a:rPr>
              <a:t>Cottages- </a:t>
            </a:r>
            <a:r>
              <a:rPr sz="800" b="0" spc="-30" dirty="0">
                <a:solidFill>
                  <a:srgbClr val="808285"/>
                </a:solidFill>
                <a:latin typeface="Univers LT Pro 45 Light"/>
                <a:cs typeface="Univers LT Pro 45 Light"/>
              </a:rPr>
              <a:t>Public</a:t>
            </a:r>
            <a:r>
              <a:rPr sz="800" b="0" spc="-155"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Consultation</a:t>
            </a:r>
            <a:endParaRPr sz="800">
              <a:latin typeface="Univers LT Pro 45 Light"/>
              <a:cs typeface="Univers LT Pro 45 Light"/>
            </a:endParaRPr>
          </a:p>
        </p:txBody>
      </p:sp>
      <p:sp>
        <p:nvSpPr>
          <p:cNvPr id="5" name="object 3"/>
          <p:cNvSpPr txBox="1"/>
          <p:nvPr/>
        </p:nvSpPr>
        <p:spPr>
          <a:xfrm>
            <a:off x="8490498" y="10309262"/>
            <a:ext cx="466090"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June</a:t>
            </a:r>
            <a:r>
              <a:rPr sz="800" b="0" spc="-110"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2020</a:t>
            </a:r>
            <a:endParaRPr sz="800" dirty="0">
              <a:latin typeface="Univers LT Pro 45 Light"/>
              <a:cs typeface="Univers LT Pro 45 Light"/>
            </a:endParaRPr>
          </a:p>
        </p:txBody>
      </p:sp>
      <p:sp>
        <p:nvSpPr>
          <p:cNvPr id="8" name="object 4"/>
          <p:cNvSpPr txBox="1"/>
          <p:nvPr/>
        </p:nvSpPr>
        <p:spPr>
          <a:xfrm>
            <a:off x="13698153" y="10309262"/>
            <a:ext cx="711200" cy="147320"/>
          </a:xfrm>
          <a:prstGeom prst="rect">
            <a:avLst/>
          </a:prstGeom>
        </p:spPr>
        <p:txBody>
          <a:bodyPr vert="horz" wrap="square" lIns="0" tIns="12700" rIns="0" bIns="0" rtlCol="0">
            <a:spAutoFit/>
          </a:bodyPr>
          <a:lstStyle/>
          <a:p>
            <a:pPr marL="12700">
              <a:lnSpc>
                <a:spcPct val="100000"/>
              </a:lnSpc>
              <a:spcBef>
                <a:spcPts val="100"/>
              </a:spcBef>
            </a:pPr>
            <a:r>
              <a:rPr sz="800" b="0" spc="-35" dirty="0">
                <a:solidFill>
                  <a:srgbClr val="808285"/>
                </a:solidFill>
                <a:latin typeface="Univers LT Pro 45 Light"/>
                <a:cs typeface="Univers LT Pro 45 Light"/>
              </a:rPr>
              <a:t>ArchitecturePLB</a:t>
            </a:r>
            <a:endParaRPr sz="800" dirty="0">
              <a:latin typeface="Univers LT Pro 45 Light"/>
              <a:cs typeface="Univers LT Pro 45 Light"/>
            </a:endParaRPr>
          </a:p>
        </p:txBody>
      </p:sp>
      <p:sp>
        <p:nvSpPr>
          <p:cNvPr id="9" name="TextBox 8"/>
          <p:cNvSpPr txBox="1"/>
          <p:nvPr/>
        </p:nvSpPr>
        <p:spPr>
          <a:xfrm>
            <a:off x="1085850" y="927100"/>
            <a:ext cx="13314634" cy="567015"/>
          </a:xfrm>
          <a:prstGeom prst="rect">
            <a:avLst/>
          </a:prstGeom>
          <a:noFill/>
        </p:spPr>
        <p:txBody>
          <a:bodyPr wrap="square" rtlCol="0">
            <a:spAutoFit/>
          </a:bodyPr>
          <a:lstStyle/>
          <a:p>
            <a:pPr marL="12700" marR="8255">
              <a:lnSpc>
                <a:spcPts val="3600"/>
              </a:lnSpc>
              <a:spcBef>
                <a:spcPts val="819"/>
              </a:spcBef>
            </a:pPr>
            <a:r>
              <a:rPr lang="en-GB" sz="4400" spc="-145" dirty="0">
                <a:solidFill>
                  <a:srgbClr val="767C7F"/>
                </a:solidFill>
                <a:latin typeface="Univers LT Pro 45 Light"/>
                <a:ea typeface="+mj-ea"/>
                <a:cs typeface="Univers LT Pro 45 Light"/>
              </a:rPr>
              <a:t>House Keeping </a:t>
            </a:r>
          </a:p>
        </p:txBody>
      </p:sp>
      <p:sp>
        <p:nvSpPr>
          <p:cNvPr id="10" name="object 4"/>
          <p:cNvSpPr/>
          <p:nvPr/>
        </p:nvSpPr>
        <p:spPr>
          <a:xfrm>
            <a:off x="1238250" y="894493"/>
            <a:ext cx="4367530" cy="0"/>
          </a:xfrm>
          <a:custGeom>
            <a:avLst/>
            <a:gdLst/>
            <a:ahLst/>
            <a:cxnLst/>
            <a:rect l="l" t="t" r="r" b="b"/>
            <a:pathLst>
              <a:path w="4367530">
                <a:moveTo>
                  <a:pt x="0" y="0"/>
                </a:moveTo>
                <a:lnTo>
                  <a:pt x="4367250" y="0"/>
                </a:lnTo>
              </a:path>
            </a:pathLst>
          </a:custGeom>
          <a:ln w="6350">
            <a:solidFill>
              <a:srgbClr val="808285"/>
            </a:solidFill>
          </a:ln>
        </p:spPr>
        <p:txBody>
          <a:bodyPr wrap="square" lIns="0" tIns="0" rIns="0" bIns="0" rtlCol="0"/>
          <a:lstStyle/>
          <a:p>
            <a:endParaRPr/>
          </a:p>
        </p:txBody>
      </p:sp>
      <p:sp>
        <p:nvSpPr>
          <p:cNvPr id="11" name="TextBox 10"/>
          <p:cNvSpPr txBox="1"/>
          <p:nvPr/>
        </p:nvSpPr>
        <p:spPr>
          <a:xfrm>
            <a:off x="1238249" y="1722568"/>
            <a:ext cx="13171103" cy="5401479"/>
          </a:xfrm>
          <a:prstGeom prst="rect">
            <a:avLst/>
          </a:prstGeom>
          <a:noFill/>
        </p:spPr>
        <p:txBody>
          <a:bodyPr wrap="square" rtlCol="0">
            <a:spAutoFit/>
          </a:bodyPr>
          <a:lstStyle/>
          <a:p>
            <a:pPr marL="285750" lvl="0" indent="-285750">
              <a:lnSpc>
                <a:spcPts val="1800"/>
              </a:lnSpc>
              <a:buFontTx/>
              <a:buChar char="-"/>
              <a:tabLst>
                <a:tab pos="241300" algn="l"/>
              </a:tabLst>
            </a:pPr>
            <a:r>
              <a:rPr lang="en-GB" spc="-55" dirty="0" smtClean="0">
                <a:solidFill>
                  <a:srgbClr val="808285"/>
                </a:solidFill>
                <a:latin typeface="Univers LT Pro 45 Light"/>
                <a:cs typeface="Univers LT Pro 45 Light"/>
              </a:rPr>
              <a:t>All </a:t>
            </a:r>
            <a:r>
              <a:rPr lang="en-GB" spc="-55" dirty="0">
                <a:solidFill>
                  <a:srgbClr val="808285"/>
                </a:solidFill>
                <a:latin typeface="Univers LT Pro 45 Light"/>
                <a:cs typeface="Univers LT Pro 45 Light"/>
              </a:rPr>
              <a:t>attendees’ videos will be turned </a:t>
            </a:r>
            <a:r>
              <a:rPr lang="en-GB" spc="-55" dirty="0" smtClean="0">
                <a:solidFill>
                  <a:srgbClr val="808285"/>
                </a:solidFill>
                <a:latin typeface="Univers LT Pro 45 Light"/>
                <a:cs typeface="Univers LT Pro 45 Light"/>
              </a:rPr>
              <a:t>off</a:t>
            </a:r>
          </a:p>
          <a:p>
            <a:pPr lvl="0">
              <a:lnSpc>
                <a:spcPts val="1800"/>
              </a:lnSpc>
              <a:tabLst>
                <a:tab pos="241300" algn="l"/>
              </a:tabLst>
            </a:pPr>
            <a:endParaRPr lang="en-GB" spc="-55" dirty="0" smtClean="0">
              <a:solidFill>
                <a:srgbClr val="808285"/>
              </a:solidFill>
              <a:latin typeface="Univers LT Pro 45 Light"/>
              <a:cs typeface="Univers LT Pro 45 Light"/>
            </a:endParaRPr>
          </a:p>
          <a:p>
            <a:pPr marL="285750" lvl="0" indent="-285750">
              <a:lnSpc>
                <a:spcPts val="1800"/>
              </a:lnSpc>
              <a:buFontTx/>
              <a:buChar char="-"/>
              <a:tabLst>
                <a:tab pos="241300" algn="l"/>
              </a:tabLst>
            </a:pPr>
            <a:r>
              <a:rPr lang="en-GB" spc="-55" dirty="0" smtClean="0">
                <a:solidFill>
                  <a:srgbClr val="808285"/>
                </a:solidFill>
                <a:latin typeface="Univers LT Pro 45 Light"/>
                <a:cs typeface="Univers LT Pro 45 Light"/>
              </a:rPr>
              <a:t>All </a:t>
            </a:r>
            <a:r>
              <a:rPr lang="en-GB" spc="-55" dirty="0">
                <a:solidFill>
                  <a:srgbClr val="808285"/>
                </a:solidFill>
                <a:latin typeface="Univers LT Pro 45 Light"/>
                <a:cs typeface="Univers LT Pro 45 Light"/>
              </a:rPr>
              <a:t>attendees’ microphones will be </a:t>
            </a:r>
            <a:r>
              <a:rPr lang="en-GB" spc="-55" dirty="0" smtClean="0">
                <a:solidFill>
                  <a:srgbClr val="808285"/>
                </a:solidFill>
                <a:latin typeface="Univers LT Pro 45 Light"/>
                <a:cs typeface="Univers LT Pro 45 Light"/>
              </a:rPr>
              <a:t>muted</a:t>
            </a:r>
          </a:p>
          <a:p>
            <a:pPr lvl="0">
              <a:lnSpc>
                <a:spcPts val="1800"/>
              </a:lnSpc>
              <a:tabLst>
                <a:tab pos="241300" algn="l"/>
              </a:tabLst>
            </a:pPr>
            <a:endParaRPr lang="en-GB" spc="-55" dirty="0">
              <a:solidFill>
                <a:srgbClr val="808285"/>
              </a:solidFill>
              <a:latin typeface="Univers LT Pro 45 Light"/>
              <a:cs typeface="Univers LT Pro 45 Light"/>
            </a:endParaRPr>
          </a:p>
          <a:p>
            <a:pPr marL="285750" lvl="0" indent="-285750">
              <a:lnSpc>
                <a:spcPts val="1800"/>
              </a:lnSpc>
              <a:buFontTx/>
              <a:buChar char="-"/>
              <a:tabLst>
                <a:tab pos="241300" algn="l"/>
              </a:tabLst>
            </a:pPr>
            <a:r>
              <a:rPr lang="en-GB" spc="-55" dirty="0" smtClean="0">
                <a:solidFill>
                  <a:srgbClr val="808285"/>
                </a:solidFill>
                <a:latin typeface="Univers LT Pro 45 Light"/>
                <a:cs typeface="Univers LT Pro 45 Light"/>
              </a:rPr>
              <a:t>The </a:t>
            </a:r>
            <a:r>
              <a:rPr lang="en-GB" spc="-55" dirty="0">
                <a:solidFill>
                  <a:srgbClr val="808285"/>
                </a:solidFill>
                <a:latin typeface="Univers LT Pro 45 Light"/>
                <a:cs typeface="Univers LT Pro 45 Light"/>
              </a:rPr>
              <a:t>hosts and the speakers will not be able to hear or see you. You will only be able to see/hear the host and speakers’ </a:t>
            </a:r>
            <a:r>
              <a:rPr lang="en-GB" spc="-55" dirty="0" smtClean="0">
                <a:solidFill>
                  <a:srgbClr val="808285"/>
                </a:solidFill>
                <a:latin typeface="Univers LT Pro 45 Light"/>
                <a:cs typeface="Univers LT Pro 45 Light"/>
              </a:rPr>
              <a:t>videos</a:t>
            </a:r>
          </a:p>
          <a:p>
            <a:pPr lvl="0">
              <a:lnSpc>
                <a:spcPts val="1800"/>
              </a:lnSpc>
              <a:tabLst>
                <a:tab pos="241300" algn="l"/>
              </a:tabLst>
            </a:pPr>
            <a:endParaRPr lang="en-GB" spc="-55" dirty="0" smtClean="0">
              <a:solidFill>
                <a:srgbClr val="808285"/>
              </a:solidFill>
              <a:latin typeface="Univers LT Pro 45 Light"/>
              <a:cs typeface="Univers LT Pro 45 Light"/>
            </a:endParaRPr>
          </a:p>
          <a:p>
            <a:pPr marL="285750" lvl="0" indent="-285750">
              <a:lnSpc>
                <a:spcPts val="1800"/>
              </a:lnSpc>
              <a:buFontTx/>
              <a:buChar char="-"/>
              <a:tabLst>
                <a:tab pos="241300" algn="l"/>
              </a:tabLst>
            </a:pPr>
            <a:r>
              <a:rPr lang="en-GB" spc="-55" dirty="0" smtClean="0">
                <a:solidFill>
                  <a:srgbClr val="808285"/>
                </a:solidFill>
                <a:latin typeface="Univers LT Pro 45 Light"/>
                <a:cs typeface="Univers LT Pro 45 Light"/>
              </a:rPr>
              <a:t>You </a:t>
            </a:r>
            <a:r>
              <a:rPr lang="en-GB" spc="-55" dirty="0">
                <a:solidFill>
                  <a:srgbClr val="808285"/>
                </a:solidFill>
                <a:latin typeface="Univers LT Pro 45 Light"/>
                <a:cs typeface="Univers LT Pro 45 Light"/>
              </a:rPr>
              <a:t>will be able to ask questions to the presenters through the Q&amp;A </a:t>
            </a:r>
            <a:r>
              <a:rPr lang="en-GB" spc="-55" dirty="0" smtClean="0">
                <a:solidFill>
                  <a:srgbClr val="808285"/>
                </a:solidFill>
                <a:latin typeface="Univers LT Pro 45 Light"/>
                <a:cs typeface="Univers LT Pro 45 Light"/>
              </a:rPr>
              <a:t>function</a:t>
            </a:r>
          </a:p>
          <a:p>
            <a:pPr lvl="0">
              <a:lnSpc>
                <a:spcPts val="1800"/>
              </a:lnSpc>
              <a:tabLst>
                <a:tab pos="241300" algn="l"/>
              </a:tabLst>
            </a:pPr>
            <a:endParaRPr lang="en-GB" spc="-55" dirty="0" smtClean="0">
              <a:solidFill>
                <a:srgbClr val="808285"/>
              </a:solidFill>
              <a:latin typeface="Univers LT Pro 45 Light"/>
              <a:cs typeface="Univers LT Pro 45 Light"/>
            </a:endParaRPr>
          </a:p>
          <a:p>
            <a:pPr marL="285750" lvl="0" indent="-285750">
              <a:lnSpc>
                <a:spcPts val="1800"/>
              </a:lnSpc>
              <a:buFontTx/>
              <a:buChar char="-"/>
              <a:tabLst>
                <a:tab pos="241300" algn="l"/>
              </a:tabLst>
            </a:pPr>
            <a:r>
              <a:rPr lang="en-GB" spc="-55" dirty="0" smtClean="0">
                <a:solidFill>
                  <a:srgbClr val="808285"/>
                </a:solidFill>
                <a:latin typeface="Univers LT Pro 45 Light"/>
                <a:cs typeface="Univers LT Pro 45 Light"/>
              </a:rPr>
              <a:t>Questions </a:t>
            </a:r>
            <a:r>
              <a:rPr lang="en-GB" spc="-55" dirty="0">
                <a:solidFill>
                  <a:srgbClr val="808285"/>
                </a:solidFill>
                <a:latin typeface="Univers LT Pro 45 Light"/>
                <a:cs typeface="Univers LT Pro 45 Light"/>
              </a:rPr>
              <a:t>will be screened by the presenters before they are published, to ensure they are relevant, and do not contain upsetting/offensive </a:t>
            </a:r>
            <a:r>
              <a:rPr lang="en-GB" spc="-55" dirty="0" smtClean="0">
                <a:solidFill>
                  <a:srgbClr val="808285"/>
                </a:solidFill>
                <a:latin typeface="Univers LT Pro 45 Light"/>
                <a:cs typeface="Univers LT Pro 45 Light"/>
              </a:rPr>
              <a:t>content.</a:t>
            </a:r>
          </a:p>
          <a:p>
            <a:pPr lvl="0">
              <a:lnSpc>
                <a:spcPts val="1800"/>
              </a:lnSpc>
              <a:tabLst>
                <a:tab pos="241300" algn="l"/>
              </a:tabLst>
            </a:pPr>
            <a:endParaRPr lang="en-GB" spc="-55" dirty="0" smtClean="0">
              <a:solidFill>
                <a:srgbClr val="808285"/>
              </a:solidFill>
              <a:latin typeface="Univers LT Pro 45 Light"/>
              <a:cs typeface="Univers LT Pro 45 Light"/>
            </a:endParaRPr>
          </a:p>
          <a:p>
            <a:pPr marL="285750" lvl="0" indent="-285750">
              <a:lnSpc>
                <a:spcPts val="1800"/>
              </a:lnSpc>
              <a:buFontTx/>
              <a:buChar char="-"/>
              <a:tabLst>
                <a:tab pos="241300" algn="l"/>
              </a:tabLst>
            </a:pPr>
            <a:r>
              <a:rPr lang="en-GB" spc="-55" dirty="0" smtClean="0">
                <a:solidFill>
                  <a:srgbClr val="808285"/>
                </a:solidFill>
                <a:latin typeface="Univers LT Pro 45 Light"/>
                <a:cs typeface="Univers LT Pro 45 Light"/>
              </a:rPr>
              <a:t>Please </a:t>
            </a:r>
            <a:r>
              <a:rPr lang="en-GB" spc="-55" dirty="0">
                <a:solidFill>
                  <a:srgbClr val="808285"/>
                </a:solidFill>
                <a:latin typeface="Univers LT Pro 45 Light"/>
                <a:cs typeface="Univers LT Pro 45 Light"/>
              </a:rPr>
              <a:t>note that time constraints mean that we are unable to publish/answer all questions submitted</a:t>
            </a:r>
            <a:r>
              <a:rPr lang="en-GB" spc="-55" dirty="0" smtClean="0">
                <a:solidFill>
                  <a:srgbClr val="808285"/>
                </a:solidFill>
                <a:latin typeface="Univers LT Pro 45 Light"/>
                <a:cs typeface="Univers LT Pro 45 Light"/>
              </a:rPr>
              <a:t>, questions </a:t>
            </a:r>
            <a:r>
              <a:rPr lang="en-GB" spc="-55" dirty="0">
                <a:solidFill>
                  <a:srgbClr val="808285"/>
                </a:solidFill>
                <a:latin typeface="Univers LT Pro 45 Light"/>
                <a:cs typeface="Univers LT Pro 45 Light"/>
              </a:rPr>
              <a:t>will be answered at the event. </a:t>
            </a:r>
            <a:endParaRPr lang="en-GB" spc="-55" dirty="0" smtClean="0">
              <a:solidFill>
                <a:srgbClr val="808285"/>
              </a:solidFill>
              <a:latin typeface="Univers LT Pro 45 Light"/>
              <a:cs typeface="Univers LT Pro 45 Light"/>
            </a:endParaRPr>
          </a:p>
          <a:p>
            <a:pPr lvl="0">
              <a:lnSpc>
                <a:spcPts val="1800"/>
              </a:lnSpc>
              <a:tabLst>
                <a:tab pos="241300" algn="l"/>
              </a:tabLst>
            </a:pPr>
            <a:endParaRPr lang="en-GB" spc="-55" dirty="0" smtClean="0">
              <a:solidFill>
                <a:srgbClr val="808285"/>
              </a:solidFill>
              <a:latin typeface="Univers LT Pro 45 Light"/>
              <a:cs typeface="Univers LT Pro 45 Light"/>
            </a:endParaRPr>
          </a:p>
          <a:p>
            <a:pPr marL="285750" lvl="0" indent="-285750">
              <a:lnSpc>
                <a:spcPts val="1800"/>
              </a:lnSpc>
              <a:buFontTx/>
              <a:buChar char="-"/>
              <a:tabLst>
                <a:tab pos="241300" algn="l"/>
              </a:tabLst>
            </a:pPr>
            <a:r>
              <a:rPr lang="en-GB" spc="-55" dirty="0" smtClean="0">
                <a:solidFill>
                  <a:srgbClr val="808285"/>
                </a:solidFill>
                <a:latin typeface="Univers LT Pro 45 Light"/>
                <a:cs typeface="Univers LT Pro 45 Light"/>
              </a:rPr>
              <a:t>This </a:t>
            </a:r>
            <a:r>
              <a:rPr lang="en-GB" spc="-55" dirty="0">
                <a:solidFill>
                  <a:srgbClr val="808285"/>
                </a:solidFill>
                <a:latin typeface="Univers LT Pro 45 Light"/>
                <a:cs typeface="Univers LT Pro 45 Light"/>
              </a:rPr>
              <a:t>session is being recorded and available to watch back. Please visit the link to watch it </a:t>
            </a:r>
            <a:r>
              <a:rPr lang="en-GB" spc="-55" dirty="0" smtClean="0">
                <a:solidFill>
                  <a:srgbClr val="808285"/>
                </a:solidFill>
                <a:latin typeface="Univers LT Pro 45 Light"/>
                <a:cs typeface="Univers LT Pro 45 Light"/>
              </a:rPr>
              <a:t>back.</a:t>
            </a:r>
          </a:p>
          <a:p>
            <a:pPr lvl="0">
              <a:lnSpc>
                <a:spcPts val="1800"/>
              </a:lnSpc>
              <a:tabLst>
                <a:tab pos="241300" algn="l"/>
              </a:tabLst>
            </a:pPr>
            <a:endParaRPr lang="en-GB" spc="-55" dirty="0" smtClean="0">
              <a:solidFill>
                <a:srgbClr val="808285"/>
              </a:solidFill>
              <a:latin typeface="Univers LT Pro 45 Light"/>
              <a:cs typeface="Univers LT Pro 45 Light"/>
            </a:endParaRPr>
          </a:p>
          <a:p>
            <a:pPr marL="285750" lvl="0" indent="-285750">
              <a:lnSpc>
                <a:spcPts val="1800"/>
              </a:lnSpc>
              <a:buFontTx/>
              <a:buChar char="-"/>
              <a:tabLst>
                <a:tab pos="241300" algn="l"/>
              </a:tabLst>
            </a:pPr>
            <a:r>
              <a:rPr lang="en-GB" spc="-55" dirty="0" smtClean="0">
                <a:solidFill>
                  <a:srgbClr val="808285"/>
                </a:solidFill>
                <a:latin typeface="Univers LT Pro 45 Light"/>
                <a:cs typeface="Univers LT Pro 45 Light"/>
              </a:rPr>
              <a:t>Questions </a:t>
            </a:r>
            <a:r>
              <a:rPr lang="en-GB" spc="-55" dirty="0">
                <a:solidFill>
                  <a:srgbClr val="808285"/>
                </a:solidFill>
                <a:latin typeface="Univers LT Pro 45 Light"/>
                <a:cs typeface="Univers LT Pro 45 Light"/>
              </a:rPr>
              <a:t>will be accepted until Wednesday 19th August 2020. Please email your questions to </a:t>
            </a:r>
            <a:r>
              <a:rPr lang="en-GB" spc="-55" dirty="0">
                <a:solidFill>
                  <a:srgbClr val="808285"/>
                </a:solidFill>
                <a:latin typeface="Univers LT Pro 45 Light"/>
                <a:cs typeface="Univers LT Pro 45 Light"/>
                <a:hlinkClick r:id="rId2"/>
              </a:rPr>
              <a:t>newhomes@Winchester.gov.uk</a:t>
            </a:r>
            <a:r>
              <a:rPr lang="en-GB" spc="-55" dirty="0">
                <a:solidFill>
                  <a:srgbClr val="808285"/>
                </a:solidFill>
                <a:latin typeface="Univers LT Pro 45 Light"/>
                <a:cs typeface="Univers LT Pro 45 Light"/>
              </a:rPr>
              <a:t> </a:t>
            </a:r>
            <a:endParaRPr lang="en-GB" spc="-55" dirty="0" smtClean="0">
              <a:solidFill>
                <a:srgbClr val="808285"/>
              </a:solidFill>
              <a:latin typeface="Univers LT Pro 45 Light"/>
              <a:cs typeface="Univers LT Pro 45 Light"/>
            </a:endParaRPr>
          </a:p>
          <a:p>
            <a:pPr lvl="0">
              <a:lnSpc>
                <a:spcPts val="1800"/>
              </a:lnSpc>
              <a:tabLst>
                <a:tab pos="241300" algn="l"/>
              </a:tabLst>
            </a:pPr>
            <a:endParaRPr lang="en-GB" spc="-55" dirty="0" smtClean="0">
              <a:solidFill>
                <a:srgbClr val="808285"/>
              </a:solidFill>
              <a:latin typeface="Univers LT Pro 45 Light"/>
              <a:cs typeface="Univers LT Pro 45 Light"/>
            </a:endParaRPr>
          </a:p>
          <a:p>
            <a:pPr marL="285750" lvl="0" indent="-285750">
              <a:lnSpc>
                <a:spcPts val="1800"/>
              </a:lnSpc>
              <a:buFontTx/>
              <a:buChar char="-"/>
              <a:tabLst>
                <a:tab pos="241300" algn="l"/>
              </a:tabLst>
            </a:pPr>
            <a:r>
              <a:rPr lang="en-GB" spc="-55" dirty="0" smtClean="0">
                <a:solidFill>
                  <a:srgbClr val="808285"/>
                </a:solidFill>
                <a:latin typeface="Univers LT Pro 45 Light"/>
                <a:cs typeface="Univers LT Pro 45 Light"/>
              </a:rPr>
              <a:t>We </a:t>
            </a:r>
            <a:r>
              <a:rPr lang="en-GB" spc="-55" dirty="0">
                <a:solidFill>
                  <a:srgbClr val="808285"/>
                </a:solidFill>
                <a:latin typeface="Univers LT Pro 45 Light"/>
                <a:cs typeface="Univers LT Pro 45 Light"/>
              </a:rPr>
              <a:t>aim to publish the Q&amp;A by Friday 21st August 2020 this can be found at </a:t>
            </a:r>
            <a:r>
              <a:rPr lang="en-GB" spc="-55" dirty="0" smtClean="0">
                <a:solidFill>
                  <a:srgbClr val="808285"/>
                </a:solidFill>
                <a:latin typeface="Univers LT Pro 45 Light"/>
                <a:cs typeface="Univers LT Pro 45 Light"/>
                <a:hlinkClick r:id="rId3"/>
              </a:rPr>
              <a:t>www.winchester.gov.uk/southbrookcottages</a:t>
            </a:r>
            <a:r>
              <a:rPr lang="en-GB" spc="-55" dirty="0" smtClean="0">
                <a:solidFill>
                  <a:srgbClr val="808285"/>
                </a:solidFill>
                <a:latin typeface="Univers LT Pro 45 Light"/>
                <a:cs typeface="Univers LT Pro 45 Light"/>
              </a:rPr>
              <a:t> </a:t>
            </a:r>
          </a:p>
          <a:p>
            <a:pPr lvl="0">
              <a:lnSpc>
                <a:spcPts val="1800"/>
              </a:lnSpc>
              <a:tabLst>
                <a:tab pos="241300" algn="l"/>
              </a:tabLst>
            </a:pPr>
            <a:endParaRPr lang="en-GB" spc="-55" dirty="0" smtClean="0">
              <a:solidFill>
                <a:srgbClr val="808285"/>
              </a:solidFill>
              <a:latin typeface="Univers LT Pro 45 Light"/>
              <a:cs typeface="Univers LT Pro 45 Light"/>
            </a:endParaRPr>
          </a:p>
          <a:p>
            <a:pPr marL="285750" lvl="0" indent="-285750">
              <a:lnSpc>
                <a:spcPts val="1800"/>
              </a:lnSpc>
              <a:buFontTx/>
              <a:buChar char="-"/>
              <a:tabLst>
                <a:tab pos="241300" algn="l"/>
              </a:tabLst>
            </a:pPr>
            <a:r>
              <a:rPr lang="en-GB" spc="-55" dirty="0" smtClean="0">
                <a:solidFill>
                  <a:srgbClr val="808285"/>
                </a:solidFill>
                <a:latin typeface="Univers LT Pro 45 Light"/>
                <a:cs typeface="Univers LT Pro 45 Light"/>
              </a:rPr>
              <a:t>Winchester </a:t>
            </a:r>
            <a:r>
              <a:rPr lang="en-GB" spc="-55" dirty="0">
                <a:solidFill>
                  <a:srgbClr val="808285"/>
                </a:solidFill>
                <a:latin typeface="Univers LT Pro 45 Light"/>
                <a:cs typeface="Univers LT Pro 45 Light"/>
              </a:rPr>
              <a:t>City Council is adapting to find new ways to communicate with you. We would welcome your feedback after the event, so that we can continue to develop and improve the service we provide. A short survey can be found on the event link and we welcome your views</a:t>
            </a:r>
          </a:p>
        </p:txBody>
      </p:sp>
      <p:pic>
        <p:nvPicPr>
          <p:cNvPr id="1026" name="Picture 2" descr="Home – Sunflower Housekeep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0449" y="6910451"/>
            <a:ext cx="4876800" cy="324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640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16675" y="10321183"/>
            <a:ext cx="1760855"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Southbrook </a:t>
            </a:r>
            <a:r>
              <a:rPr sz="800" b="0" spc="-25" dirty="0">
                <a:solidFill>
                  <a:srgbClr val="808285"/>
                </a:solidFill>
                <a:latin typeface="Univers LT Pro 45 Light"/>
                <a:cs typeface="Univers LT Pro 45 Light"/>
              </a:rPr>
              <a:t>Cottages- </a:t>
            </a:r>
            <a:r>
              <a:rPr sz="800" b="0" spc="-30" dirty="0">
                <a:solidFill>
                  <a:srgbClr val="808285"/>
                </a:solidFill>
                <a:latin typeface="Univers LT Pro 45 Light"/>
                <a:cs typeface="Univers LT Pro 45 Light"/>
              </a:rPr>
              <a:t>Public</a:t>
            </a:r>
            <a:r>
              <a:rPr sz="800" b="0" spc="-155"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Consultation</a:t>
            </a:r>
            <a:endParaRPr sz="800">
              <a:latin typeface="Univers LT Pro 45 Light"/>
              <a:cs typeface="Univers LT Pro 45 Light"/>
            </a:endParaRPr>
          </a:p>
        </p:txBody>
      </p:sp>
      <p:sp>
        <p:nvSpPr>
          <p:cNvPr id="3" name="object 3"/>
          <p:cNvSpPr txBox="1"/>
          <p:nvPr/>
        </p:nvSpPr>
        <p:spPr>
          <a:xfrm>
            <a:off x="9054124" y="10309262"/>
            <a:ext cx="466090"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June</a:t>
            </a:r>
            <a:r>
              <a:rPr sz="800" b="0" spc="-110"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2020</a:t>
            </a:r>
            <a:endParaRPr sz="800">
              <a:latin typeface="Univers LT Pro 45 Light"/>
              <a:cs typeface="Univers LT Pro 45 Light"/>
            </a:endParaRPr>
          </a:p>
        </p:txBody>
      </p:sp>
      <p:sp>
        <p:nvSpPr>
          <p:cNvPr id="4" name="object 4"/>
          <p:cNvSpPr txBox="1"/>
          <p:nvPr/>
        </p:nvSpPr>
        <p:spPr>
          <a:xfrm>
            <a:off x="14646788" y="10309262"/>
            <a:ext cx="117475" cy="147320"/>
          </a:xfrm>
          <a:prstGeom prst="rect">
            <a:avLst/>
          </a:prstGeom>
        </p:spPr>
        <p:txBody>
          <a:bodyPr vert="horz" wrap="square" lIns="0" tIns="12700" rIns="0" bIns="0" rtlCol="0">
            <a:spAutoFit/>
          </a:bodyPr>
          <a:lstStyle/>
          <a:p>
            <a:pPr marL="12700">
              <a:lnSpc>
                <a:spcPct val="100000"/>
              </a:lnSpc>
              <a:spcBef>
                <a:spcPts val="100"/>
              </a:spcBef>
            </a:pPr>
            <a:r>
              <a:rPr sz="800" b="0" spc="-85" dirty="0">
                <a:solidFill>
                  <a:srgbClr val="808285"/>
                </a:solidFill>
                <a:latin typeface="Univers LT Pro 45 Light"/>
                <a:cs typeface="Univers LT Pro 45 Light"/>
              </a:rPr>
              <a:t>17</a:t>
            </a:r>
            <a:endParaRPr sz="800">
              <a:latin typeface="Univers LT Pro 45 Light"/>
              <a:cs typeface="Univers LT Pro 45 Light"/>
            </a:endParaRPr>
          </a:p>
        </p:txBody>
      </p:sp>
      <p:sp>
        <p:nvSpPr>
          <p:cNvPr id="5" name="object 5"/>
          <p:cNvSpPr txBox="1"/>
          <p:nvPr/>
        </p:nvSpPr>
        <p:spPr>
          <a:xfrm>
            <a:off x="707299" y="10309262"/>
            <a:ext cx="711200" cy="147320"/>
          </a:xfrm>
          <a:prstGeom prst="rect">
            <a:avLst/>
          </a:prstGeom>
        </p:spPr>
        <p:txBody>
          <a:bodyPr vert="horz" wrap="square" lIns="0" tIns="12700" rIns="0" bIns="0" rtlCol="0">
            <a:spAutoFit/>
          </a:bodyPr>
          <a:lstStyle/>
          <a:p>
            <a:pPr marL="12700">
              <a:lnSpc>
                <a:spcPct val="100000"/>
              </a:lnSpc>
              <a:spcBef>
                <a:spcPts val="100"/>
              </a:spcBef>
            </a:pPr>
            <a:r>
              <a:rPr sz="800" b="0" spc="-35" dirty="0">
                <a:solidFill>
                  <a:srgbClr val="808285"/>
                </a:solidFill>
                <a:latin typeface="Univers LT Pro 45 Light"/>
                <a:cs typeface="Univers LT Pro 45 Light"/>
              </a:rPr>
              <a:t>ArchitecturePLB</a:t>
            </a:r>
            <a:endParaRPr sz="800">
              <a:latin typeface="Univers LT Pro 45 Light"/>
              <a:cs typeface="Univers LT Pro 45 Light"/>
            </a:endParaRPr>
          </a:p>
        </p:txBody>
      </p:sp>
      <p:sp>
        <p:nvSpPr>
          <p:cNvPr id="6" name="object 6"/>
          <p:cNvSpPr/>
          <p:nvPr/>
        </p:nvSpPr>
        <p:spPr>
          <a:xfrm>
            <a:off x="719999" y="10335177"/>
            <a:ext cx="14040485" cy="0"/>
          </a:xfrm>
          <a:custGeom>
            <a:avLst/>
            <a:gdLst/>
            <a:ahLst/>
            <a:cxnLst/>
            <a:rect l="l" t="t" r="r" b="b"/>
            <a:pathLst>
              <a:path w="14040485">
                <a:moveTo>
                  <a:pt x="0" y="0"/>
                </a:moveTo>
                <a:lnTo>
                  <a:pt x="14040002" y="0"/>
                </a:lnTo>
              </a:path>
            </a:pathLst>
          </a:custGeom>
          <a:ln w="6350">
            <a:solidFill>
              <a:srgbClr val="808285"/>
            </a:solidFill>
          </a:ln>
        </p:spPr>
        <p:txBody>
          <a:bodyPr wrap="square" lIns="0" tIns="0" rIns="0" bIns="0" rtlCol="0"/>
          <a:lstStyle/>
          <a:p>
            <a:endParaRPr/>
          </a:p>
        </p:txBody>
      </p:sp>
      <p:sp>
        <p:nvSpPr>
          <p:cNvPr id="7" name="object 7"/>
          <p:cNvSpPr/>
          <p:nvPr/>
        </p:nvSpPr>
        <p:spPr>
          <a:xfrm>
            <a:off x="5141252" y="5787695"/>
            <a:ext cx="9618751" cy="3768979"/>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5141252" y="1135329"/>
            <a:ext cx="9618751" cy="3768978"/>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719999" y="363178"/>
            <a:ext cx="3429000" cy="0"/>
          </a:xfrm>
          <a:custGeom>
            <a:avLst/>
            <a:gdLst/>
            <a:ahLst/>
            <a:cxnLst/>
            <a:rect l="l" t="t" r="r" b="b"/>
            <a:pathLst>
              <a:path w="3429000">
                <a:moveTo>
                  <a:pt x="0" y="0"/>
                </a:moveTo>
                <a:lnTo>
                  <a:pt x="3429000" y="0"/>
                </a:lnTo>
              </a:path>
            </a:pathLst>
          </a:custGeom>
          <a:ln w="6350">
            <a:solidFill>
              <a:srgbClr val="808285"/>
            </a:solidFill>
          </a:ln>
        </p:spPr>
        <p:txBody>
          <a:bodyPr wrap="square" lIns="0" tIns="0" rIns="0" bIns="0" rtlCol="0"/>
          <a:lstStyle/>
          <a:p>
            <a:endParaRPr/>
          </a:p>
        </p:txBody>
      </p:sp>
      <p:sp>
        <p:nvSpPr>
          <p:cNvPr id="10" name="object 10"/>
          <p:cNvSpPr txBox="1">
            <a:spLocks noGrp="1"/>
          </p:cNvSpPr>
          <p:nvPr>
            <p:ph type="title"/>
          </p:nvPr>
        </p:nvSpPr>
        <p:spPr>
          <a:xfrm>
            <a:off x="707299" y="305153"/>
            <a:ext cx="2943225" cy="1003300"/>
          </a:xfrm>
          <a:prstGeom prst="rect">
            <a:avLst/>
          </a:prstGeom>
        </p:spPr>
        <p:txBody>
          <a:bodyPr vert="horz" wrap="square" lIns="0" tIns="101600" rIns="0" bIns="0" rtlCol="0">
            <a:spAutoFit/>
          </a:bodyPr>
          <a:lstStyle/>
          <a:p>
            <a:pPr marL="12700" marR="5080">
              <a:lnSpc>
                <a:spcPts val="3500"/>
              </a:lnSpc>
              <a:spcBef>
                <a:spcPts val="800"/>
              </a:spcBef>
            </a:pPr>
            <a:r>
              <a:rPr spc="-130" dirty="0"/>
              <a:t>West </a:t>
            </a:r>
            <a:r>
              <a:rPr spc="-85" dirty="0"/>
              <a:t>and</a:t>
            </a:r>
            <a:r>
              <a:rPr spc="-445" dirty="0"/>
              <a:t> </a:t>
            </a:r>
            <a:r>
              <a:rPr spc="-100" dirty="0"/>
              <a:t>North  </a:t>
            </a:r>
            <a:r>
              <a:rPr spc="-140" dirty="0"/>
              <a:t>Elevations</a:t>
            </a:r>
          </a:p>
        </p:txBody>
      </p:sp>
      <p:sp>
        <p:nvSpPr>
          <p:cNvPr id="11" name="object 11"/>
          <p:cNvSpPr txBox="1"/>
          <p:nvPr/>
        </p:nvSpPr>
        <p:spPr>
          <a:xfrm>
            <a:off x="6256354" y="929614"/>
            <a:ext cx="754380" cy="238760"/>
          </a:xfrm>
          <a:prstGeom prst="rect">
            <a:avLst/>
          </a:prstGeom>
        </p:spPr>
        <p:txBody>
          <a:bodyPr vert="horz" wrap="square" lIns="0" tIns="12700" rIns="0" bIns="0" rtlCol="0">
            <a:spAutoFit/>
          </a:bodyPr>
          <a:lstStyle/>
          <a:p>
            <a:pPr marL="12700">
              <a:lnSpc>
                <a:spcPct val="100000"/>
              </a:lnSpc>
              <a:spcBef>
                <a:spcPts val="100"/>
              </a:spcBef>
            </a:pPr>
            <a:r>
              <a:rPr sz="1400" b="0" spc="-25" dirty="0">
                <a:solidFill>
                  <a:srgbClr val="808285"/>
                </a:solidFill>
                <a:latin typeface="Univers LT Pro 45 Light"/>
                <a:cs typeface="Univers LT Pro 45 Light"/>
              </a:rPr>
              <a:t>PV</a:t>
            </a:r>
            <a:r>
              <a:rPr sz="1400" b="0" spc="-165" dirty="0">
                <a:solidFill>
                  <a:srgbClr val="808285"/>
                </a:solidFill>
                <a:latin typeface="Univers LT Pro 45 Light"/>
                <a:cs typeface="Univers LT Pro 45 Light"/>
              </a:rPr>
              <a:t> </a:t>
            </a:r>
            <a:r>
              <a:rPr sz="1400" b="0" spc="-60" dirty="0">
                <a:solidFill>
                  <a:srgbClr val="808285"/>
                </a:solidFill>
                <a:latin typeface="Univers LT Pro 45 Light"/>
                <a:cs typeface="Univers LT Pro 45 Light"/>
              </a:rPr>
              <a:t>Panels</a:t>
            </a:r>
            <a:endParaRPr sz="1400">
              <a:latin typeface="Univers LT Pro 45 Light"/>
              <a:cs typeface="Univers LT Pro 45 Light"/>
            </a:endParaRPr>
          </a:p>
        </p:txBody>
      </p:sp>
      <p:sp>
        <p:nvSpPr>
          <p:cNvPr id="12" name="object 12"/>
          <p:cNvSpPr txBox="1"/>
          <p:nvPr/>
        </p:nvSpPr>
        <p:spPr>
          <a:xfrm>
            <a:off x="12328550" y="929614"/>
            <a:ext cx="1101090" cy="238760"/>
          </a:xfrm>
          <a:prstGeom prst="rect">
            <a:avLst/>
          </a:prstGeom>
        </p:spPr>
        <p:txBody>
          <a:bodyPr vert="horz" wrap="square" lIns="0" tIns="12700" rIns="0" bIns="0" rtlCol="0">
            <a:spAutoFit/>
          </a:bodyPr>
          <a:lstStyle/>
          <a:p>
            <a:pPr marL="12700">
              <a:lnSpc>
                <a:spcPct val="100000"/>
              </a:lnSpc>
              <a:spcBef>
                <a:spcPts val="100"/>
              </a:spcBef>
            </a:pPr>
            <a:r>
              <a:rPr sz="1400" b="0" spc="-40" dirty="0">
                <a:solidFill>
                  <a:srgbClr val="808285"/>
                </a:solidFill>
                <a:latin typeface="Univers LT Pro 45 Light"/>
                <a:cs typeface="Univers LT Pro 45 Light"/>
              </a:rPr>
              <a:t>Dark Zink</a:t>
            </a:r>
            <a:r>
              <a:rPr sz="1400" b="0" spc="-220" dirty="0">
                <a:solidFill>
                  <a:srgbClr val="808285"/>
                </a:solidFill>
                <a:latin typeface="Univers LT Pro 45 Light"/>
                <a:cs typeface="Univers LT Pro 45 Light"/>
              </a:rPr>
              <a:t> </a:t>
            </a:r>
            <a:r>
              <a:rPr sz="1400" b="0" spc="-60" dirty="0">
                <a:solidFill>
                  <a:srgbClr val="808285"/>
                </a:solidFill>
                <a:latin typeface="Univers LT Pro 45 Light"/>
                <a:cs typeface="Univers LT Pro 45 Light"/>
              </a:rPr>
              <a:t>Roof</a:t>
            </a:r>
            <a:endParaRPr sz="1400">
              <a:latin typeface="Univers LT Pro 45 Light"/>
              <a:cs typeface="Univers LT Pro 45 Light"/>
            </a:endParaRPr>
          </a:p>
        </p:txBody>
      </p:sp>
      <p:sp>
        <p:nvSpPr>
          <p:cNvPr id="13" name="object 13"/>
          <p:cNvSpPr txBox="1"/>
          <p:nvPr/>
        </p:nvSpPr>
        <p:spPr>
          <a:xfrm>
            <a:off x="10951550" y="4950537"/>
            <a:ext cx="1520825" cy="238760"/>
          </a:xfrm>
          <a:prstGeom prst="rect">
            <a:avLst/>
          </a:prstGeom>
        </p:spPr>
        <p:txBody>
          <a:bodyPr vert="horz" wrap="square" lIns="0" tIns="12700" rIns="0" bIns="0" rtlCol="0">
            <a:spAutoFit/>
          </a:bodyPr>
          <a:lstStyle/>
          <a:p>
            <a:pPr marL="12700">
              <a:lnSpc>
                <a:spcPct val="100000"/>
              </a:lnSpc>
              <a:spcBef>
                <a:spcPts val="100"/>
              </a:spcBef>
            </a:pPr>
            <a:r>
              <a:rPr sz="1400" b="0" spc="-40" dirty="0">
                <a:solidFill>
                  <a:srgbClr val="808285"/>
                </a:solidFill>
                <a:latin typeface="Univers LT Pro 45 Light"/>
                <a:cs typeface="Univers LT Pro 45 Light"/>
              </a:rPr>
              <a:t>Dark Steel</a:t>
            </a:r>
            <a:r>
              <a:rPr sz="1400" b="0" spc="-280" dirty="0">
                <a:solidFill>
                  <a:srgbClr val="808285"/>
                </a:solidFill>
                <a:latin typeface="Univers LT Pro 45 Light"/>
                <a:cs typeface="Univers LT Pro 45 Light"/>
              </a:rPr>
              <a:t> </a:t>
            </a:r>
            <a:r>
              <a:rPr sz="1400" b="0" spc="-55" dirty="0">
                <a:solidFill>
                  <a:srgbClr val="808285"/>
                </a:solidFill>
                <a:latin typeface="Univers LT Pro 45 Light"/>
                <a:cs typeface="Univers LT Pro 45 Light"/>
              </a:rPr>
              <a:t>Balconies</a:t>
            </a:r>
            <a:endParaRPr sz="1400">
              <a:latin typeface="Univers LT Pro 45 Light"/>
              <a:cs typeface="Univers LT Pro 45 Light"/>
            </a:endParaRPr>
          </a:p>
        </p:txBody>
      </p:sp>
      <p:sp>
        <p:nvSpPr>
          <p:cNvPr id="14" name="object 14"/>
          <p:cNvSpPr txBox="1"/>
          <p:nvPr/>
        </p:nvSpPr>
        <p:spPr>
          <a:xfrm>
            <a:off x="11145049" y="5572922"/>
            <a:ext cx="2941320" cy="238760"/>
          </a:xfrm>
          <a:prstGeom prst="rect">
            <a:avLst/>
          </a:prstGeom>
        </p:spPr>
        <p:txBody>
          <a:bodyPr vert="horz" wrap="square" lIns="0" tIns="12700" rIns="0" bIns="0" rtlCol="0">
            <a:spAutoFit/>
          </a:bodyPr>
          <a:lstStyle/>
          <a:p>
            <a:pPr marL="12700">
              <a:lnSpc>
                <a:spcPct val="100000"/>
              </a:lnSpc>
              <a:spcBef>
                <a:spcPts val="100"/>
              </a:spcBef>
            </a:pPr>
            <a:r>
              <a:rPr sz="1400" b="0" spc="-45" dirty="0">
                <a:solidFill>
                  <a:srgbClr val="808285"/>
                </a:solidFill>
                <a:latin typeface="Univers LT Pro 45 Light"/>
                <a:cs typeface="Univers LT Pro 45 Light"/>
              </a:rPr>
              <a:t>Screening</a:t>
            </a:r>
            <a:r>
              <a:rPr sz="1400" b="0" spc="-114"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to</a:t>
            </a:r>
            <a:r>
              <a:rPr sz="1400" b="0" spc="-110"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balcony</a:t>
            </a:r>
            <a:r>
              <a:rPr sz="1400" b="0" spc="-110"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to</a:t>
            </a:r>
            <a:r>
              <a:rPr sz="1400" b="0" spc="-110"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increase</a:t>
            </a:r>
            <a:r>
              <a:rPr sz="1400" b="0" spc="-110" dirty="0">
                <a:solidFill>
                  <a:srgbClr val="808285"/>
                </a:solidFill>
                <a:latin typeface="Univers LT Pro 45 Light"/>
                <a:cs typeface="Univers LT Pro 45 Light"/>
              </a:rPr>
              <a:t> </a:t>
            </a:r>
            <a:r>
              <a:rPr sz="1400" b="0" spc="-55" dirty="0">
                <a:solidFill>
                  <a:srgbClr val="808285"/>
                </a:solidFill>
                <a:latin typeface="Univers LT Pro 45 Light"/>
                <a:cs typeface="Univers LT Pro 45 Light"/>
              </a:rPr>
              <a:t>privacy</a:t>
            </a:r>
            <a:endParaRPr sz="1400">
              <a:latin typeface="Univers LT Pro 45 Light"/>
              <a:cs typeface="Univers LT Pro 45 Light"/>
            </a:endParaRPr>
          </a:p>
        </p:txBody>
      </p:sp>
      <p:sp>
        <p:nvSpPr>
          <p:cNvPr id="15" name="object 15"/>
          <p:cNvSpPr txBox="1"/>
          <p:nvPr/>
        </p:nvSpPr>
        <p:spPr>
          <a:xfrm>
            <a:off x="8661049" y="4950537"/>
            <a:ext cx="1243330" cy="238760"/>
          </a:xfrm>
          <a:prstGeom prst="rect">
            <a:avLst/>
          </a:prstGeom>
        </p:spPr>
        <p:txBody>
          <a:bodyPr vert="horz" wrap="square" lIns="0" tIns="12700" rIns="0" bIns="0" rtlCol="0">
            <a:spAutoFit/>
          </a:bodyPr>
          <a:lstStyle/>
          <a:p>
            <a:pPr marL="12700">
              <a:lnSpc>
                <a:spcPct val="100000"/>
              </a:lnSpc>
              <a:spcBef>
                <a:spcPts val="100"/>
              </a:spcBef>
            </a:pPr>
            <a:r>
              <a:rPr sz="1400" b="0" spc="-45" dirty="0">
                <a:solidFill>
                  <a:srgbClr val="808285"/>
                </a:solidFill>
                <a:latin typeface="Univers LT Pro 45 Light"/>
                <a:cs typeface="Univers LT Pro 45 Light"/>
              </a:rPr>
              <a:t>Red </a:t>
            </a:r>
            <a:r>
              <a:rPr sz="1400" b="0" spc="-50" dirty="0">
                <a:solidFill>
                  <a:srgbClr val="808285"/>
                </a:solidFill>
                <a:latin typeface="Univers LT Pro 45 Light"/>
                <a:cs typeface="Univers LT Pro 45 Light"/>
              </a:rPr>
              <a:t>Facing</a:t>
            </a:r>
            <a:r>
              <a:rPr sz="1400" b="0" spc="-220"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Brick</a:t>
            </a:r>
            <a:endParaRPr sz="1400">
              <a:latin typeface="Univers LT Pro 45 Light"/>
              <a:cs typeface="Univers LT Pro 45 Light"/>
            </a:endParaRPr>
          </a:p>
        </p:txBody>
      </p:sp>
      <p:sp>
        <p:nvSpPr>
          <p:cNvPr id="16" name="object 16"/>
          <p:cNvSpPr/>
          <p:nvPr/>
        </p:nvSpPr>
        <p:spPr>
          <a:xfrm>
            <a:off x="7083450" y="1027383"/>
            <a:ext cx="0" cy="1244600"/>
          </a:xfrm>
          <a:custGeom>
            <a:avLst/>
            <a:gdLst/>
            <a:ahLst/>
            <a:cxnLst/>
            <a:rect l="l" t="t" r="r" b="b"/>
            <a:pathLst>
              <a:path h="1244600">
                <a:moveTo>
                  <a:pt x="0" y="0"/>
                </a:moveTo>
                <a:lnTo>
                  <a:pt x="0" y="1244219"/>
                </a:lnTo>
              </a:path>
            </a:pathLst>
          </a:custGeom>
          <a:ln w="12700">
            <a:solidFill>
              <a:srgbClr val="808285"/>
            </a:solidFill>
          </a:ln>
        </p:spPr>
        <p:txBody>
          <a:bodyPr wrap="square" lIns="0" tIns="0" rIns="0" bIns="0" rtlCol="0"/>
          <a:lstStyle/>
          <a:p>
            <a:endParaRPr/>
          </a:p>
        </p:txBody>
      </p:sp>
      <p:sp>
        <p:nvSpPr>
          <p:cNvPr id="17" name="object 17"/>
          <p:cNvSpPr/>
          <p:nvPr/>
        </p:nvSpPr>
        <p:spPr>
          <a:xfrm>
            <a:off x="12254851" y="1027383"/>
            <a:ext cx="0" cy="1244600"/>
          </a:xfrm>
          <a:custGeom>
            <a:avLst/>
            <a:gdLst/>
            <a:ahLst/>
            <a:cxnLst/>
            <a:rect l="l" t="t" r="r" b="b"/>
            <a:pathLst>
              <a:path h="1244600">
                <a:moveTo>
                  <a:pt x="0" y="0"/>
                </a:moveTo>
                <a:lnTo>
                  <a:pt x="0" y="1244219"/>
                </a:lnTo>
              </a:path>
            </a:pathLst>
          </a:custGeom>
          <a:ln w="12700">
            <a:solidFill>
              <a:srgbClr val="808285"/>
            </a:solidFill>
          </a:ln>
        </p:spPr>
        <p:txBody>
          <a:bodyPr wrap="square" lIns="0" tIns="0" rIns="0" bIns="0" rtlCol="0"/>
          <a:lstStyle/>
          <a:p>
            <a:endParaRPr/>
          </a:p>
        </p:txBody>
      </p:sp>
      <p:sp>
        <p:nvSpPr>
          <p:cNvPr id="18" name="object 18"/>
          <p:cNvSpPr/>
          <p:nvPr/>
        </p:nvSpPr>
        <p:spPr>
          <a:xfrm>
            <a:off x="10884200" y="3639596"/>
            <a:ext cx="0" cy="1464310"/>
          </a:xfrm>
          <a:custGeom>
            <a:avLst/>
            <a:gdLst/>
            <a:ahLst/>
            <a:cxnLst/>
            <a:rect l="l" t="t" r="r" b="b"/>
            <a:pathLst>
              <a:path h="1464310">
                <a:moveTo>
                  <a:pt x="0" y="1464208"/>
                </a:moveTo>
                <a:lnTo>
                  <a:pt x="0" y="0"/>
                </a:lnTo>
              </a:path>
            </a:pathLst>
          </a:custGeom>
          <a:ln w="12700">
            <a:solidFill>
              <a:srgbClr val="808285"/>
            </a:solidFill>
          </a:ln>
        </p:spPr>
        <p:txBody>
          <a:bodyPr wrap="square" lIns="0" tIns="0" rIns="0" bIns="0" rtlCol="0"/>
          <a:lstStyle/>
          <a:p>
            <a:endParaRPr/>
          </a:p>
        </p:txBody>
      </p:sp>
      <p:sp>
        <p:nvSpPr>
          <p:cNvPr id="19" name="object 19"/>
          <p:cNvSpPr/>
          <p:nvPr/>
        </p:nvSpPr>
        <p:spPr>
          <a:xfrm>
            <a:off x="8570249" y="3995996"/>
            <a:ext cx="0" cy="1108075"/>
          </a:xfrm>
          <a:custGeom>
            <a:avLst/>
            <a:gdLst/>
            <a:ahLst/>
            <a:cxnLst/>
            <a:rect l="l" t="t" r="r" b="b"/>
            <a:pathLst>
              <a:path h="1108075">
                <a:moveTo>
                  <a:pt x="0" y="1107808"/>
                </a:moveTo>
                <a:lnTo>
                  <a:pt x="0" y="0"/>
                </a:lnTo>
              </a:path>
            </a:pathLst>
          </a:custGeom>
          <a:ln w="12700">
            <a:solidFill>
              <a:srgbClr val="808285"/>
            </a:solidFill>
          </a:ln>
        </p:spPr>
        <p:txBody>
          <a:bodyPr wrap="square" lIns="0" tIns="0" rIns="0" bIns="0" rtlCol="0"/>
          <a:lstStyle/>
          <a:p>
            <a:endParaRPr/>
          </a:p>
        </p:txBody>
      </p:sp>
      <p:sp>
        <p:nvSpPr>
          <p:cNvPr id="20" name="object 20"/>
          <p:cNvSpPr/>
          <p:nvPr/>
        </p:nvSpPr>
        <p:spPr>
          <a:xfrm>
            <a:off x="11072251" y="5679695"/>
            <a:ext cx="0" cy="2085975"/>
          </a:xfrm>
          <a:custGeom>
            <a:avLst/>
            <a:gdLst/>
            <a:ahLst/>
            <a:cxnLst/>
            <a:rect l="l" t="t" r="r" b="b"/>
            <a:pathLst>
              <a:path h="2085975">
                <a:moveTo>
                  <a:pt x="0" y="0"/>
                </a:moveTo>
                <a:lnTo>
                  <a:pt x="0" y="2085505"/>
                </a:lnTo>
              </a:path>
            </a:pathLst>
          </a:custGeom>
          <a:ln w="12700">
            <a:solidFill>
              <a:srgbClr val="808285"/>
            </a:solidFill>
          </a:ln>
        </p:spPr>
        <p:txBody>
          <a:bodyPr wrap="square" lIns="0" tIns="0" rIns="0" bIns="0" rtlCol="0"/>
          <a:lstStyle/>
          <a:p>
            <a:endParaRPr/>
          </a:p>
        </p:txBody>
      </p:sp>
      <p:sp>
        <p:nvSpPr>
          <p:cNvPr id="21" name="object 21"/>
          <p:cNvSpPr txBox="1"/>
          <p:nvPr/>
        </p:nvSpPr>
        <p:spPr>
          <a:xfrm>
            <a:off x="10208649" y="9602846"/>
            <a:ext cx="2304415" cy="238760"/>
          </a:xfrm>
          <a:prstGeom prst="rect">
            <a:avLst/>
          </a:prstGeom>
        </p:spPr>
        <p:txBody>
          <a:bodyPr vert="horz" wrap="square" lIns="0" tIns="12700" rIns="0" bIns="0" rtlCol="0">
            <a:spAutoFit/>
          </a:bodyPr>
          <a:lstStyle/>
          <a:p>
            <a:pPr marL="12700">
              <a:lnSpc>
                <a:spcPct val="100000"/>
              </a:lnSpc>
              <a:spcBef>
                <a:spcPts val="100"/>
              </a:spcBef>
            </a:pPr>
            <a:r>
              <a:rPr sz="1400" b="0" spc="-40" dirty="0">
                <a:solidFill>
                  <a:srgbClr val="808285"/>
                </a:solidFill>
                <a:latin typeface="Univers LT Pro 45 Light"/>
                <a:cs typeface="Univers LT Pro 45 Light"/>
              </a:rPr>
              <a:t>Black</a:t>
            </a:r>
            <a:r>
              <a:rPr sz="1400" b="0" spc="-280"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Timber</a:t>
            </a:r>
            <a:r>
              <a:rPr sz="1400" b="0" spc="-120"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Cladding</a:t>
            </a:r>
            <a:r>
              <a:rPr sz="1400" b="0" spc="-125" dirty="0">
                <a:solidFill>
                  <a:srgbClr val="808285"/>
                </a:solidFill>
                <a:latin typeface="Univers LT Pro 45 Light"/>
                <a:cs typeface="Univers LT Pro 45 Light"/>
              </a:rPr>
              <a:t> </a:t>
            </a:r>
            <a:r>
              <a:rPr sz="1400" b="0" spc="-55" dirty="0">
                <a:solidFill>
                  <a:srgbClr val="808285"/>
                </a:solidFill>
                <a:latin typeface="Univers LT Pro 45 Light"/>
                <a:cs typeface="Univers LT Pro 45 Light"/>
              </a:rPr>
              <a:t>(Recess)</a:t>
            </a:r>
            <a:endParaRPr sz="1400">
              <a:latin typeface="Univers LT Pro 45 Light"/>
              <a:cs typeface="Univers LT Pro 45 Light"/>
            </a:endParaRPr>
          </a:p>
        </p:txBody>
      </p:sp>
      <p:sp>
        <p:nvSpPr>
          <p:cNvPr id="22" name="object 22"/>
          <p:cNvSpPr/>
          <p:nvPr/>
        </p:nvSpPr>
        <p:spPr>
          <a:xfrm>
            <a:off x="10154187" y="8005839"/>
            <a:ext cx="0" cy="1753870"/>
          </a:xfrm>
          <a:custGeom>
            <a:avLst/>
            <a:gdLst/>
            <a:ahLst/>
            <a:cxnLst/>
            <a:rect l="l" t="t" r="r" b="b"/>
            <a:pathLst>
              <a:path h="1753870">
                <a:moveTo>
                  <a:pt x="0" y="1753755"/>
                </a:moveTo>
                <a:lnTo>
                  <a:pt x="0" y="0"/>
                </a:lnTo>
              </a:path>
            </a:pathLst>
          </a:custGeom>
          <a:ln w="12700">
            <a:solidFill>
              <a:srgbClr val="808285"/>
            </a:solidFill>
          </a:ln>
        </p:spPr>
        <p:txBody>
          <a:bodyPr wrap="square" lIns="0" tIns="0" rIns="0" bIns="0" rtlCol="0"/>
          <a:lstStyle/>
          <a:p>
            <a:endParaRPr/>
          </a:p>
        </p:txBody>
      </p:sp>
      <p:sp>
        <p:nvSpPr>
          <p:cNvPr id="23" name="object 23"/>
          <p:cNvSpPr/>
          <p:nvPr/>
        </p:nvSpPr>
        <p:spPr>
          <a:xfrm>
            <a:off x="5141249" y="5016280"/>
            <a:ext cx="1660525" cy="0"/>
          </a:xfrm>
          <a:custGeom>
            <a:avLst/>
            <a:gdLst/>
            <a:ahLst/>
            <a:cxnLst/>
            <a:rect l="l" t="t" r="r" b="b"/>
            <a:pathLst>
              <a:path w="1660525">
                <a:moveTo>
                  <a:pt x="0" y="0"/>
                </a:moveTo>
                <a:lnTo>
                  <a:pt x="1660499" y="0"/>
                </a:lnTo>
              </a:path>
            </a:pathLst>
          </a:custGeom>
          <a:ln w="7937">
            <a:solidFill>
              <a:srgbClr val="808285"/>
            </a:solidFill>
          </a:ln>
        </p:spPr>
        <p:txBody>
          <a:bodyPr wrap="square" lIns="0" tIns="0" rIns="0" bIns="0" rtlCol="0"/>
          <a:lstStyle/>
          <a:p>
            <a:endParaRPr/>
          </a:p>
        </p:txBody>
      </p:sp>
      <p:sp>
        <p:nvSpPr>
          <p:cNvPr id="24" name="object 24"/>
          <p:cNvSpPr txBox="1"/>
          <p:nvPr/>
        </p:nvSpPr>
        <p:spPr>
          <a:xfrm>
            <a:off x="5128549" y="5038227"/>
            <a:ext cx="1120140" cy="238760"/>
          </a:xfrm>
          <a:prstGeom prst="rect">
            <a:avLst/>
          </a:prstGeom>
        </p:spPr>
        <p:txBody>
          <a:bodyPr vert="horz" wrap="square" lIns="0" tIns="12700" rIns="0" bIns="0" rtlCol="0">
            <a:spAutoFit/>
          </a:bodyPr>
          <a:lstStyle/>
          <a:p>
            <a:pPr marL="12700">
              <a:lnSpc>
                <a:spcPct val="100000"/>
              </a:lnSpc>
              <a:spcBef>
                <a:spcPts val="100"/>
              </a:spcBef>
            </a:pPr>
            <a:r>
              <a:rPr sz="1400" b="0" spc="-55" dirty="0">
                <a:solidFill>
                  <a:srgbClr val="808285"/>
                </a:solidFill>
                <a:latin typeface="Univers LT Pro 45 Light"/>
                <a:cs typeface="Univers LT Pro 45 Light"/>
              </a:rPr>
              <a:t>West</a:t>
            </a:r>
            <a:r>
              <a:rPr sz="1400" b="0" spc="-140" dirty="0">
                <a:solidFill>
                  <a:srgbClr val="808285"/>
                </a:solidFill>
                <a:latin typeface="Univers LT Pro 45 Light"/>
                <a:cs typeface="Univers LT Pro 45 Light"/>
              </a:rPr>
              <a:t> </a:t>
            </a:r>
            <a:r>
              <a:rPr sz="1400" b="0" spc="-60" dirty="0">
                <a:solidFill>
                  <a:srgbClr val="808285"/>
                </a:solidFill>
                <a:latin typeface="Univers LT Pro 45 Light"/>
                <a:cs typeface="Univers LT Pro 45 Light"/>
              </a:rPr>
              <a:t>Elevation</a:t>
            </a:r>
            <a:endParaRPr sz="1400" dirty="0">
              <a:latin typeface="Univers LT Pro 45 Light"/>
              <a:cs typeface="Univers LT Pro 45 Light"/>
            </a:endParaRPr>
          </a:p>
        </p:txBody>
      </p:sp>
      <p:sp>
        <p:nvSpPr>
          <p:cNvPr id="25" name="object 25"/>
          <p:cNvSpPr/>
          <p:nvPr/>
        </p:nvSpPr>
        <p:spPr>
          <a:xfrm>
            <a:off x="5141249" y="9560642"/>
            <a:ext cx="1660525" cy="0"/>
          </a:xfrm>
          <a:custGeom>
            <a:avLst/>
            <a:gdLst/>
            <a:ahLst/>
            <a:cxnLst/>
            <a:rect l="l" t="t" r="r" b="b"/>
            <a:pathLst>
              <a:path w="1660525">
                <a:moveTo>
                  <a:pt x="0" y="0"/>
                </a:moveTo>
                <a:lnTo>
                  <a:pt x="1660499" y="0"/>
                </a:lnTo>
              </a:path>
            </a:pathLst>
          </a:custGeom>
          <a:ln w="7937">
            <a:solidFill>
              <a:srgbClr val="808285"/>
            </a:solidFill>
          </a:ln>
        </p:spPr>
        <p:txBody>
          <a:bodyPr wrap="square" lIns="0" tIns="0" rIns="0" bIns="0" rtlCol="0"/>
          <a:lstStyle/>
          <a:p>
            <a:endParaRPr/>
          </a:p>
        </p:txBody>
      </p:sp>
      <p:sp>
        <p:nvSpPr>
          <p:cNvPr id="26" name="object 26"/>
          <p:cNvSpPr txBox="1"/>
          <p:nvPr/>
        </p:nvSpPr>
        <p:spPr>
          <a:xfrm>
            <a:off x="5118389" y="9582589"/>
            <a:ext cx="1140460" cy="238760"/>
          </a:xfrm>
          <a:prstGeom prst="rect">
            <a:avLst/>
          </a:prstGeom>
        </p:spPr>
        <p:txBody>
          <a:bodyPr vert="horz" wrap="square" lIns="0" tIns="12700" rIns="0" bIns="0" rtlCol="0">
            <a:spAutoFit/>
          </a:bodyPr>
          <a:lstStyle/>
          <a:p>
            <a:pPr marL="12700">
              <a:lnSpc>
                <a:spcPct val="100000"/>
              </a:lnSpc>
              <a:spcBef>
                <a:spcPts val="100"/>
              </a:spcBef>
            </a:pPr>
            <a:r>
              <a:rPr sz="1400" b="0" spc="-40" dirty="0">
                <a:solidFill>
                  <a:srgbClr val="808285"/>
                </a:solidFill>
                <a:latin typeface="Univers LT Pro 45 Light"/>
                <a:cs typeface="Univers LT Pro 45 Light"/>
              </a:rPr>
              <a:t>North</a:t>
            </a:r>
            <a:r>
              <a:rPr sz="1400" b="0" spc="-150" dirty="0">
                <a:solidFill>
                  <a:srgbClr val="808285"/>
                </a:solidFill>
                <a:latin typeface="Univers LT Pro 45 Light"/>
                <a:cs typeface="Univers LT Pro 45 Light"/>
              </a:rPr>
              <a:t> </a:t>
            </a:r>
            <a:r>
              <a:rPr sz="1400" b="0" spc="-60" dirty="0">
                <a:solidFill>
                  <a:srgbClr val="808285"/>
                </a:solidFill>
                <a:latin typeface="Univers LT Pro 45 Light"/>
                <a:cs typeface="Univers LT Pro 45 Light"/>
              </a:rPr>
              <a:t>Elevation</a:t>
            </a:r>
            <a:endParaRPr sz="1400" dirty="0">
              <a:latin typeface="Univers LT Pro 45 Light"/>
              <a:cs typeface="Univers LT Pro 45 Light"/>
            </a:endParaRPr>
          </a:p>
        </p:txBody>
      </p:sp>
      <p:sp>
        <p:nvSpPr>
          <p:cNvPr id="27" name="object 27"/>
          <p:cNvSpPr/>
          <p:nvPr/>
        </p:nvSpPr>
        <p:spPr>
          <a:xfrm>
            <a:off x="720001" y="2686151"/>
            <a:ext cx="3428998" cy="3101543"/>
          </a:xfrm>
          <a:prstGeom prst="rect">
            <a:avLst/>
          </a:prstGeom>
          <a:blipFill>
            <a:blip r:embed="rId4" cstate="print"/>
            <a:stretch>
              <a:fillRect/>
            </a:stretch>
          </a:blipFill>
        </p:spPr>
        <p:txBody>
          <a:bodyPr wrap="square" lIns="0" tIns="0" rIns="0" bIns="0" rtlCol="0"/>
          <a:lstStyle/>
          <a:p>
            <a:endParaRPr/>
          </a:p>
        </p:txBody>
      </p:sp>
      <p:sp>
        <p:nvSpPr>
          <p:cNvPr id="28" name="object 28"/>
          <p:cNvSpPr/>
          <p:nvPr/>
        </p:nvSpPr>
        <p:spPr>
          <a:xfrm>
            <a:off x="720001" y="6563106"/>
            <a:ext cx="3429000" cy="2218131"/>
          </a:xfrm>
          <a:prstGeom prst="rect">
            <a:avLst/>
          </a:prstGeom>
          <a:blipFill>
            <a:blip r:embed="rId5" cstate="print"/>
            <a:stretch>
              <a:fillRect/>
            </a:stretch>
          </a:blipFill>
        </p:spPr>
        <p:txBody>
          <a:bodyPr wrap="square" lIns="0" tIns="0" rIns="0" bIns="0" rtlCol="0"/>
          <a:lstStyle/>
          <a:p>
            <a:endParaRPr/>
          </a:p>
        </p:txBody>
      </p:sp>
      <p:sp>
        <p:nvSpPr>
          <p:cNvPr id="29" name="object 29"/>
          <p:cNvSpPr txBox="1"/>
          <p:nvPr/>
        </p:nvSpPr>
        <p:spPr>
          <a:xfrm>
            <a:off x="707299" y="2157881"/>
            <a:ext cx="893444" cy="299720"/>
          </a:xfrm>
          <a:prstGeom prst="rect">
            <a:avLst/>
          </a:prstGeom>
        </p:spPr>
        <p:txBody>
          <a:bodyPr vert="horz" wrap="square" lIns="0" tIns="12700" rIns="0" bIns="0" rtlCol="0">
            <a:spAutoFit/>
          </a:bodyPr>
          <a:lstStyle/>
          <a:p>
            <a:pPr marL="12700">
              <a:lnSpc>
                <a:spcPct val="100000"/>
              </a:lnSpc>
              <a:spcBef>
                <a:spcPts val="100"/>
              </a:spcBef>
            </a:pPr>
            <a:r>
              <a:rPr sz="1800" b="0" spc="-65" dirty="0">
                <a:solidFill>
                  <a:srgbClr val="808285"/>
                </a:solidFill>
                <a:latin typeface="Univers LT Pro 45 Light"/>
                <a:cs typeface="Univers LT Pro 45 Light"/>
              </a:rPr>
              <a:t>Materials</a:t>
            </a:r>
            <a:endParaRPr sz="1800">
              <a:latin typeface="Univers LT Pro 45 Light"/>
              <a:cs typeface="Univers LT Pro 45 Light"/>
            </a:endParaRPr>
          </a:p>
        </p:txBody>
      </p:sp>
      <p:sp>
        <p:nvSpPr>
          <p:cNvPr id="30" name="object 30"/>
          <p:cNvSpPr txBox="1"/>
          <p:nvPr/>
        </p:nvSpPr>
        <p:spPr>
          <a:xfrm>
            <a:off x="719999" y="5824180"/>
            <a:ext cx="2470785" cy="528320"/>
          </a:xfrm>
          <a:prstGeom prst="rect">
            <a:avLst/>
          </a:prstGeom>
        </p:spPr>
        <p:txBody>
          <a:bodyPr vert="horz" wrap="square" lIns="0" tIns="58419" rIns="0" bIns="0" rtlCol="0">
            <a:spAutoFit/>
          </a:bodyPr>
          <a:lstStyle/>
          <a:p>
            <a:pPr marL="12700" marR="5080">
              <a:lnSpc>
                <a:spcPts val="1800"/>
              </a:lnSpc>
              <a:spcBef>
                <a:spcPts val="459"/>
              </a:spcBef>
            </a:pPr>
            <a:r>
              <a:rPr sz="1800" b="0" spc="-70" dirty="0">
                <a:solidFill>
                  <a:srgbClr val="808285"/>
                </a:solidFill>
                <a:latin typeface="Univers LT Pro 45 Light"/>
                <a:cs typeface="Univers LT Pro 45 Light"/>
              </a:rPr>
              <a:t>Weathered </a:t>
            </a:r>
            <a:r>
              <a:rPr sz="1800" b="0" spc="-60" dirty="0">
                <a:solidFill>
                  <a:srgbClr val="808285"/>
                </a:solidFill>
                <a:latin typeface="Univers LT Pro 45 Light"/>
                <a:cs typeface="Univers LT Pro 45 Light"/>
              </a:rPr>
              <a:t>untreated</a:t>
            </a:r>
            <a:r>
              <a:rPr sz="1800" b="0" spc="-220" dirty="0">
                <a:solidFill>
                  <a:srgbClr val="808285"/>
                </a:solidFill>
                <a:latin typeface="Univers LT Pro 45 Light"/>
                <a:cs typeface="Univers LT Pro 45 Light"/>
              </a:rPr>
              <a:t> </a:t>
            </a:r>
            <a:r>
              <a:rPr sz="1800" b="0" spc="-80" dirty="0">
                <a:solidFill>
                  <a:srgbClr val="808285"/>
                </a:solidFill>
                <a:latin typeface="Univers LT Pro 45 Light"/>
                <a:cs typeface="Univers LT Pro 45 Light"/>
              </a:rPr>
              <a:t>Red  </a:t>
            </a:r>
            <a:r>
              <a:rPr sz="1800" b="0" spc="-55" dirty="0">
                <a:solidFill>
                  <a:srgbClr val="808285"/>
                </a:solidFill>
                <a:latin typeface="Univers LT Pro 45 Light"/>
                <a:cs typeface="Univers LT Pro 45 Light"/>
              </a:rPr>
              <a:t>Cedar</a:t>
            </a:r>
            <a:r>
              <a:rPr sz="1800" b="0" spc="-135"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cladding</a:t>
            </a:r>
            <a:endParaRPr sz="1800" dirty="0">
              <a:latin typeface="Univers LT Pro 45 Light"/>
              <a:cs typeface="Univers LT Pro 45 Light"/>
            </a:endParaRPr>
          </a:p>
        </p:txBody>
      </p:sp>
      <p:sp>
        <p:nvSpPr>
          <p:cNvPr id="31" name="object 31"/>
          <p:cNvSpPr txBox="1"/>
          <p:nvPr/>
        </p:nvSpPr>
        <p:spPr>
          <a:xfrm>
            <a:off x="687745" y="8807152"/>
            <a:ext cx="1617345" cy="299720"/>
          </a:xfrm>
          <a:prstGeom prst="rect">
            <a:avLst/>
          </a:prstGeom>
        </p:spPr>
        <p:txBody>
          <a:bodyPr vert="horz" wrap="square" lIns="0" tIns="12700" rIns="0" bIns="0" rtlCol="0">
            <a:spAutoFit/>
          </a:bodyPr>
          <a:lstStyle/>
          <a:p>
            <a:pPr marL="12700">
              <a:lnSpc>
                <a:spcPct val="100000"/>
              </a:lnSpc>
              <a:spcBef>
                <a:spcPts val="100"/>
              </a:spcBef>
            </a:pPr>
            <a:r>
              <a:rPr sz="1800" b="0" spc="-50" dirty="0">
                <a:solidFill>
                  <a:srgbClr val="808285"/>
                </a:solidFill>
                <a:latin typeface="Univers LT Pro 45 Light"/>
                <a:cs typeface="Univers LT Pro 45 Light"/>
              </a:rPr>
              <a:t>Dark Zink</a:t>
            </a:r>
            <a:r>
              <a:rPr sz="1800" b="0" spc="-290"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roofing</a:t>
            </a:r>
            <a:endParaRPr sz="1800" dirty="0">
              <a:latin typeface="Univers LT Pro 45 Light"/>
              <a:cs typeface="Univers LT Pro 45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47299" y="10309262"/>
            <a:ext cx="124460" cy="147320"/>
          </a:xfrm>
          <a:prstGeom prst="rect">
            <a:avLst/>
          </a:prstGeom>
        </p:spPr>
        <p:txBody>
          <a:bodyPr vert="horz" wrap="square" lIns="0" tIns="12700" rIns="0" bIns="0" rtlCol="0">
            <a:spAutoFit/>
          </a:bodyPr>
          <a:lstStyle/>
          <a:p>
            <a:pPr marL="12700">
              <a:lnSpc>
                <a:spcPct val="100000"/>
              </a:lnSpc>
              <a:spcBef>
                <a:spcPts val="100"/>
              </a:spcBef>
            </a:pPr>
            <a:r>
              <a:rPr sz="800" b="0" spc="-60" dirty="0">
                <a:solidFill>
                  <a:srgbClr val="808285"/>
                </a:solidFill>
                <a:latin typeface="Univers LT Pro 45 Light"/>
                <a:cs typeface="Univers LT Pro 45 Light"/>
              </a:rPr>
              <a:t>18</a:t>
            </a:r>
            <a:endParaRPr sz="800">
              <a:latin typeface="Univers LT Pro 45 Light"/>
              <a:cs typeface="Univers LT Pro 45 Light"/>
            </a:endParaRPr>
          </a:p>
        </p:txBody>
      </p:sp>
      <p:sp>
        <p:nvSpPr>
          <p:cNvPr id="3" name="object 3"/>
          <p:cNvSpPr txBox="1"/>
          <p:nvPr/>
        </p:nvSpPr>
        <p:spPr>
          <a:xfrm>
            <a:off x="8490498" y="10309262"/>
            <a:ext cx="466090"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June</a:t>
            </a:r>
            <a:r>
              <a:rPr sz="800" b="0" spc="-110"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2020</a:t>
            </a:r>
            <a:endParaRPr sz="800">
              <a:latin typeface="Univers LT Pro 45 Light"/>
              <a:cs typeface="Univers LT Pro 45 Light"/>
            </a:endParaRPr>
          </a:p>
        </p:txBody>
      </p:sp>
      <p:sp>
        <p:nvSpPr>
          <p:cNvPr id="4" name="object 4"/>
          <p:cNvSpPr txBox="1"/>
          <p:nvPr/>
        </p:nvSpPr>
        <p:spPr>
          <a:xfrm>
            <a:off x="13698153" y="10309262"/>
            <a:ext cx="711200" cy="147320"/>
          </a:xfrm>
          <a:prstGeom prst="rect">
            <a:avLst/>
          </a:prstGeom>
        </p:spPr>
        <p:txBody>
          <a:bodyPr vert="horz" wrap="square" lIns="0" tIns="12700" rIns="0" bIns="0" rtlCol="0">
            <a:spAutoFit/>
          </a:bodyPr>
          <a:lstStyle/>
          <a:p>
            <a:pPr marL="12700">
              <a:lnSpc>
                <a:spcPct val="100000"/>
              </a:lnSpc>
              <a:spcBef>
                <a:spcPts val="100"/>
              </a:spcBef>
            </a:pPr>
            <a:r>
              <a:rPr sz="800" b="0" spc="-35" dirty="0">
                <a:solidFill>
                  <a:srgbClr val="808285"/>
                </a:solidFill>
                <a:latin typeface="Univers LT Pro 45 Light"/>
                <a:cs typeface="Univers LT Pro 45 Light"/>
              </a:rPr>
              <a:t>ArchitecturePLB</a:t>
            </a:r>
            <a:endParaRPr sz="800">
              <a:latin typeface="Univers LT Pro 45 Light"/>
              <a:cs typeface="Univers LT Pro 45 Light"/>
            </a:endParaRPr>
          </a:p>
        </p:txBody>
      </p:sp>
      <p:sp>
        <p:nvSpPr>
          <p:cNvPr id="5" name="object 5"/>
          <p:cNvSpPr/>
          <p:nvPr/>
        </p:nvSpPr>
        <p:spPr>
          <a:xfrm>
            <a:off x="359999" y="10335177"/>
            <a:ext cx="14040485" cy="0"/>
          </a:xfrm>
          <a:custGeom>
            <a:avLst/>
            <a:gdLst/>
            <a:ahLst/>
            <a:cxnLst/>
            <a:rect l="l" t="t" r="r" b="b"/>
            <a:pathLst>
              <a:path w="14040485">
                <a:moveTo>
                  <a:pt x="0" y="0"/>
                </a:moveTo>
                <a:lnTo>
                  <a:pt x="14040002" y="0"/>
                </a:lnTo>
              </a:path>
            </a:pathLst>
          </a:custGeom>
          <a:ln w="6350">
            <a:solidFill>
              <a:srgbClr val="808285"/>
            </a:solidFill>
          </a:ln>
        </p:spPr>
        <p:txBody>
          <a:bodyPr wrap="square" lIns="0" tIns="0" rIns="0" bIns="0" rtlCol="0"/>
          <a:lstStyle/>
          <a:p>
            <a:endParaRPr/>
          </a:p>
        </p:txBody>
      </p:sp>
      <p:sp>
        <p:nvSpPr>
          <p:cNvPr id="6" name="object 6"/>
          <p:cNvSpPr txBox="1"/>
          <p:nvPr/>
        </p:nvSpPr>
        <p:spPr>
          <a:xfrm>
            <a:off x="5072300" y="10309262"/>
            <a:ext cx="1760855"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Southbrook </a:t>
            </a:r>
            <a:r>
              <a:rPr sz="800" b="0" spc="-25" dirty="0">
                <a:solidFill>
                  <a:srgbClr val="808285"/>
                </a:solidFill>
                <a:latin typeface="Univers LT Pro 45 Light"/>
                <a:cs typeface="Univers LT Pro 45 Light"/>
              </a:rPr>
              <a:t>Cottages- </a:t>
            </a:r>
            <a:r>
              <a:rPr sz="800" b="0" spc="-30" dirty="0">
                <a:solidFill>
                  <a:srgbClr val="808285"/>
                </a:solidFill>
                <a:latin typeface="Univers LT Pro 45 Light"/>
                <a:cs typeface="Univers LT Pro 45 Light"/>
              </a:rPr>
              <a:t>Public</a:t>
            </a:r>
            <a:r>
              <a:rPr sz="800" b="0" spc="-155"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Consultation</a:t>
            </a:r>
            <a:endParaRPr sz="800">
              <a:latin typeface="Univers LT Pro 45 Light"/>
              <a:cs typeface="Univers LT Pro 45 Light"/>
            </a:endParaRPr>
          </a:p>
        </p:txBody>
      </p:sp>
      <p:sp>
        <p:nvSpPr>
          <p:cNvPr id="7" name="object 7"/>
          <p:cNvSpPr/>
          <p:nvPr/>
        </p:nvSpPr>
        <p:spPr>
          <a:xfrm>
            <a:off x="360000" y="363178"/>
            <a:ext cx="3429000" cy="0"/>
          </a:xfrm>
          <a:custGeom>
            <a:avLst/>
            <a:gdLst/>
            <a:ahLst/>
            <a:cxnLst/>
            <a:rect l="l" t="t" r="r" b="b"/>
            <a:pathLst>
              <a:path w="3429000">
                <a:moveTo>
                  <a:pt x="0" y="0"/>
                </a:moveTo>
                <a:lnTo>
                  <a:pt x="3429000" y="0"/>
                </a:lnTo>
              </a:path>
            </a:pathLst>
          </a:custGeom>
          <a:ln w="6350">
            <a:solidFill>
              <a:srgbClr val="808285"/>
            </a:solidFill>
          </a:ln>
        </p:spPr>
        <p:txBody>
          <a:bodyPr wrap="square" lIns="0" tIns="0" rIns="0" bIns="0" rtlCol="0"/>
          <a:lstStyle/>
          <a:p>
            <a:endParaRPr/>
          </a:p>
        </p:txBody>
      </p:sp>
      <p:sp>
        <p:nvSpPr>
          <p:cNvPr id="8" name="object 8"/>
          <p:cNvSpPr txBox="1">
            <a:spLocks noGrp="1"/>
          </p:cNvSpPr>
          <p:nvPr>
            <p:ph type="title"/>
          </p:nvPr>
        </p:nvSpPr>
        <p:spPr>
          <a:xfrm>
            <a:off x="347300" y="305153"/>
            <a:ext cx="2874645" cy="558800"/>
          </a:xfrm>
          <a:prstGeom prst="rect">
            <a:avLst/>
          </a:prstGeom>
        </p:spPr>
        <p:txBody>
          <a:bodyPr vert="horz" wrap="square" lIns="0" tIns="12700" rIns="0" bIns="0" rtlCol="0">
            <a:spAutoFit/>
          </a:bodyPr>
          <a:lstStyle/>
          <a:p>
            <a:pPr marL="12700">
              <a:lnSpc>
                <a:spcPct val="100000"/>
              </a:lnSpc>
              <a:spcBef>
                <a:spcPts val="100"/>
              </a:spcBef>
            </a:pPr>
            <a:r>
              <a:rPr spc="-65" dirty="0"/>
              <a:t>3D</a:t>
            </a:r>
            <a:r>
              <a:rPr spc="-580" dirty="0"/>
              <a:t> </a:t>
            </a:r>
            <a:r>
              <a:rPr spc="-130" dirty="0"/>
              <a:t>Visualisation</a:t>
            </a:r>
          </a:p>
        </p:txBody>
      </p:sp>
      <p:sp>
        <p:nvSpPr>
          <p:cNvPr id="9" name="object 9"/>
          <p:cNvSpPr/>
          <p:nvPr/>
        </p:nvSpPr>
        <p:spPr>
          <a:xfrm>
            <a:off x="3206278" y="1395652"/>
            <a:ext cx="10417468" cy="3508655"/>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1996937" y="5679757"/>
            <a:ext cx="11626809" cy="387691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360000" y="5083433"/>
            <a:ext cx="3371215" cy="0"/>
          </a:xfrm>
          <a:custGeom>
            <a:avLst/>
            <a:gdLst/>
            <a:ahLst/>
            <a:cxnLst/>
            <a:rect l="l" t="t" r="r" b="b"/>
            <a:pathLst>
              <a:path w="3371215">
                <a:moveTo>
                  <a:pt x="0" y="0"/>
                </a:moveTo>
                <a:lnTo>
                  <a:pt x="3371113" y="0"/>
                </a:lnTo>
              </a:path>
            </a:pathLst>
          </a:custGeom>
          <a:ln w="7937">
            <a:solidFill>
              <a:srgbClr val="808285"/>
            </a:solidFill>
          </a:ln>
        </p:spPr>
        <p:txBody>
          <a:bodyPr wrap="square" lIns="0" tIns="0" rIns="0" bIns="0" rtlCol="0"/>
          <a:lstStyle/>
          <a:p>
            <a:endParaRPr/>
          </a:p>
        </p:txBody>
      </p:sp>
      <p:sp>
        <p:nvSpPr>
          <p:cNvPr id="12" name="object 12"/>
          <p:cNvSpPr txBox="1"/>
          <p:nvPr/>
        </p:nvSpPr>
        <p:spPr>
          <a:xfrm>
            <a:off x="347299" y="5083433"/>
            <a:ext cx="3081655" cy="416559"/>
          </a:xfrm>
          <a:prstGeom prst="rect">
            <a:avLst/>
          </a:prstGeom>
        </p:spPr>
        <p:txBody>
          <a:bodyPr vert="horz" wrap="square" lIns="0" tIns="48260" rIns="0" bIns="0" rtlCol="0">
            <a:spAutoFit/>
          </a:bodyPr>
          <a:lstStyle/>
          <a:p>
            <a:pPr marL="12700" marR="5080">
              <a:lnSpc>
                <a:spcPts val="1400"/>
              </a:lnSpc>
              <a:spcBef>
                <a:spcPts val="380"/>
              </a:spcBef>
            </a:pPr>
            <a:r>
              <a:rPr sz="1400" b="0" spc="-25" dirty="0">
                <a:solidFill>
                  <a:srgbClr val="808285"/>
                </a:solidFill>
                <a:latin typeface="Univers LT Pro 45 Light"/>
                <a:cs typeface="Univers LT Pro 45 Light"/>
              </a:rPr>
              <a:t>3D</a:t>
            </a:r>
            <a:r>
              <a:rPr sz="1400" b="0" spc="-215" dirty="0">
                <a:solidFill>
                  <a:srgbClr val="808285"/>
                </a:solidFill>
                <a:latin typeface="Univers LT Pro 45 Light"/>
                <a:cs typeface="Univers LT Pro 45 Light"/>
              </a:rPr>
              <a:t> </a:t>
            </a:r>
            <a:r>
              <a:rPr sz="1400" b="0" spc="-55" dirty="0">
                <a:solidFill>
                  <a:srgbClr val="808285"/>
                </a:solidFill>
                <a:latin typeface="Univers LT Pro 45 Light"/>
                <a:cs typeface="Univers LT Pro 45 Light"/>
              </a:rPr>
              <a:t>View</a:t>
            </a:r>
            <a:r>
              <a:rPr sz="1400" b="0" spc="-105"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from</a:t>
            </a:r>
            <a:r>
              <a:rPr sz="1400" b="0" spc="-110"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garden</a:t>
            </a:r>
            <a:r>
              <a:rPr sz="1400" b="0" spc="-135"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of</a:t>
            </a:r>
            <a:r>
              <a:rPr sz="1400" b="0" spc="-110" dirty="0">
                <a:solidFill>
                  <a:srgbClr val="808285"/>
                </a:solidFill>
                <a:latin typeface="Univers LT Pro 45 Light"/>
                <a:cs typeface="Univers LT Pro 45 Light"/>
              </a:rPr>
              <a:t> </a:t>
            </a:r>
            <a:r>
              <a:rPr sz="1400" b="0" spc="-35" dirty="0">
                <a:solidFill>
                  <a:srgbClr val="808285"/>
                </a:solidFill>
                <a:latin typeface="Univers LT Pro 45 Light"/>
                <a:cs typeface="Univers LT Pro 45 Light"/>
              </a:rPr>
              <a:t>No.</a:t>
            </a:r>
            <a:r>
              <a:rPr sz="1400" b="0" spc="-110" dirty="0">
                <a:solidFill>
                  <a:srgbClr val="808285"/>
                </a:solidFill>
                <a:latin typeface="Univers LT Pro 45 Light"/>
                <a:cs typeface="Univers LT Pro 45 Light"/>
              </a:rPr>
              <a:t> </a:t>
            </a:r>
            <a:r>
              <a:rPr sz="1400" b="0" dirty="0">
                <a:solidFill>
                  <a:srgbClr val="808285"/>
                </a:solidFill>
                <a:latin typeface="Univers LT Pro 45 Light"/>
                <a:cs typeface="Univers LT Pro 45 Light"/>
              </a:rPr>
              <a:t>1</a:t>
            </a:r>
            <a:r>
              <a:rPr sz="1400" b="0" spc="-160"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Southbrook  Cottages</a:t>
            </a:r>
            <a:endParaRPr sz="1400" dirty="0">
              <a:latin typeface="Univers LT Pro 45 Light"/>
              <a:cs typeface="Univers LT Pro 45 Light"/>
            </a:endParaRPr>
          </a:p>
        </p:txBody>
      </p:sp>
      <p:sp>
        <p:nvSpPr>
          <p:cNvPr id="13" name="object 13"/>
          <p:cNvSpPr/>
          <p:nvPr/>
        </p:nvSpPr>
        <p:spPr>
          <a:xfrm>
            <a:off x="360000" y="9560586"/>
            <a:ext cx="3371215" cy="0"/>
          </a:xfrm>
          <a:custGeom>
            <a:avLst/>
            <a:gdLst/>
            <a:ahLst/>
            <a:cxnLst/>
            <a:rect l="l" t="t" r="r" b="b"/>
            <a:pathLst>
              <a:path w="3371215">
                <a:moveTo>
                  <a:pt x="0" y="0"/>
                </a:moveTo>
                <a:lnTo>
                  <a:pt x="3371113" y="0"/>
                </a:lnTo>
              </a:path>
            </a:pathLst>
          </a:custGeom>
          <a:ln w="7937">
            <a:solidFill>
              <a:srgbClr val="808285"/>
            </a:solidFill>
          </a:ln>
        </p:spPr>
        <p:txBody>
          <a:bodyPr wrap="square" lIns="0" tIns="0" rIns="0" bIns="0" rtlCol="0"/>
          <a:lstStyle/>
          <a:p>
            <a:endParaRPr/>
          </a:p>
        </p:txBody>
      </p:sp>
      <p:sp>
        <p:nvSpPr>
          <p:cNvPr id="14" name="object 14"/>
          <p:cNvSpPr txBox="1"/>
          <p:nvPr/>
        </p:nvSpPr>
        <p:spPr>
          <a:xfrm>
            <a:off x="339768" y="9564717"/>
            <a:ext cx="2306320" cy="238760"/>
          </a:xfrm>
          <a:prstGeom prst="rect">
            <a:avLst/>
          </a:prstGeom>
        </p:spPr>
        <p:txBody>
          <a:bodyPr vert="horz" wrap="square" lIns="0" tIns="12700" rIns="0" bIns="0" rtlCol="0">
            <a:spAutoFit/>
          </a:bodyPr>
          <a:lstStyle/>
          <a:p>
            <a:pPr marL="12700">
              <a:lnSpc>
                <a:spcPct val="100000"/>
              </a:lnSpc>
              <a:spcBef>
                <a:spcPts val="100"/>
              </a:spcBef>
            </a:pPr>
            <a:r>
              <a:rPr sz="1400" b="0" spc="-55" dirty="0">
                <a:solidFill>
                  <a:srgbClr val="808285"/>
                </a:solidFill>
                <a:latin typeface="Univers LT Pro 45 Light"/>
                <a:cs typeface="Univers LT Pro 45 Light"/>
              </a:rPr>
              <a:t>Aerial</a:t>
            </a:r>
            <a:r>
              <a:rPr sz="1400" b="0" spc="-114"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3D</a:t>
            </a:r>
            <a:r>
              <a:rPr sz="1400" b="0" spc="-215" dirty="0">
                <a:solidFill>
                  <a:srgbClr val="808285"/>
                </a:solidFill>
                <a:latin typeface="Univers LT Pro 45 Light"/>
                <a:cs typeface="Univers LT Pro 45 Light"/>
              </a:rPr>
              <a:t> </a:t>
            </a:r>
            <a:r>
              <a:rPr sz="1400" b="0" spc="-55" dirty="0">
                <a:solidFill>
                  <a:srgbClr val="808285"/>
                </a:solidFill>
                <a:latin typeface="Univers LT Pro 45 Light"/>
                <a:cs typeface="Univers LT Pro 45 Light"/>
              </a:rPr>
              <a:t>View</a:t>
            </a:r>
            <a:r>
              <a:rPr sz="1400" b="0" spc="-114"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from</a:t>
            </a:r>
            <a:r>
              <a:rPr sz="1400" b="0" spc="-145"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Allotments</a:t>
            </a:r>
            <a:endParaRPr sz="1400" dirty="0">
              <a:latin typeface="Univers LT Pro 45 Light"/>
              <a:cs typeface="Univers LT Pro 45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16675" y="10321183"/>
            <a:ext cx="1760855"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Southbrook </a:t>
            </a:r>
            <a:r>
              <a:rPr sz="800" b="0" spc="-25" dirty="0">
                <a:solidFill>
                  <a:srgbClr val="808285"/>
                </a:solidFill>
                <a:latin typeface="Univers LT Pro 45 Light"/>
                <a:cs typeface="Univers LT Pro 45 Light"/>
              </a:rPr>
              <a:t>Cottages- </a:t>
            </a:r>
            <a:r>
              <a:rPr sz="800" b="0" spc="-30" dirty="0">
                <a:solidFill>
                  <a:srgbClr val="808285"/>
                </a:solidFill>
                <a:latin typeface="Univers LT Pro 45 Light"/>
                <a:cs typeface="Univers LT Pro 45 Light"/>
              </a:rPr>
              <a:t>Public</a:t>
            </a:r>
            <a:r>
              <a:rPr sz="800" b="0" spc="-155"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Consultation</a:t>
            </a:r>
            <a:endParaRPr sz="800">
              <a:latin typeface="Univers LT Pro 45 Light"/>
              <a:cs typeface="Univers LT Pro 45 Light"/>
            </a:endParaRPr>
          </a:p>
        </p:txBody>
      </p:sp>
      <p:sp>
        <p:nvSpPr>
          <p:cNvPr id="3" name="object 3"/>
          <p:cNvSpPr txBox="1"/>
          <p:nvPr/>
        </p:nvSpPr>
        <p:spPr>
          <a:xfrm>
            <a:off x="9054124" y="10309262"/>
            <a:ext cx="466090"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June</a:t>
            </a:r>
            <a:r>
              <a:rPr sz="800" b="0" spc="-110"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2020</a:t>
            </a:r>
            <a:endParaRPr sz="800">
              <a:latin typeface="Univers LT Pro 45 Light"/>
              <a:cs typeface="Univers LT Pro 45 Light"/>
            </a:endParaRPr>
          </a:p>
        </p:txBody>
      </p:sp>
      <p:sp>
        <p:nvSpPr>
          <p:cNvPr id="4" name="object 4"/>
          <p:cNvSpPr txBox="1"/>
          <p:nvPr/>
        </p:nvSpPr>
        <p:spPr>
          <a:xfrm>
            <a:off x="14644755" y="10309262"/>
            <a:ext cx="121285" cy="147320"/>
          </a:xfrm>
          <a:prstGeom prst="rect">
            <a:avLst/>
          </a:prstGeom>
        </p:spPr>
        <p:txBody>
          <a:bodyPr vert="horz" wrap="square" lIns="0" tIns="12700" rIns="0" bIns="0" rtlCol="0">
            <a:spAutoFit/>
          </a:bodyPr>
          <a:lstStyle/>
          <a:p>
            <a:pPr marL="12700">
              <a:lnSpc>
                <a:spcPct val="100000"/>
              </a:lnSpc>
              <a:spcBef>
                <a:spcPts val="100"/>
              </a:spcBef>
            </a:pPr>
            <a:r>
              <a:rPr sz="800" b="0" spc="-70" dirty="0">
                <a:solidFill>
                  <a:srgbClr val="808285"/>
                </a:solidFill>
                <a:latin typeface="Univers LT Pro 45 Light"/>
                <a:cs typeface="Univers LT Pro 45 Light"/>
              </a:rPr>
              <a:t>19</a:t>
            </a:r>
            <a:endParaRPr sz="800">
              <a:latin typeface="Univers LT Pro 45 Light"/>
              <a:cs typeface="Univers LT Pro 45 Light"/>
            </a:endParaRPr>
          </a:p>
        </p:txBody>
      </p:sp>
      <p:sp>
        <p:nvSpPr>
          <p:cNvPr id="5" name="object 5"/>
          <p:cNvSpPr txBox="1"/>
          <p:nvPr/>
        </p:nvSpPr>
        <p:spPr>
          <a:xfrm>
            <a:off x="707299" y="10309262"/>
            <a:ext cx="711200" cy="147320"/>
          </a:xfrm>
          <a:prstGeom prst="rect">
            <a:avLst/>
          </a:prstGeom>
        </p:spPr>
        <p:txBody>
          <a:bodyPr vert="horz" wrap="square" lIns="0" tIns="12700" rIns="0" bIns="0" rtlCol="0">
            <a:spAutoFit/>
          </a:bodyPr>
          <a:lstStyle/>
          <a:p>
            <a:pPr marL="12700">
              <a:lnSpc>
                <a:spcPct val="100000"/>
              </a:lnSpc>
              <a:spcBef>
                <a:spcPts val="100"/>
              </a:spcBef>
            </a:pPr>
            <a:r>
              <a:rPr sz="800" b="0" spc="-35" dirty="0">
                <a:solidFill>
                  <a:srgbClr val="808285"/>
                </a:solidFill>
                <a:latin typeface="Univers LT Pro 45 Light"/>
                <a:cs typeface="Univers LT Pro 45 Light"/>
              </a:rPr>
              <a:t>ArchitecturePLB</a:t>
            </a:r>
            <a:endParaRPr sz="800">
              <a:latin typeface="Univers LT Pro 45 Light"/>
              <a:cs typeface="Univers LT Pro 45 Light"/>
            </a:endParaRPr>
          </a:p>
        </p:txBody>
      </p:sp>
      <p:sp>
        <p:nvSpPr>
          <p:cNvPr id="6" name="object 6"/>
          <p:cNvSpPr/>
          <p:nvPr/>
        </p:nvSpPr>
        <p:spPr>
          <a:xfrm>
            <a:off x="719999" y="10335177"/>
            <a:ext cx="14040485" cy="0"/>
          </a:xfrm>
          <a:custGeom>
            <a:avLst/>
            <a:gdLst/>
            <a:ahLst/>
            <a:cxnLst/>
            <a:rect l="l" t="t" r="r" b="b"/>
            <a:pathLst>
              <a:path w="14040485">
                <a:moveTo>
                  <a:pt x="0" y="0"/>
                </a:moveTo>
                <a:lnTo>
                  <a:pt x="14040002" y="0"/>
                </a:lnTo>
              </a:path>
            </a:pathLst>
          </a:custGeom>
          <a:ln w="6350">
            <a:solidFill>
              <a:srgbClr val="808285"/>
            </a:solidFill>
          </a:ln>
        </p:spPr>
        <p:txBody>
          <a:bodyPr wrap="square" lIns="0" tIns="0" rIns="0" bIns="0" rtlCol="0"/>
          <a:lstStyle/>
          <a:p>
            <a:endParaRPr/>
          </a:p>
        </p:txBody>
      </p:sp>
      <p:sp>
        <p:nvSpPr>
          <p:cNvPr id="7" name="object 7"/>
          <p:cNvSpPr/>
          <p:nvPr/>
        </p:nvSpPr>
        <p:spPr>
          <a:xfrm>
            <a:off x="719999" y="363178"/>
            <a:ext cx="3429000" cy="0"/>
          </a:xfrm>
          <a:custGeom>
            <a:avLst/>
            <a:gdLst/>
            <a:ahLst/>
            <a:cxnLst/>
            <a:rect l="l" t="t" r="r" b="b"/>
            <a:pathLst>
              <a:path w="3429000">
                <a:moveTo>
                  <a:pt x="0" y="0"/>
                </a:moveTo>
                <a:lnTo>
                  <a:pt x="3429000" y="0"/>
                </a:lnTo>
              </a:path>
            </a:pathLst>
          </a:custGeom>
          <a:ln w="6350">
            <a:solidFill>
              <a:srgbClr val="808285"/>
            </a:solidFill>
          </a:ln>
        </p:spPr>
        <p:txBody>
          <a:bodyPr wrap="square" lIns="0" tIns="0" rIns="0" bIns="0" rtlCol="0"/>
          <a:lstStyle/>
          <a:p>
            <a:endParaRPr/>
          </a:p>
        </p:txBody>
      </p:sp>
      <p:sp>
        <p:nvSpPr>
          <p:cNvPr id="8" name="object 8"/>
          <p:cNvSpPr txBox="1">
            <a:spLocks noGrp="1"/>
          </p:cNvSpPr>
          <p:nvPr>
            <p:ph type="title"/>
          </p:nvPr>
        </p:nvSpPr>
        <p:spPr>
          <a:xfrm>
            <a:off x="707299" y="305153"/>
            <a:ext cx="2874645" cy="558800"/>
          </a:xfrm>
          <a:prstGeom prst="rect">
            <a:avLst/>
          </a:prstGeom>
        </p:spPr>
        <p:txBody>
          <a:bodyPr vert="horz" wrap="square" lIns="0" tIns="12700" rIns="0" bIns="0" rtlCol="0">
            <a:spAutoFit/>
          </a:bodyPr>
          <a:lstStyle/>
          <a:p>
            <a:pPr marL="12700">
              <a:lnSpc>
                <a:spcPct val="100000"/>
              </a:lnSpc>
              <a:spcBef>
                <a:spcPts val="100"/>
              </a:spcBef>
            </a:pPr>
            <a:r>
              <a:rPr spc="-65" dirty="0"/>
              <a:t>3D</a:t>
            </a:r>
            <a:r>
              <a:rPr spc="-580" dirty="0"/>
              <a:t> </a:t>
            </a:r>
            <a:r>
              <a:rPr spc="-130" dirty="0"/>
              <a:t>Visualisation</a:t>
            </a:r>
          </a:p>
        </p:txBody>
      </p:sp>
      <p:sp>
        <p:nvSpPr>
          <p:cNvPr id="9" name="object 9"/>
          <p:cNvSpPr/>
          <p:nvPr/>
        </p:nvSpPr>
        <p:spPr>
          <a:xfrm>
            <a:off x="720001" y="1464882"/>
            <a:ext cx="13319849" cy="8091791"/>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719999" y="9639555"/>
            <a:ext cx="3429000" cy="0"/>
          </a:xfrm>
          <a:custGeom>
            <a:avLst/>
            <a:gdLst/>
            <a:ahLst/>
            <a:cxnLst/>
            <a:rect l="l" t="t" r="r" b="b"/>
            <a:pathLst>
              <a:path w="3429000">
                <a:moveTo>
                  <a:pt x="0" y="0"/>
                </a:moveTo>
                <a:lnTo>
                  <a:pt x="3429000" y="0"/>
                </a:lnTo>
              </a:path>
            </a:pathLst>
          </a:custGeom>
          <a:ln w="7937">
            <a:solidFill>
              <a:srgbClr val="808285"/>
            </a:solidFill>
          </a:ln>
        </p:spPr>
        <p:txBody>
          <a:bodyPr wrap="square" lIns="0" tIns="0" rIns="0" bIns="0" rtlCol="0"/>
          <a:lstStyle/>
          <a:p>
            <a:endParaRPr/>
          </a:p>
        </p:txBody>
      </p:sp>
      <p:sp>
        <p:nvSpPr>
          <p:cNvPr id="11" name="object 11"/>
          <p:cNvSpPr txBox="1"/>
          <p:nvPr/>
        </p:nvSpPr>
        <p:spPr>
          <a:xfrm>
            <a:off x="719999" y="9700168"/>
            <a:ext cx="1553210" cy="238760"/>
          </a:xfrm>
          <a:prstGeom prst="rect">
            <a:avLst/>
          </a:prstGeom>
        </p:spPr>
        <p:txBody>
          <a:bodyPr vert="horz" wrap="square" lIns="0" tIns="12700" rIns="0" bIns="0" rtlCol="0">
            <a:spAutoFit/>
          </a:bodyPr>
          <a:lstStyle/>
          <a:p>
            <a:pPr marL="12700">
              <a:lnSpc>
                <a:spcPct val="100000"/>
              </a:lnSpc>
              <a:spcBef>
                <a:spcPts val="100"/>
              </a:spcBef>
            </a:pPr>
            <a:r>
              <a:rPr sz="1400" b="0" spc="-35" dirty="0">
                <a:solidFill>
                  <a:srgbClr val="808285"/>
                </a:solidFill>
                <a:latin typeface="Univers LT Pro 45 Light"/>
                <a:cs typeface="Univers LT Pro 45 Light"/>
              </a:rPr>
              <a:t>CGI</a:t>
            </a:r>
            <a:r>
              <a:rPr sz="1400" b="0" spc="-225" dirty="0">
                <a:solidFill>
                  <a:srgbClr val="808285"/>
                </a:solidFill>
                <a:latin typeface="Univers LT Pro 45 Light"/>
                <a:cs typeface="Univers LT Pro 45 Light"/>
              </a:rPr>
              <a:t> </a:t>
            </a:r>
            <a:r>
              <a:rPr sz="1400" b="0" spc="-55" dirty="0">
                <a:solidFill>
                  <a:srgbClr val="808285"/>
                </a:solidFill>
                <a:latin typeface="Univers LT Pro 45 Light"/>
                <a:cs typeface="Univers LT Pro 45 Light"/>
              </a:rPr>
              <a:t>View</a:t>
            </a:r>
            <a:r>
              <a:rPr sz="1400" b="0" spc="-120"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from</a:t>
            </a:r>
            <a:r>
              <a:rPr sz="1400" b="0" spc="-125"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North</a:t>
            </a:r>
            <a:endParaRPr sz="1400" dirty="0">
              <a:latin typeface="Univers LT Pro 45 Light"/>
              <a:cs typeface="Univers LT Pro 45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47299" y="10309262"/>
            <a:ext cx="131445"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20</a:t>
            </a:r>
            <a:endParaRPr sz="800">
              <a:latin typeface="Univers LT Pro 45 Light"/>
              <a:cs typeface="Univers LT Pro 45 Light"/>
            </a:endParaRPr>
          </a:p>
        </p:txBody>
      </p:sp>
      <p:sp>
        <p:nvSpPr>
          <p:cNvPr id="3" name="object 3"/>
          <p:cNvSpPr txBox="1"/>
          <p:nvPr/>
        </p:nvSpPr>
        <p:spPr>
          <a:xfrm>
            <a:off x="8490498" y="10309262"/>
            <a:ext cx="466090"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June</a:t>
            </a:r>
            <a:r>
              <a:rPr sz="800" b="0" spc="-110"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2020</a:t>
            </a:r>
            <a:endParaRPr sz="800">
              <a:latin typeface="Univers LT Pro 45 Light"/>
              <a:cs typeface="Univers LT Pro 45 Light"/>
            </a:endParaRPr>
          </a:p>
        </p:txBody>
      </p:sp>
      <p:sp>
        <p:nvSpPr>
          <p:cNvPr id="4" name="object 4"/>
          <p:cNvSpPr txBox="1"/>
          <p:nvPr/>
        </p:nvSpPr>
        <p:spPr>
          <a:xfrm>
            <a:off x="13698153" y="10309262"/>
            <a:ext cx="711200" cy="147320"/>
          </a:xfrm>
          <a:prstGeom prst="rect">
            <a:avLst/>
          </a:prstGeom>
        </p:spPr>
        <p:txBody>
          <a:bodyPr vert="horz" wrap="square" lIns="0" tIns="12700" rIns="0" bIns="0" rtlCol="0">
            <a:spAutoFit/>
          </a:bodyPr>
          <a:lstStyle/>
          <a:p>
            <a:pPr marL="12700">
              <a:lnSpc>
                <a:spcPct val="100000"/>
              </a:lnSpc>
              <a:spcBef>
                <a:spcPts val="100"/>
              </a:spcBef>
            </a:pPr>
            <a:r>
              <a:rPr sz="800" b="0" spc="-35" dirty="0">
                <a:solidFill>
                  <a:srgbClr val="808285"/>
                </a:solidFill>
                <a:latin typeface="Univers LT Pro 45 Light"/>
                <a:cs typeface="Univers LT Pro 45 Light"/>
              </a:rPr>
              <a:t>ArchitecturePLB</a:t>
            </a:r>
            <a:endParaRPr sz="800" dirty="0">
              <a:latin typeface="Univers LT Pro 45 Light"/>
              <a:cs typeface="Univers LT Pro 45 Light"/>
            </a:endParaRPr>
          </a:p>
        </p:txBody>
      </p:sp>
      <p:sp>
        <p:nvSpPr>
          <p:cNvPr id="5" name="object 5"/>
          <p:cNvSpPr/>
          <p:nvPr/>
        </p:nvSpPr>
        <p:spPr>
          <a:xfrm>
            <a:off x="359999" y="10335177"/>
            <a:ext cx="14040485" cy="0"/>
          </a:xfrm>
          <a:custGeom>
            <a:avLst/>
            <a:gdLst/>
            <a:ahLst/>
            <a:cxnLst/>
            <a:rect l="l" t="t" r="r" b="b"/>
            <a:pathLst>
              <a:path w="14040485">
                <a:moveTo>
                  <a:pt x="0" y="0"/>
                </a:moveTo>
                <a:lnTo>
                  <a:pt x="14040002" y="0"/>
                </a:lnTo>
              </a:path>
            </a:pathLst>
          </a:custGeom>
          <a:ln w="6350">
            <a:solidFill>
              <a:srgbClr val="808285"/>
            </a:solidFill>
          </a:ln>
        </p:spPr>
        <p:txBody>
          <a:bodyPr wrap="square" lIns="0" tIns="0" rIns="0" bIns="0" rtlCol="0"/>
          <a:lstStyle/>
          <a:p>
            <a:endParaRPr/>
          </a:p>
        </p:txBody>
      </p:sp>
      <p:sp>
        <p:nvSpPr>
          <p:cNvPr id="6" name="object 6"/>
          <p:cNvSpPr txBox="1"/>
          <p:nvPr/>
        </p:nvSpPr>
        <p:spPr>
          <a:xfrm>
            <a:off x="5072300" y="10309262"/>
            <a:ext cx="1760855"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Southbrook </a:t>
            </a:r>
            <a:r>
              <a:rPr sz="800" b="0" spc="-25" dirty="0">
                <a:solidFill>
                  <a:srgbClr val="808285"/>
                </a:solidFill>
                <a:latin typeface="Univers LT Pro 45 Light"/>
                <a:cs typeface="Univers LT Pro 45 Light"/>
              </a:rPr>
              <a:t>Cottages- </a:t>
            </a:r>
            <a:r>
              <a:rPr sz="800" b="0" spc="-30" dirty="0">
                <a:solidFill>
                  <a:srgbClr val="808285"/>
                </a:solidFill>
                <a:latin typeface="Univers LT Pro 45 Light"/>
                <a:cs typeface="Univers LT Pro 45 Light"/>
              </a:rPr>
              <a:t>Public</a:t>
            </a:r>
            <a:r>
              <a:rPr sz="800" b="0" spc="-155"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Consultation</a:t>
            </a:r>
            <a:endParaRPr sz="800" dirty="0">
              <a:latin typeface="Univers LT Pro 45 Light"/>
              <a:cs typeface="Univers LT Pro 45 Light"/>
            </a:endParaRPr>
          </a:p>
        </p:txBody>
      </p:sp>
      <p:sp>
        <p:nvSpPr>
          <p:cNvPr id="7" name="object 7"/>
          <p:cNvSpPr/>
          <p:nvPr/>
        </p:nvSpPr>
        <p:spPr>
          <a:xfrm>
            <a:off x="360000" y="363178"/>
            <a:ext cx="3429000" cy="0"/>
          </a:xfrm>
          <a:custGeom>
            <a:avLst/>
            <a:gdLst/>
            <a:ahLst/>
            <a:cxnLst/>
            <a:rect l="l" t="t" r="r" b="b"/>
            <a:pathLst>
              <a:path w="3429000">
                <a:moveTo>
                  <a:pt x="0" y="0"/>
                </a:moveTo>
                <a:lnTo>
                  <a:pt x="3429000" y="0"/>
                </a:lnTo>
              </a:path>
            </a:pathLst>
          </a:custGeom>
          <a:ln w="6350">
            <a:solidFill>
              <a:srgbClr val="808285"/>
            </a:solidFill>
          </a:ln>
        </p:spPr>
        <p:txBody>
          <a:bodyPr wrap="square" lIns="0" tIns="0" rIns="0" bIns="0" rtlCol="0"/>
          <a:lstStyle/>
          <a:p>
            <a:endParaRPr/>
          </a:p>
        </p:txBody>
      </p:sp>
      <p:sp>
        <p:nvSpPr>
          <p:cNvPr id="8" name="object 8"/>
          <p:cNvSpPr txBox="1">
            <a:spLocks noGrp="1"/>
          </p:cNvSpPr>
          <p:nvPr>
            <p:ph type="title"/>
          </p:nvPr>
        </p:nvSpPr>
        <p:spPr>
          <a:xfrm>
            <a:off x="347300" y="305153"/>
            <a:ext cx="2874645" cy="558800"/>
          </a:xfrm>
          <a:prstGeom prst="rect">
            <a:avLst/>
          </a:prstGeom>
        </p:spPr>
        <p:txBody>
          <a:bodyPr vert="horz" wrap="square" lIns="0" tIns="12700" rIns="0" bIns="0" rtlCol="0">
            <a:spAutoFit/>
          </a:bodyPr>
          <a:lstStyle/>
          <a:p>
            <a:pPr marL="12700">
              <a:lnSpc>
                <a:spcPct val="100000"/>
              </a:lnSpc>
              <a:spcBef>
                <a:spcPts val="100"/>
              </a:spcBef>
            </a:pPr>
            <a:r>
              <a:rPr spc="-65" dirty="0"/>
              <a:t>3D</a:t>
            </a:r>
            <a:r>
              <a:rPr spc="-580" dirty="0"/>
              <a:t> </a:t>
            </a:r>
            <a:r>
              <a:rPr spc="-130" dirty="0"/>
              <a:t>Visualisation</a:t>
            </a:r>
          </a:p>
        </p:txBody>
      </p:sp>
      <p:sp>
        <p:nvSpPr>
          <p:cNvPr id="9" name="object 9"/>
          <p:cNvSpPr/>
          <p:nvPr/>
        </p:nvSpPr>
        <p:spPr>
          <a:xfrm>
            <a:off x="359999" y="1453738"/>
            <a:ext cx="13338154" cy="8102872"/>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347299" y="9639555"/>
            <a:ext cx="3429000" cy="0"/>
          </a:xfrm>
          <a:custGeom>
            <a:avLst/>
            <a:gdLst/>
            <a:ahLst/>
            <a:cxnLst/>
            <a:rect l="l" t="t" r="r" b="b"/>
            <a:pathLst>
              <a:path w="3429000">
                <a:moveTo>
                  <a:pt x="0" y="0"/>
                </a:moveTo>
                <a:lnTo>
                  <a:pt x="3429000" y="0"/>
                </a:lnTo>
              </a:path>
            </a:pathLst>
          </a:custGeom>
          <a:ln w="7937">
            <a:solidFill>
              <a:srgbClr val="808285"/>
            </a:solidFill>
          </a:ln>
        </p:spPr>
        <p:txBody>
          <a:bodyPr wrap="square" lIns="0" tIns="0" rIns="0" bIns="0" rtlCol="0"/>
          <a:lstStyle/>
          <a:p>
            <a:endParaRPr/>
          </a:p>
        </p:txBody>
      </p:sp>
      <p:sp>
        <p:nvSpPr>
          <p:cNvPr id="11" name="object 11"/>
          <p:cNvSpPr txBox="1"/>
          <p:nvPr/>
        </p:nvSpPr>
        <p:spPr>
          <a:xfrm>
            <a:off x="333647" y="9681219"/>
            <a:ext cx="1450975" cy="238760"/>
          </a:xfrm>
          <a:prstGeom prst="rect">
            <a:avLst/>
          </a:prstGeom>
        </p:spPr>
        <p:txBody>
          <a:bodyPr vert="horz" wrap="square" lIns="0" tIns="12700" rIns="0" bIns="0" rtlCol="0">
            <a:spAutoFit/>
          </a:bodyPr>
          <a:lstStyle/>
          <a:p>
            <a:pPr marL="12700">
              <a:lnSpc>
                <a:spcPct val="100000"/>
              </a:lnSpc>
              <a:spcBef>
                <a:spcPts val="100"/>
              </a:spcBef>
            </a:pPr>
            <a:r>
              <a:rPr sz="1400" b="0" spc="-35" dirty="0">
                <a:solidFill>
                  <a:srgbClr val="808285"/>
                </a:solidFill>
                <a:latin typeface="Univers LT Pro 45 Light"/>
                <a:cs typeface="Univers LT Pro 45 Light"/>
              </a:rPr>
              <a:t>CGI </a:t>
            </a:r>
            <a:r>
              <a:rPr sz="1400" b="0" spc="-45" dirty="0">
                <a:solidFill>
                  <a:srgbClr val="808285"/>
                </a:solidFill>
                <a:latin typeface="Univers LT Pro 45 Light"/>
                <a:cs typeface="Univers LT Pro 45 Light"/>
              </a:rPr>
              <a:t>view </a:t>
            </a:r>
            <a:r>
              <a:rPr sz="1400" b="0" spc="-40" dirty="0">
                <a:solidFill>
                  <a:srgbClr val="808285"/>
                </a:solidFill>
                <a:latin typeface="Univers LT Pro 45 Light"/>
                <a:cs typeface="Univers LT Pro 45 Light"/>
              </a:rPr>
              <a:t>from</a:t>
            </a:r>
            <a:r>
              <a:rPr sz="1400" b="0" spc="-295"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East</a:t>
            </a:r>
            <a:endParaRPr sz="1400" dirty="0">
              <a:latin typeface="Univers LT Pro 45 Light"/>
              <a:cs typeface="Univers LT Pro 45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8209" y="363178"/>
            <a:ext cx="13855024" cy="830997"/>
          </a:xfrm>
          <a:prstGeom prst="rect">
            <a:avLst/>
          </a:prstGeom>
          <a:noFill/>
        </p:spPr>
        <p:txBody>
          <a:bodyPr wrap="square" rtlCol="0">
            <a:spAutoFit/>
          </a:bodyPr>
          <a:lstStyle/>
          <a:p>
            <a:r>
              <a:rPr lang="en-GB" sz="4800" dirty="0" smtClean="0">
                <a:solidFill>
                  <a:schemeClr val="bg1">
                    <a:lumMod val="50000"/>
                  </a:schemeClr>
                </a:solidFill>
                <a:latin typeface="Univers LT Pro 45 Light" panose="020B0403020202020204"/>
              </a:rPr>
              <a:t>Questions?</a:t>
            </a:r>
            <a:endParaRPr lang="en-GB" sz="4800" dirty="0">
              <a:solidFill>
                <a:schemeClr val="bg1">
                  <a:lumMod val="50000"/>
                </a:schemeClr>
              </a:solidFill>
              <a:latin typeface="Univers LT Pro 45 Light" panose="020B0403020202020204"/>
            </a:endParaRPr>
          </a:p>
        </p:txBody>
      </p:sp>
      <p:sp>
        <p:nvSpPr>
          <p:cNvPr id="6" name="object 5"/>
          <p:cNvSpPr/>
          <p:nvPr/>
        </p:nvSpPr>
        <p:spPr>
          <a:xfrm>
            <a:off x="359999" y="10335177"/>
            <a:ext cx="14040485" cy="0"/>
          </a:xfrm>
          <a:custGeom>
            <a:avLst/>
            <a:gdLst/>
            <a:ahLst/>
            <a:cxnLst/>
            <a:rect l="l" t="t" r="r" b="b"/>
            <a:pathLst>
              <a:path w="14040485">
                <a:moveTo>
                  <a:pt x="0" y="0"/>
                </a:moveTo>
                <a:lnTo>
                  <a:pt x="14040002" y="0"/>
                </a:lnTo>
              </a:path>
            </a:pathLst>
          </a:custGeom>
          <a:ln w="6350">
            <a:solidFill>
              <a:srgbClr val="808285"/>
            </a:solidFill>
          </a:ln>
        </p:spPr>
        <p:txBody>
          <a:bodyPr wrap="square" lIns="0" tIns="0" rIns="0" bIns="0" rtlCol="0"/>
          <a:lstStyle/>
          <a:p>
            <a:endParaRPr/>
          </a:p>
        </p:txBody>
      </p:sp>
      <p:sp>
        <p:nvSpPr>
          <p:cNvPr id="7" name="object 6"/>
          <p:cNvSpPr txBox="1"/>
          <p:nvPr/>
        </p:nvSpPr>
        <p:spPr>
          <a:xfrm>
            <a:off x="5072300" y="10309262"/>
            <a:ext cx="1760855"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Southbrook </a:t>
            </a:r>
            <a:r>
              <a:rPr sz="800" b="0" spc="-25" dirty="0">
                <a:solidFill>
                  <a:srgbClr val="808285"/>
                </a:solidFill>
                <a:latin typeface="Univers LT Pro 45 Light"/>
                <a:cs typeface="Univers LT Pro 45 Light"/>
              </a:rPr>
              <a:t>Cottages- </a:t>
            </a:r>
            <a:r>
              <a:rPr sz="800" b="0" spc="-30" dirty="0">
                <a:solidFill>
                  <a:srgbClr val="808285"/>
                </a:solidFill>
                <a:latin typeface="Univers LT Pro 45 Light"/>
                <a:cs typeface="Univers LT Pro 45 Light"/>
              </a:rPr>
              <a:t>Public</a:t>
            </a:r>
            <a:r>
              <a:rPr sz="800" b="0" spc="-155"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Consultation</a:t>
            </a:r>
            <a:endParaRPr sz="800" dirty="0">
              <a:latin typeface="Univers LT Pro 45 Light"/>
              <a:cs typeface="Univers LT Pro 45 Light"/>
            </a:endParaRPr>
          </a:p>
        </p:txBody>
      </p:sp>
      <p:sp>
        <p:nvSpPr>
          <p:cNvPr id="8" name="object 4"/>
          <p:cNvSpPr txBox="1"/>
          <p:nvPr/>
        </p:nvSpPr>
        <p:spPr>
          <a:xfrm>
            <a:off x="13698153" y="10309262"/>
            <a:ext cx="711200" cy="147320"/>
          </a:xfrm>
          <a:prstGeom prst="rect">
            <a:avLst/>
          </a:prstGeom>
        </p:spPr>
        <p:txBody>
          <a:bodyPr vert="horz" wrap="square" lIns="0" tIns="12700" rIns="0" bIns="0" rtlCol="0">
            <a:spAutoFit/>
          </a:bodyPr>
          <a:lstStyle/>
          <a:p>
            <a:pPr marL="12700">
              <a:lnSpc>
                <a:spcPct val="100000"/>
              </a:lnSpc>
              <a:spcBef>
                <a:spcPts val="100"/>
              </a:spcBef>
            </a:pPr>
            <a:r>
              <a:rPr sz="800" b="0" spc="-35" dirty="0">
                <a:solidFill>
                  <a:srgbClr val="808285"/>
                </a:solidFill>
                <a:latin typeface="Univers LT Pro 45 Light"/>
                <a:cs typeface="Univers LT Pro 45 Light"/>
              </a:rPr>
              <a:t>ArchitecturePLB</a:t>
            </a:r>
            <a:endParaRPr sz="800" dirty="0">
              <a:latin typeface="Univers LT Pro 45 Light"/>
              <a:cs typeface="Univers LT Pro 45 Light"/>
            </a:endParaRPr>
          </a:p>
        </p:txBody>
      </p:sp>
      <p:sp>
        <p:nvSpPr>
          <p:cNvPr id="9" name="object 7"/>
          <p:cNvSpPr/>
          <p:nvPr/>
        </p:nvSpPr>
        <p:spPr>
          <a:xfrm>
            <a:off x="360000" y="363178"/>
            <a:ext cx="3429000" cy="0"/>
          </a:xfrm>
          <a:custGeom>
            <a:avLst/>
            <a:gdLst/>
            <a:ahLst/>
            <a:cxnLst/>
            <a:rect l="l" t="t" r="r" b="b"/>
            <a:pathLst>
              <a:path w="3429000">
                <a:moveTo>
                  <a:pt x="0" y="0"/>
                </a:moveTo>
                <a:lnTo>
                  <a:pt x="3429000" y="0"/>
                </a:lnTo>
              </a:path>
            </a:pathLst>
          </a:custGeom>
          <a:ln w="6350">
            <a:solidFill>
              <a:srgbClr val="808285"/>
            </a:solidFill>
          </a:ln>
        </p:spPr>
        <p:txBody>
          <a:bodyPr wrap="square" lIns="0" tIns="0" rIns="0" bIns="0" rtlCol="0"/>
          <a:lstStyle/>
          <a:p>
            <a:endParaRPr/>
          </a:p>
        </p:txBody>
      </p:sp>
    </p:spTree>
    <p:extLst>
      <p:ext uri="{BB962C8B-B14F-4D97-AF65-F5344CB8AC3E}">
        <p14:creationId xmlns:p14="http://schemas.microsoft.com/office/powerpoint/2010/main" val="1306224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16675" y="10321183"/>
            <a:ext cx="1760855"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Southbrook </a:t>
            </a:r>
            <a:r>
              <a:rPr sz="800" b="0" spc="-25" dirty="0">
                <a:solidFill>
                  <a:srgbClr val="808285"/>
                </a:solidFill>
                <a:latin typeface="Univers LT Pro 45 Light"/>
                <a:cs typeface="Univers LT Pro 45 Light"/>
              </a:rPr>
              <a:t>Cottages- </a:t>
            </a:r>
            <a:r>
              <a:rPr sz="800" b="0" spc="-30" dirty="0">
                <a:solidFill>
                  <a:srgbClr val="808285"/>
                </a:solidFill>
                <a:latin typeface="Univers LT Pro 45 Light"/>
                <a:cs typeface="Univers LT Pro 45 Light"/>
              </a:rPr>
              <a:t>Public</a:t>
            </a:r>
            <a:r>
              <a:rPr sz="800" b="0" spc="-155"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Consultation</a:t>
            </a:r>
            <a:endParaRPr sz="800">
              <a:latin typeface="Univers LT Pro 45 Light"/>
              <a:cs typeface="Univers LT Pro 45 Light"/>
            </a:endParaRPr>
          </a:p>
        </p:txBody>
      </p:sp>
      <p:sp>
        <p:nvSpPr>
          <p:cNvPr id="3" name="object 3"/>
          <p:cNvSpPr txBox="1"/>
          <p:nvPr/>
        </p:nvSpPr>
        <p:spPr>
          <a:xfrm>
            <a:off x="9054124" y="10309262"/>
            <a:ext cx="466090"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June</a:t>
            </a:r>
            <a:r>
              <a:rPr sz="800" b="0" spc="-110"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2020</a:t>
            </a:r>
            <a:endParaRPr sz="800">
              <a:latin typeface="Univers LT Pro 45 Light"/>
              <a:cs typeface="Univers LT Pro 45 Light"/>
            </a:endParaRPr>
          </a:p>
        </p:txBody>
      </p:sp>
      <p:sp>
        <p:nvSpPr>
          <p:cNvPr id="4" name="object 4"/>
          <p:cNvSpPr txBox="1"/>
          <p:nvPr/>
        </p:nvSpPr>
        <p:spPr>
          <a:xfrm>
            <a:off x="14639676" y="10309262"/>
            <a:ext cx="131445"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21</a:t>
            </a:r>
            <a:endParaRPr sz="800">
              <a:latin typeface="Univers LT Pro 45 Light"/>
              <a:cs typeface="Univers LT Pro 45 Light"/>
            </a:endParaRPr>
          </a:p>
        </p:txBody>
      </p:sp>
      <p:sp>
        <p:nvSpPr>
          <p:cNvPr id="5" name="object 5"/>
          <p:cNvSpPr txBox="1"/>
          <p:nvPr/>
        </p:nvSpPr>
        <p:spPr>
          <a:xfrm>
            <a:off x="707299" y="10309262"/>
            <a:ext cx="711200" cy="147320"/>
          </a:xfrm>
          <a:prstGeom prst="rect">
            <a:avLst/>
          </a:prstGeom>
        </p:spPr>
        <p:txBody>
          <a:bodyPr vert="horz" wrap="square" lIns="0" tIns="12700" rIns="0" bIns="0" rtlCol="0">
            <a:spAutoFit/>
          </a:bodyPr>
          <a:lstStyle/>
          <a:p>
            <a:pPr marL="12700">
              <a:lnSpc>
                <a:spcPct val="100000"/>
              </a:lnSpc>
              <a:spcBef>
                <a:spcPts val="100"/>
              </a:spcBef>
            </a:pPr>
            <a:r>
              <a:rPr sz="800" b="0" spc="-35" dirty="0">
                <a:solidFill>
                  <a:srgbClr val="808285"/>
                </a:solidFill>
                <a:latin typeface="Univers LT Pro 45 Light"/>
                <a:cs typeface="Univers LT Pro 45 Light"/>
              </a:rPr>
              <a:t>ArchitecturePLB</a:t>
            </a:r>
            <a:endParaRPr sz="800">
              <a:latin typeface="Univers LT Pro 45 Light"/>
              <a:cs typeface="Univers LT Pro 45 Light"/>
            </a:endParaRPr>
          </a:p>
        </p:txBody>
      </p:sp>
      <p:sp>
        <p:nvSpPr>
          <p:cNvPr id="6" name="object 6"/>
          <p:cNvSpPr/>
          <p:nvPr/>
        </p:nvSpPr>
        <p:spPr>
          <a:xfrm>
            <a:off x="719999" y="10335177"/>
            <a:ext cx="14040485" cy="0"/>
          </a:xfrm>
          <a:custGeom>
            <a:avLst/>
            <a:gdLst/>
            <a:ahLst/>
            <a:cxnLst/>
            <a:rect l="l" t="t" r="r" b="b"/>
            <a:pathLst>
              <a:path w="14040485">
                <a:moveTo>
                  <a:pt x="0" y="0"/>
                </a:moveTo>
                <a:lnTo>
                  <a:pt x="14040002" y="0"/>
                </a:lnTo>
              </a:path>
            </a:pathLst>
          </a:custGeom>
          <a:ln w="6350">
            <a:solidFill>
              <a:srgbClr val="808285"/>
            </a:solidFill>
          </a:ln>
        </p:spPr>
        <p:txBody>
          <a:bodyPr wrap="square" lIns="0" tIns="0" rIns="0" bIns="0" rtlCol="0"/>
          <a:lstStyle/>
          <a:p>
            <a:endParaRPr/>
          </a:p>
        </p:txBody>
      </p:sp>
      <p:sp>
        <p:nvSpPr>
          <p:cNvPr id="7" name="object 7"/>
          <p:cNvSpPr/>
          <p:nvPr/>
        </p:nvSpPr>
        <p:spPr>
          <a:xfrm>
            <a:off x="1717029" y="1833667"/>
            <a:ext cx="12313968" cy="3873026"/>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707299" y="6727516"/>
            <a:ext cx="8533130" cy="756920"/>
          </a:xfrm>
          <a:prstGeom prst="rect">
            <a:avLst/>
          </a:prstGeom>
        </p:spPr>
        <p:txBody>
          <a:bodyPr vert="horz" wrap="square" lIns="0" tIns="58419" rIns="0" bIns="0" rtlCol="0">
            <a:spAutoFit/>
          </a:bodyPr>
          <a:lstStyle/>
          <a:p>
            <a:pPr marL="12700" marR="5080">
              <a:lnSpc>
                <a:spcPts val="1800"/>
              </a:lnSpc>
              <a:spcBef>
                <a:spcPts val="459"/>
              </a:spcBef>
            </a:pPr>
            <a:r>
              <a:rPr sz="1800" b="0" spc="-70" dirty="0">
                <a:solidFill>
                  <a:srgbClr val="767C7F"/>
                </a:solidFill>
                <a:latin typeface="Univers LT Pro 45 Light"/>
                <a:cs typeface="Univers LT Pro 45 Light"/>
              </a:rPr>
              <a:t>We </a:t>
            </a:r>
            <a:r>
              <a:rPr sz="1800" b="0" spc="-45" dirty="0">
                <a:solidFill>
                  <a:srgbClr val="767C7F"/>
                </a:solidFill>
                <a:latin typeface="Univers LT Pro 45 Light"/>
                <a:cs typeface="Univers LT Pro 45 Light"/>
              </a:rPr>
              <a:t>are </a:t>
            </a:r>
            <a:r>
              <a:rPr sz="1800" b="0" spc="-60" dirty="0">
                <a:solidFill>
                  <a:srgbClr val="767C7F"/>
                </a:solidFill>
                <a:latin typeface="Univers LT Pro 45 Light"/>
                <a:cs typeface="Univers LT Pro 45 Light"/>
              </a:rPr>
              <a:t>happy </a:t>
            </a:r>
            <a:r>
              <a:rPr sz="1800" b="0" spc="-35" dirty="0">
                <a:solidFill>
                  <a:srgbClr val="767C7F"/>
                </a:solidFill>
                <a:latin typeface="Univers LT Pro 45 Light"/>
                <a:cs typeface="Univers LT Pro 45 Light"/>
              </a:rPr>
              <a:t>to </a:t>
            </a:r>
            <a:r>
              <a:rPr sz="1800" b="0" spc="-60" dirty="0">
                <a:solidFill>
                  <a:srgbClr val="767C7F"/>
                </a:solidFill>
                <a:latin typeface="Univers LT Pro 45 Light"/>
                <a:cs typeface="Univers LT Pro 45 Light"/>
              </a:rPr>
              <a:t>answer </a:t>
            </a:r>
            <a:r>
              <a:rPr sz="1800" b="0" spc="-55" dirty="0">
                <a:solidFill>
                  <a:srgbClr val="767C7F"/>
                </a:solidFill>
                <a:latin typeface="Univers LT Pro 45 Light"/>
                <a:cs typeface="Univers LT Pro 45 Light"/>
              </a:rPr>
              <a:t>any </a:t>
            </a:r>
            <a:r>
              <a:rPr sz="1800" b="0" spc="-60" dirty="0">
                <a:solidFill>
                  <a:srgbClr val="767C7F"/>
                </a:solidFill>
                <a:latin typeface="Univers LT Pro 45 Light"/>
                <a:cs typeface="Univers LT Pro 45 Light"/>
              </a:rPr>
              <a:t>questions </a:t>
            </a:r>
            <a:r>
              <a:rPr sz="1800" b="0" spc="-55" dirty="0">
                <a:solidFill>
                  <a:srgbClr val="767C7F"/>
                </a:solidFill>
                <a:latin typeface="Univers LT Pro 45 Light"/>
                <a:cs typeface="Univers LT Pro 45 Light"/>
              </a:rPr>
              <a:t>you </a:t>
            </a:r>
            <a:r>
              <a:rPr sz="1800" b="0" spc="-70" dirty="0">
                <a:solidFill>
                  <a:srgbClr val="767C7F"/>
                </a:solidFill>
                <a:latin typeface="Univers LT Pro 45 Light"/>
                <a:cs typeface="Univers LT Pro 45 Light"/>
              </a:rPr>
              <a:t>have </a:t>
            </a:r>
            <a:r>
              <a:rPr sz="1800" b="0" spc="-55" dirty="0">
                <a:solidFill>
                  <a:srgbClr val="767C7F"/>
                </a:solidFill>
                <a:latin typeface="Univers LT Pro 45 Light"/>
                <a:cs typeface="Univers LT Pro 45 Light"/>
              </a:rPr>
              <a:t>which </a:t>
            </a:r>
            <a:r>
              <a:rPr sz="1800" b="0" spc="-45" dirty="0">
                <a:solidFill>
                  <a:srgbClr val="767C7F"/>
                </a:solidFill>
                <a:latin typeface="Univers LT Pro 45 Light"/>
                <a:cs typeface="Univers LT Pro 45 Light"/>
              </a:rPr>
              <a:t>can </a:t>
            </a:r>
            <a:r>
              <a:rPr sz="1800" b="0" spc="-35" dirty="0">
                <a:solidFill>
                  <a:srgbClr val="767C7F"/>
                </a:solidFill>
                <a:latin typeface="Univers LT Pro 45 Light"/>
                <a:cs typeface="Univers LT Pro 45 Light"/>
              </a:rPr>
              <a:t>be </a:t>
            </a:r>
            <a:r>
              <a:rPr sz="1800" b="0" spc="-60" dirty="0">
                <a:solidFill>
                  <a:srgbClr val="767C7F"/>
                </a:solidFill>
                <a:latin typeface="Univers LT Pro 45 Light"/>
                <a:cs typeface="Univers LT Pro 45 Light"/>
              </a:rPr>
              <a:t>asked </a:t>
            </a:r>
            <a:r>
              <a:rPr sz="1800" b="0" spc="-45" dirty="0">
                <a:solidFill>
                  <a:srgbClr val="767C7F"/>
                </a:solidFill>
                <a:latin typeface="Univers LT Pro 45 Light"/>
                <a:cs typeface="Univers LT Pro 45 Light"/>
              </a:rPr>
              <a:t>via the </a:t>
            </a:r>
            <a:r>
              <a:rPr sz="1800" b="0" spc="-65" dirty="0">
                <a:solidFill>
                  <a:srgbClr val="767C7F"/>
                </a:solidFill>
                <a:latin typeface="Univers LT Pro 45 Light"/>
                <a:cs typeface="Univers LT Pro 45 Light"/>
              </a:rPr>
              <a:t>chat  </a:t>
            </a:r>
            <a:r>
              <a:rPr sz="1800" b="0" spc="-70" dirty="0">
                <a:solidFill>
                  <a:srgbClr val="767C7F"/>
                </a:solidFill>
                <a:latin typeface="Univers LT Pro 45 Light"/>
                <a:cs typeface="Univers LT Pro 45 Light"/>
              </a:rPr>
              <a:t>functionality.</a:t>
            </a:r>
            <a:r>
              <a:rPr sz="1800" b="0" spc="-175" dirty="0">
                <a:solidFill>
                  <a:srgbClr val="767C7F"/>
                </a:solidFill>
                <a:latin typeface="Univers LT Pro 45 Light"/>
                <a:cs typeface="Univers LT Pro 45 Light"/>
              </a:rPr>
              <a:t> </a:t>
            </a:r>
            <a:r>
              <a:rPr sz="1800" b="0" spc="-60" dirty="0">
                <a:solidFill>
                  <a:srgbClr val="767C7F"/>
                </a:solidFill>
                <a:latin typeface="Univers LT Pro 45 Light"/>
                <a:cs typeface="Univers LT Pro 45 Light"/>
              </a:rPr>
              <a:t>Alternately</a:t>
            </a:r>
            <a:r>
              <a:rPr sz="1800" b="0" spc="-265" dirty="0">
                <a:solidFill>
                  <a:srgbClr val="767C7F"/>
                </a:solidFill>
                <a:latin typeface="Univers LT Pro 45 Light"/>
                <a:cs typeface="Univers LT Pro 45 Light"/>
              </a:rPr>
              <a:t> </a:t>
            </a:r>
            <a:r>
              <a:rPr lang="en-GB" sz="1800" b="0" spc="-265" dirty="0">
                <a:solidFill>
                  <a:srgbClr val="767C7F"/>
                </a:solidFill>
                <a:latin typeface="Univers LT Pro 45 Light"/>
                <a:cs typeface="Univers LT Pro 45 Light"/>
              </a:rPr>
              <a:t> </a:t>
            </a:r>
            <a:r>
              <a:rPr sz="1800" b="0" spc="-55" dirty="0">
                <a:solidFill>
                  <a:srgbClr val="767C7F"/>
                </a:solidFill>
                <a:latin typeface="Univers LT Pro 45 Light"/>
                <a:cs typeface="Univers LT Pro 45 Light"/>
              </a:rPr>
              <a:t>you</a:t>
            </a:r>
            <a:r>
              <a:rPr sz="1800" b="0" spc="-130" dirty="0">
                <a:solidFill>
                  <a:srgbClr val="767C7F"/>
                </a:solidFill>
                <a:latin typeface="Univers LT Pro 45 Light"/>
                <a:cs typeface="Univers LT Pro 45 Light"/>
              </a:rPr>
              <a:t> </a:t>
            </a:r>
            <a:r>
              <a:rPr sz="1800" b="0" spc="-45" dirty="0">
                <a:solidFill>
                  <a:srgbClr val="767C7F"/>
                </a:solidFill>
                <a:latin typeface="Univers LT Pro 45 Light"/>
                <a:cs typeface="Univers LT Pro 45 Light"/>
              </a:rPr>
              <a:t>can</a:t>
            </a:r>
            <a:r>
              <a:rPr sz="1800" b="0" spc="-125" dirty="0">
                <a:solidFill>
                  <a:srgbClr val="767C7F"/>
                </a:solidFill>
                <a:latin typeface="Univers LT Pro 45 Light"/>
                <a:cs typeface="Univers LT Pro 45 Light"/>
              </a:rPr>
              <a:t> </a:t>
            </a:r>
            <a:r>
              <a:rPr sz="1800" b="0" spc="-60" dirty="0">
                <a:solidFill>
                  <a:srgbClr val="767C7F"/>
                </a:solidFill>
                <a:latin typeface="Univers LT Pro 45 Light"/>
                <a:cs typeface="Univers LT Pro 45 Light"/>
              </a:rPr>
              <a:t>give</a:t>
            </a:r>
            <a:r>
              <a:rPr sz="1800" b="0" spc="-130" dirty="0">
                <a:solidFill>
                  <a:srgbClr val="767C7F"/>
                </a:solidFill>
                <a:latin typeface="Univers LT Pro 45 Light"/>
                <a:cs typeface="Univers LT Pro 45 Light"/>
              </a:rPr>
              <a:t> </a:t>
            </a:r>
            <a:r>
              <a:rPr sz="1800" b="0" spc="-70" dirty="0">
                <a:solidFill>
                  <a:srgbClr val="767C7F"/>
                </a:solidFill>
                <a:latin typeface="Univers LT Pro 45 Light"/>
                <a:cs typeface="Univers LT Pro 45 Light"/>
              </a:rPr>
              <a:t>feedback</a:t>
            </a:r>
            <a:r>
              <a:rPr sz="1800" b="0" spc="-130" dirty="0">
                <a:solidFill>
                  <a:srgbClr val="767C7F"/>
                </a:solidFill>
                <a:latin typeface="Univers LT Pro 45 Light"/>
                <a:cs typeface="Univers LT Pro 45 Light"/>
              </a:rPr>
              <a:t> </a:t>
            </a:r>
            <a:r>
              <a:rPr sz="1800" b="0" spc="-50" dirty="0">
                <a:solidFill>
                  <a:srgbClr val="767C7F"/>
                </a:solidFill>
                <a:latin typeface="Univers LT Pro 45 Light"/>
                <a:cs typeface="Univers LT Pro 45 Light"/>
              </a:rPr>
              <a:t>by</a:t>
            </a:r>
            <a:r>
              <a:rPr lang="en-GB" spc="280" dirty="0">
                <a:solidFill>
                  <a:srgbClr val="767C7F"/>
                </a:solidFill>
                <a:latin typeface="Univers LT Pro 45 Light"/>
                <a:cs typeface="Univers LT Pro 45 Light"/>
              </a:rPr>
              <a:t> </a:t>
            </a:r>
            <a:r>
              <a:rPr sz="1800" b="0" spc="-55" dirty="0">
                <a:solidFill>
                  <a:srgbClr val="767C7F"/>
                </a:solidFill>
                <a:latin typeface="Univers LT Pro 45 Light"/>
                <a:cs typeface="Univers LT Pro 45 Light"/>
              </a:rPr>
              <a:t>email</a:t>
            </a:r>
            <a:r>
              <a:rPr sz="1800" b="0" spc="-125" dirty="0">
                <a:solidFill>
                  <a:srgbClr val="767C7F"/>
                </a:solidFill>
                <a:latin typeface="Univers LT Pro 45 Light"/>
                <a:cs typeface="Univers LT Pro 45 Light"/>
              </a:rPr>
              <a:t> </a:t>
            </a:r>
            <a:r>
              <a:rPr sz="1800" b="0" spc="-35" dirty="0">
                <a:solidFill>
                  <a:srgbClr val="767C7F"/>
                </a:solidFill>
                <a:latin typeface="Univers LT Pro 45 Light"/>
                <a:cs typeface="Univers LT Pro 45 Light"/>
              </a:rPr>
              <a:t>at</a:t>
            </a:r>
            <a:r>
              <a:rPr sz="1800" b="0" spc="-130" dirty="0">
                <a:solidFill>
                  <a:srgbClr val="767C7F"/>
                </a:solidFill>
                <a:latin typeface="Univers LT Pro 45 Light"/>
                <a:cs typeface="Univers LT Pro 45 Light"/>
              </a:rPr>
              <a:t> </a:t>
            </a:r>
            <a:r>
              <a:rPr sz="1800" b="0" u="sng" spc="-55" dirty="0">
                <a:solidFill>
                  <a:srgbClr val="0070C0"/>
                </a:solidFill>
                <a:latin typeface="Univers LT Pro 45 Light"/>
                <a:cs typeface="Univers LT Pro 45 Light"/>
              </a:rPr>
              <a:t>new</a:t>
            </a:r>
            <a:r>
              <a:rPr sz="1800" b="0" spc="-80" dirty="0">
                <a:solidFill>
                  <a:srgbClr val="0070C0"/>
                </a:solidFill>
                <a:latin typeface="Univers LT Pro 45 Light"/>
                <a:cs typeface="Univers LT Pro 45 Light"/>
                <a:hlinkClick r:id="rId3">
                  <a:extLst>
                    <a:ext uri="{A12FA001-AC4F-418D-AE19-62706E023703}">
                      <ahyp:hlinkClr xmlns:ahyp="http://schemas.microsoft.com/office/drawing/2018/hyperlinkcolor" xmlns="" val="tx"/>
                    </a:ext>
                  </a:extLst>
                </a:hlinkClick>
              </a:rPr>
              <a:t>homes@winchester.gov.uk </a:t>
            </a:r>
            <a:r>
              <a:rPr sz="1800" b="0" spc="-80" dirty="0">
                <a:solidFill>
                  <a:srgbClr val="0070C0"/>
                </a:solidFill>
                <a:latin typeface="Univers LT Pro 45 Light"/>
                <a:cs typeface="Univers LT Pro 45 Light"/>
              </a:rPr>
              <a:t> </a:t>
            </a:r>
            <a:r>
              <a:rPr sz="1800" b="0" spc="-35" dirty="0">
                <a:solidFill>
                  <a:srgbClr val="767C7F"/>
                </a:solidFill>
                <a:latin typeface="Univers LT Pro 45 Light"/>
                <a:cs typeface="Univers LT Pro 45 Light"/>
              </a:rPr>
              <a:t>or</a:t>
            </a:r>
            <a:r>
              <a:rPr sz="1800" b="0" spc="-130" dirty="0">
                <a:solidFill>
                  <a:srgbClr val="767C7F"/>
                </a:solidFill>
                <a:latin typeface="Univers LT Pro 45 Light"/>
                <a:cs typeface="Univers LT Pro 45 Light"/>
              </a:rPr>
              <a:t> </a:t>
            </a:r>
            <a:r>
              <a:rPr sz="1800" b="0" spc="-55" dirty="0">
                <a:solidFill>
                  <a:srgbClr val="767C7F"/>
                </a:solidFill>
                <a:latin typeface="Univers LT Pro 45 Light"/>
                <a:cs typeface="Univers LT Pro 45 Light"/>
              </a:rPr>
              <a:t>phone</a:t>
            </a:r>
            <a:r>
              <a:rPr sz="1800" b="0" spc="-165" dirty="0">
                <a:solidFill>
                  <a:srgbClr val="767C7F"/>
                </a:solidFill>
                <a:latin typeface="Univers LT Pro 45 Light"/>
                <a:cs typeface="Univers LT Pro 45 Light"/>
              </a:rPr>
              <a:t> </a:t>
            </a:r>
            <a:r>
              <a:rPr sz="1800" b="0" spc="-35" dirty="0">
                <a:solidFill>
                  <a:srgbClr val="767C7F"/>
                </a:solidFill>
                <a:latin typeface="Univers LT Pro 45 Light"/>
                <a:cs typeface="Univers LT Pro 45 Light"/>
              </a:rPr>
              <a:t>on</a:t>
            </a:r>
            <a:r>
              <a:rPr sz="1800" b="0" spc="-130" dirty="0">
                <a:solidFill>
                  <a:srgbClr val="767C7F"/>
                </a:solidFill>
                <a:latin typeface="Univers LT Pro 45 Light"/>
                <a:cs typeface="Univers LT Pro 45 Light"/>
              </a:rPr>
              <a:t> </a:t>
            </a:r>
            <a:r>
              <a:rPr sz="1800" b="0" spc="-100" dirty="0">
                <a:solidFill>
                  <a:srgbClr val="767C7F"/>
                </a:solidFill>
                <a:latin typeface="Univers LT Pro 45 Light"/>
                <a:cs typeface="Univers LT Pro 45 Light"/>
              </a:rPr>
              <a:t>01962</a:t>
            </a:r>
            <a:r>
              <a:rPr sz="1800" b="0" spc="-130" dirty="0">
                <a:solidFill>
                  <a:srgbClr val="767C7F"/>
                </a:solidFill>
                <a:latin typeface="Univers LT Pro 45 Light"/>
                <a:cs typeface="Univers LT Pro 45 Light"/>
              </a:rPr>
              <a:t> </a:t>
            </a:r>
            <a:r>
              <a:rPr sz="1800" b="0" spc="-45" dirty="0">
                <a:solidFill>
                  <a:srgbClr val="767C7F"/>
                </a:solidFill>
                <a:latin typeface="Univers LT Pro 45 Light"/>
                <a:cs typeface="Univers LT Pro 45 Light"/>
              </a:rPr>
              <a:t>848</a:t>
            </a:r>
            <a:r>
              <a:rPr sz="1800" b="0" spc="-130" dirty="0">
                <a:solidFill>
                  <a:srgbClr val="767C7F"/>
                </a:solidFill>
                <a:latin typeface="Univers LT Pro 45 Light"/>
                <a:cs typeface="Univers LT Pro 45 Light"/>
              </a:rPr>
              <a:t> </a:t>
            </a:r>
            <a:r>
              <a:rPr sz="1800" b="0" spc="-50" dirty="0">
                <a:solidFill>
                  <a:srgbClr val="767C7F"/>
                </a:solidFill>
                <a:latin typeface="Univers LT Pro 45 Light"/>
                <a:cs typeface="Univers LT Pro 45 Light"/>
              </a:rPr>
              <a:t>383.</a:t>
            </a:r>
            <a:r>
              <a:rPr sz="1800" b="0" spc="-335" dirty="0">
                <a:solidFill>
                  <a:srgbClr val="767C7F"/>
                </a:solidFill>
                <a:latin typeface="Univers LT Pro 45 Light"/>
                <a:cs typeface="Univers LT Pro 45 Light"/>
              </a:rPr>
              <a:t> </a:t>
            </a:r>
            <a:r>
              <a:rPr lang="en-GB" sz="1800" b="0" spc="-335" dirty="0">
                <a:solidFill>
                  <a:srgbClr val="767C7F"/>
                </a:solidFill>
                <a:latin typeface="Univers LT Pro 45 Light"/>
                <a:cs typeface="Univers LT Pro 45 Light"/>
              </a:rPr>
              <a:t> </a:t>
            </a:r>
            <a:r>
              <a:rPr sz="1800" b="0" spc="-70" dirty="0">
                <a:solidFill>
                  <a:srgbClr val="767C7F"/>
                </a:solidFill>
                <a:latin typeface="Univers LT Pro 45 Light"/>
                <a:cs typeface="Univers LT Pro 45 Light"/>
              </a:rPr>
              <a:t>We</a:t>
            </a:r>
            <a:r>
              <a:rPr sz="1800" b="0" spc="-130" dirty="0">
                <a:solidFill>
                  <a:srgbClr val="767C7F"/>
                </a:solidFill>
                <a:latin typeface="Univers LT Pro 45 Light"/>
                <a:cs typeface="Univers LT Pro 45 Light"/>
              </a:rPr>
              <a:t> </a:t>
            </a:r>
            <a:r>
              <a:rPr sz="1800" b="0" spc="-50" dirty="0">
                <a:solidFill>
                  <a:srgbClr val="767C7F"/>
                </a:solidFill>
                <a:latin typeface="Univers LT Pro 45 Light"/>
                <a:cs typeface="Univers LT Pro 45 Light"/>
              </a:rPr>
              <a:t>look</a:t>
            </a:r>
            <a:r>
              <a:rPr sz="1800" b="0" spc="-130" dirty="0">
                <a:solidFill>
                  <a:srgbClr val="767C7F"/>
                </a:solidFill>
                <a:latin typeface="Univers LT Pro 45 Light"/>
                <a:cs typeface="Univers LT Pro 45 Light"/>
              </a:rPr>
              <a:t> </a:t>
            </a:r>
            <a:r>
              <a:rPr sz="1800" b="0" spc="-70" dirty="0">
                <a:solidFill>
                  <a:srgbClr val="767C7F"/>
                </a:solidFill>
                <a:latin typeface="Univers LT Pro 45 Light"/>
                <a:cs typeface="Univers LT Pro 45 Light"/>
              </a:rPr>
              <a:t>forward</a:t>
            </a:r>
            <a:r>
              <a:rPr sz="1800" b="0" spc="-130" dirty="0">
                <a:solidFill>
                  <a:srgbClr val="767C7F"/>
                </a:solidFill>
                <a:latin typeface="Univers LT Pro 45 Light"/>
                <a:cs typeface="Univers LT Pro 45 Light"/>
              </a:rPr>
              <a:t> </a:t>
            </a:r>
            <a:r>
              <a:rPr sz="1800" b="0" spc="-35" dirty="0">
                <a:solidFill>
                  <a:srgbClr val="767C7F"/>
                </a:solidFill>
                <a:latin typeface="Univers LT Pro 45 Light"/>
                <a:cs typeface="Univers LT Pro 45 Light"/>
              </a:rPr>
              <a:t>to</a:t>
            </a:r>
            <a:r>
              <a:rPr sz="1800" b="0" spc="-125" dirty="0">
                <a:solidFill>
                  <a:srgbClr val="767C7F"/>
                </a:solidFill>
                <a:latin typeface="Univers LT Pro 45 Light"/>
                <a:cs typeface="Univers LT Pro 45 Light"/>
              </a:rPr>
              <a:t> </a:t>
            </a:r>
            <a:r>
              <a:rPr sz="1800" b="0" spc="-60" dirty="0">
                <a:solidFill>
                  <a:srgbClr val="767C7F"/>
                </a:solidFill>
                <a:latin typeface="Univers LT Pro 45 Light"/>
                <a:cs typeface="Univers LT Pro 45 Light"/>
              </a:rPr>
              <a:t>hearing</a:t>
            </a:r>
            <a:r>
              <a:rPr sz="1800" b="0" spc="-130" dirty="0">
                <a:solidFill>
                  <a:srgbClr val="767C7F"/>
                </a:solidFill>
                <a:latin typeface="Univers LT Pro 45 Light"/>
                <a:cs typeface="Univers LT Pro 45 Light"/>
              </a:rPr>
              <a:t> </a:t>
            </a:r>
            <a:r>
              <a:rPr sz="1800" b="0" spc="-50" dirty="0">
                <a:solidFill>
                  <a:srgbClr val="767C7F"/>
                </a:solidFill>
                <a:latin typeface="Univers LT Pro 45 Light"/>
                <a:cs typeface="Univers LT Pro 45 Light"/>
              </a:rPr>
              <a:t>from</a:t>
            </a:r>
            <a:r>
              <a:rPr sz="1800" b="0" spc="-265" dirty="0">
                <a:solidFill>
                  <a:srgbClr val="767C7F"/>
                </a:solidFill>
                <a:latin typeface="Univers LT Pro 45 Light"/>
                <a:cs typeface="Univers LT Pro 45 Light"/>
              </a:rPr>
              <a:t> </a:t>
            </a:r>
            <a:r>
              <a:rPr sz="1800" b="0" spc="-75" dirty="0">
                <a:solidFill>
                  <a:srgbClr val="767C7F"/>
                </a:solidFill>
                <a:latin typeface="Univers LT Pro 45 Light"/>
                <a:cs typeface="Univers LT Pro 45 Light"/>
              </a:rPr>
              <a:t>you.</a:t>
            </a:r>
            <a:endParaRPr sz="1800" dirty="0">
              <a:latin typeface="Univers LT Pro 45 Light"/>
              <a:cs typeface="Univers LT Pro 45 Light"/>
            </a:endParaRPr>
          </a:p>
        </p:txBody>
      </p:sp>
      <p:sp>
        <p:nvSpPr>
          <p:cNvPr id="9" name="object 9"/>
          <p:cNvSpPr txBox="1"/>
          <p:nvPr/>
        </p:nvSpPr>
        <p:spPr>
          <a:xfrm>
            <a:off x="720001" y="8005851"/>
            <a:ext cx="8735060" cy="1921510"/>
          </a:xfrm>
          <a:prstGeom prst="rect">
            <a:avLst/>
          </a:prstGeom>
          <a:solidFill>
            <a:srgbClr val="A0CF67"/>
          </a:solidFill>
        </p:spPr>
        <p:txBody>
          <a:bodyPr vert="horz" wrap="square" lIns="0" tIns="165100" rIns="0" bIns="0" rtlCol="0">
            <a:spAutoFit/>
          </a:bodyPr>
          <a:lstStyle/>
          <a:p>
            <a:pPr marL="179705">
              <a:lnSpc>
                <a:spcPct val="100000"/>
              </a:lnSpc>
              <a:spcBef>
                <a:spcPts val="1300"/>
              </a:spcBef>
            </a:pPr>
            <a:r>
              <a:rPr sz="1800" b="0" spc="-60" dirty="0">
                <a:solidFill>
                  <a:srgbClr val="FFFFFF"/>
                </a:solidFill>
                <a:latin typeface="Univers LT Pro 45 Light"/>
                <a:cs typeface="Univers LT Pro 45 Light"/>
              </a:rPr>
              <a:t>Next</a:t>
            </a:r>
            <a:r>
              <a:rPr sz="1800" b="0" spc="-204" dirty="0">
                <a:solidFill>
                  <a:srgbClr val="FFFFFF"/>
                </a:solidFill>
                <a:latin typeface="Univers LT Pro 45 Light"/>
                <a:cs typeface="Univers LT Pro 45 Light"/>
              </a:rPr>
              <a:t> </a:t>
            </a:r>
            <a:r>
              <a:rPr sz="1800" b="0" spc="-65" dirty="0">
                <a:solidFill>
                  <a:srgbClr val="FFFFFF"/>
                </a:solidFill>
                <a:latin typeface="Univers LT Pro 45 Light"/>
                <a:cs typeface="Univers LT Pro 45 Light"/>
              </a:rPr>
              <a:t>Steps</a:t>
            </a:r>
            <a:endParaRPr sz="1800">
              <a:latin typeface="Univers LT Pro 45 Light"/>
              <a:cs typeface="Univers LT Pro 45 Light"/>
            </a:endParaRPr>
          </a:p>
          <a:p>
            <a:pPr marL="291465" indent="-102870">
              <a:lnSpc>
                <a:spcPts val="1980"/>
              </a:lnSpc>
              <a:spcBef>
                <a:spcPts val="1440"/>
              </a:spcBef>
              <a:buChar char="-"/>
              <a:tabLst>
                <a:tab pos="292100" algn="l"/>
              </a:tabLst>
            </a:pPr>
            <a:r>
              <a:rPr sz="1800" b="0" spc="-60" dirty="0">
                <a:solidFill>
                  <a:srgbClr val="FFFFFF"/>
                </a:solidFill>
                <a:latin typeface="Univers LT Pro 45 Light"/>
                <a:cs typeface="Univers LT Pro 45 Light"/>
              </a:rPr>
              <a:t>September</a:t>
            </a:r>
            <a:r>
              <a:rPr sz="1800" b="0" spc="-135" dirty="0">
                <a:solidFill>
                  <a:srgbClr val="FFFFFF"/>
                </a:solidFill>
                <a:latin typeface="Univers LT Pro 45 Light"/>
                <a:cs typeface="Univers LT Pro 45 Light"/>
              </a:rPr>
              <a:t> </a:t>
            </a:r>
            <a:r>
              <a:rPr sz="1800" b="0" spc="-55" dirty="0">
                <a:solidFill>
                  <a:srgbClr val="FFFFFF"/>
                </a:solidFill>
                <a:latin typeface="Univers LT Pro 45 Light"/>
                <a:cs typeface="Univers LT Pro 45 Light"/>
              </a:rPr>
              <a:t>2020:</a:t>
            </a:r>
            <a:r>
              <a:rPr sz="1800" b="0" spc="-200" dirty="0">
                <a:solidFill>
                  <a:srgbClr val="FFFFFF"/>
                </a:solidFill>
                <a:latin typeface="Univers LT Pro 45 Light"/>
                <a:cs typeface="Univers LT Pro 45 Light"/>
              </a:rPr>
              <a:t> </a:t>
            </a:r>
            <a:r>
              <a:rPr sz="1800" b="0" spc="-60" dirty="0">
                <a:solidFill>
                  <a:srgbClr val="FFFFFF"/>
                </a:solidFill>
                <a:latin typeface="Univers LT Pro 45 Light"/>
                <a:cs typeface="Univers LT Pro 45 Light"/>
              </a:rPr>
              <a:t>Submission</a:t>
            </a:r>
            <a:r>
              <a:rPr sz="1800" b="0" spc="-165" dirty="0">
                <a:solidFill>
                  <a:srgbClr val="FFFFFF"/>
                </a:solidFill>
                <a:latin typeface="Univers LT Pro 45 Light"/>
                <a:cs typeface="Univers LT Pro 45 Light"/>
              </a:rPr>
              <a:t> </a:t>
            </a:r>
            <a:r>
              <a:rPr sz="1800" b="0" spc="-35" dirty="0">
                <a:solidFill>
                  <a:srgbClr val="FFFFFF"/>
                </a:solidFill>
                <a:latin typeface="Univers LT Pro 45 Light"/>
                <a:cs typeface="Univers LT Pro 45 Light"/>
              </a:rPr>
              <a:t>of</a:t>
            </a:r>
            <a:r>
              <a:rPr sz="1800" b="0" spc="-130" dirty="0">
                <a:solidFill>
                  <a:srgbClr val="FFFFFF"/>
                </a:solidFill>
                <a:latin typeface="Univers LT Pro 45 Light"/>
                <a:cs typeface="Univers LT Pro 45 Light"/>
              </a:rPr>
              <a:t> </a:t>
            </a:r>
            <a:r>
              <a:rPr sz="1800" b="0" spc="-45" dirty="0">
                <a:solidFill>
                  <a:srgbClr val="FFFFFF"/>
                </a:solidFill>
                <a:latin typeface="Univers LT Pro 45 Light"/>
                <a:cs typeface="Univers LT Pro 45 Light"/>
              </a:rPr>
              <a:t>the</a:t>
            </a:r>
            <a:r>
              <a:rPr sz="1800" b="0" spc="-130" dirty="0">
                <a:solidFill>
                  <a:srgbClr val="FFFFFF"/>
                </a:solidFill>
                <a:latin typeface="Univers LT Pro 45 Light"/>
                <a:cs typeface="Univers LT Pro 45 Light"/>
              </a:rPr>
              <a:t> </a:t>
            </a:r>
            <a:r>
              <a:rPr sz="1800" b="0" spc="-60" dirty="0">
                <a:solidFill>
                  <a:srgbClr val="FFFFFF"/>
                </a:solidFill>
                <a:latin typeface="Univers LT Pro 45 Light"/>
                <a:cs typeface="Univers LT Pro 45 Light"/>
              </a:rPr>
              <a:t>planning</a:t>
            </a:r>
            <a:r>
              <a:rPr sz="1800" b="0" spc="-130" dirty="0">
                <a:solidFill>
                  <a:srgbClr val="FFFFFF"/>
                </a:solidFill>
                <a:latin typeface="Univers LT Pro 45 Light"/>
                <a:cs typeface="Univers LT Pro 45 Light"/>
              </a:rPr>
              <a:t> </a:t>
            </a:r>
            <a:r>
              <a:rPr sz="1800" b="0" spc="-65" dirty="0">
                <a:solidFill>
                  <a:srgbClr val="FFFFFF"/>
                </a:solidFill>
                <a:latin typeface="Univers LT Pro 45 Light"/>
                <a:cs typeface="Univers LT Pro 45 Light"/>
              </a:rPr>
              <a:t>application</a:t>
            </a:r>
            <a:endParaRPr sz="1800">
              <a:latin typeface="Univers LT Pro 45 Light"/>
              <a:cs typeface="Univers LT Pro 45 Light"/>
            </a:endParaRPr>
          </a:p>
          <a:p>
            <a:pPr marL="294640" indent="-106045">
              <a:lnSpc>
                <a:spcPts val="1800"/>
              </a:lnSpc>
              <a:buChar char="-"/>
              <a:tabLst>
                <a:tab pos="295275" algn="l"/>
              </a:tabLst>
            </a:pPr>
            <a:r>
              <a:rPr sz="1800" b="0" spc="-65" dirty="0">
                <a:solidFill>
                  <a:srgbClr val="FFFFFF"/>
                </a:solidFill>
                <a:latin typeface="Univers LT Pro 45 Light"/>
                <a:cs typeface="Univers LT Pro 45 Light"/>
              </a:rPr>
              <a:t>Autumn </a:t>
            </a:r>
            <a:r>
              <a:rPr sz="1800" b="0" spc="-55" dirty="0">
                <a:solidFill>
                  <a:srgbClr val="FFFFFF"/>
                </a:solidFill>
                <a:latin typeface="Univers LT Pro 45 Light"/>
                <a:cs typeface="Univers LT Pro 45 Light"/>
              </a:rPr>
              <a:t>2020: </a:t>
            </a:r>
            <a:r>
              <a:rPr sz="1800" b="0" spc="-60" dirty="0">
                <a:solidFill>
                  <a:srgbClr val="FFFFFF"/>
                </a:solidFill>
                <a:latin typeface="Univers LT Pro 45 Light"/>
                <a:cs typeface="Univers LT Pro 45 Light"/>
              </a:rPr>
              <a:t>planning</a:t>
            </a:r>
            <a:r>
              <a:rPr sz="1800" b="0" spc="-275" dirty="0">
                <a:solidFill>
                  <a:srgbClr val="FFFFFF"/>
                </a:solidFill>
                <a:latin typeface="Univers LT Pro 45 Light"/>
                <a:cs typeface="Univers LT Pro 45 Light"/>
              </a:rPr>
              <a:t> </a:t>
            </a:r>
            <a:r>
              <a:rPr sz="1800" b="0" spc="-65" dirty="0">
                <a:solidFill>
                  <a:srgbClr val="FFFFFF"/>
                </a:solidFill>
                <a:latin typeface="Univers LT Pro 45 Light"/>
                <a:cs typeface="Univers LT Pro 45 Light"/>
              </a:rPr>
              <a:t>decision</a:t>
            </a:r>
            <a:endParaRPr sz="1800">
              <a:latin typeface="Univers LT Pro 45 Light"/>
              <a:cs typeface="Univers LT Pro 45 Light"/>
            </a:endParaRPr>
          </a:p>
          <a:p>
            <a:pPr marL="300355" indent="-111760">
              <a:lnSpc>
                <a:spcPts val="1800"/>
              </a:lnSpc>
              <a:buChar char="-"/>
              <a:tabLst>
                <a:tab pos="300990" algn="l"/>
              </a:tabLst>
            </a:pPr>
            <a:r>
              <a:rPr sz="1800" b="0" spc="-50" dirty="0">
                <a:solidFill>
                  <a:srgbClr val="FFFFFF"/>
                </a:solidFill>
                <a:latin typeface="Univers LT Pro 45 Light"/>
                <a:cs typeface="Univers LT Pro 45 Light"/>
              </a:rPr>
              <a:t>Late </a:t>
            </a:r>
            <a:r>
              <a:rPr sz="1800" b="0" spc="-55" dirty="0">
                <a:solidFill>
                  <a:srgbClr val="FFFFFF"/>
                </a:solidFill>
                <a:latin typeface="Univers LT Pro 45 Light"/>
                <a:cs typeface="Univers LT Pro 45 Light"/>
              </a:rPr>
              <a:t>2020: start</a:t>
            </a:r>
            <a:r>
              <a:rPr sz="1800" b="0" spc="-290" dirty="0">
                <a:solidFill>
                  <a:srgbClr val="FFFFFF"/>
                </a:solidFill>
                <a:latin typeface="Univers LT Pro 45 Light"/>
                <a:cs typeface="Univers LT Pro 45 Light"/>
              </a:rPr>
              <a:t> </a:t>
            </a:r>
            <a:r>
              <a:rPr sz="1800" b="0" spc="-70" dirty="0">
                <a:solidFill>
                  <a:srgbClr val="FFFFFF"/>
                </a:solidFill>
                <a:latin typeface="Univers LT Pro 45 Light"/>
                <a:cs typeface="Univers LT Pro 45 Light"/>
              </a:rPr>
              <a:t>construction</a:t>
            </a:r>
            <a:endParaRPr sz="1800">
              <a:latin typeface="Univers LT Pro 45 Light"/>
              <a:cs typeface="Univers LT Pro 45 Light"/>
            </a:endParaRPr>
          </a:p>
          <a:p>
            <a:pPr marL="300355" indent="-111760">
              <a:lnSpc>
                <a:spcPts val="1980"/>
              </a:lnSpc>
              <a:buChar char="-"/>
              <a:tabLst>
                <a:tab pos="300990" algn="l"/>
              </a:tabLst>
            </a:pPr>
            <a:r>
              <a:rPr sz="1800" b="0" spc="-50" dirty="0">
                <a:solidFill>
                  <a:srgbClr val="FFFFFF"/>
                </a:solidFill>
                <a:latin typeface="Univers LT Pro 45 Light"/>
                <a:cs typeface="Univers LT Pro 45 Light"/>
              </a:rPr>
              <a:t>Late </a:t>
            </a:r>
            <a:r>
              <a:rPr sz="1800" b="0" spc="-55" dirty="0">
                <a:solidFill>
                  <a:srgbClr val="FFFFFF"/>
                </a:solidFill>
                <a:latin typeface="Univers LT Pro 45 Light"/>
                <a:cs typeface="Univers LT Pro 45 Light"/>
              </a:rPr>
              <a:t>2021: </a:t>
            </a:r>
            <a:r>
              <a:rPr sz="1800" b="0" spc="-60" dirty="0">
                <a:solidFill>
                  <a:srgbClr val="FFFFFF"/>
                </a:solidFill>
                <a:latin typeface="Univers LT Pro 45 Light"/>
                <a:cs typeface="Univers LT Pro 45 Light"/>
              </a:rPr>
              <a:t>project</a:t>
            </a:r>
            <a:r>
              <a:rPr sz="1800" b="0" spc="-290" dirty="0">
                <a:solidFill>
                  <a:srgbClr val="FFFFFF"/>
                </a:solidFill>
                <a:latin typeface="Univers LT Pro 45 Light"/>
                <a:cs typeface="Univers LT Pro 45 Light"/>
              </a:rPr>
              <a:t> </a:t>
            </a:r>
            <a:r>
              <a:rPr sz="1800" b="0" spc="-65" dirty="0">
                <a:solidFill>
                  <a:srgbClr val="FFFFFF"/>
                </a:solidFill>
                <a:latin typeface="Univers LT Pro 45 Light"/>
                <a:cs typeface="Univers LT Pro 45 Light"/>
              </a:rPr>
              <a:t>completion</a:t>
            </a:r>
            <a:endParaRPr sz="1800">
              <a:latin typeface="Univers LT Pro 45 Light"/>
              <a:cs typeface="Univers LT Pro 45 Light"/>
            </a:endParaRPr>
          </a:p>
        </p:txBody>
      </p:sp>
      <p:sp>
        <p:nvSpPr>
          <p:cNvPr id="10" name="object 10"/>
          <p:cNvSpPr/>
          <p:nvPr/>
        </p:nvSpPr>
        <p:spPr>
          <a:xfrm>
            <a:off x="10470515" y="7285574"/>
            <a:ext cx="2757830" cy="629816"/>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10461475" y="8892330"/>
            <a:ext cx="779358" cy="773866"/>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1352203" y="9190283"/>
            <a:ext cx="193675" cy="215265"/>
          </a:xfrm>
          <a:custGeom>
            <a:avLst/>
            <a:gdLst/>
            <a:ahLst/>
            <a:cxnLst/>
            <a:rect l="l" t="t" r="r" b="b"/>
            <a:pathLst>
              <a:path w="193675" h="215265">
                <a:moveTo>
                  <a:pt x="107835" y="0"/>
                </a:moveTo>
                <a:lnTo>
                  <a:pt x="85204" y="0"/>
                </a:lnTo>
                <a:lnTo>
                  <a:pt x="0" y="215074"/>
                </a:lnTo>
                <a:lnTo>
                  <a:pt x="19964" y="215074"/>
                </a:lnTo>
                <a:lnTo>
                  <a:pt x="42608" y="156984"/>
                </a:lnTo>
                <a:lnTo>
                  <a:pt x="170453" y="156984"/>
                </a:lnTo>
                <a:lnTo>
                  <a:pt x="163325" y="139115"/>
                </a:lnTo>
                <a:lnTo>
                  <a:pt x="48856" y="139115"/>
                </a:lnTo>
                <a:lnTo>
                  <a:pt x="96227" y="17856"/>
                </a:lnTo>
                <a:lnTo>
                  <a:pt x="114958" y="17856"/>
                </a:lnTo>
                <a:lnTo>
                  <a:pt x="107835" y="0"/>
                </a:lnTo>
                <a:close/>
              </a:path>
              <a:path w="193675" h="215265">
                <a:moveTo>
                  <a:pt x="170453" y="156984"/>
                </a:moveTo>
                <a:lnTo>
                  <a:pt x="149542" y="156984"/>
                </a:lnTo>
                <a:lnTo>
                  <a:pt x="172491" y="215074"/>
                </a:lnTo>
                <a:lnTo>
                  <a:pt x="193624" y="215074"/>
                </a:lnTo>
                <a:lnTo>
                  <a:pt x="170453" y="156984"/>
                </a:lnTo>
                <a:close/>
              </a:path>
              <a:path w="193675" h="215265">
                <a:moveTo>
                  <a:pt x="114958" y="17856"/>
                </a:moveTo>
                <a:lnTo>
                  <a:pt x="96227" y="17856"/>
                </a:lnTo>
                <a:lnTo>
                  <a:pt x="142684" y="139115"/>
                </a:lnTo>
                <a:lnTo>
                  <a:pt x="163325" y="139115"/>
                </a:lnTo>
                <a:lnTo>
                  <a:pt x="114958" y="17856"/>
                </a:lnTo>
                <a:close/>
              </a:path>
            </a:pathLst>
          </a:custGeom>
          <a:solidFill>
            <a:srgbClr val="9BA0A3"/>
          </a:solidFill>
        </p:spPr>
        <p:txBody>
          <a:bodyPr wrap="square" lIns="0" tIns="0" rIns="0" bIns="0" rtlCol="0"/>
          <a:lstStyle/>
          <a:p>
            <a:endParaRPr/>
          </a:p>
        </p:txBody>
      </p:sp>
      <p:sp>
        <p:nvSpPr>
          <p:cNvPr id="13" name="object 13"/>
          <p:cNvSpPr/>
          <p:nvPr/>
        </p:nvSpPr>
        <p:spPr>
          <a:xfrm>
            <a:off x="11554165" y="9251040"/>
            <a:ext cx="71755" cy="154940"/>
          </a:xfrm>
          <a:custGeom>
            <a:avLst/>
            <a:gdLst/>
            <a:ahLst/>
            <a:cxnLst/>
            <a:rect l="l" t="t" r="r" b="b"/>
            <a:pathLst>
              <a:path w="71754" h="154940">
                <a:moveTo>
                  <a:pt x="18465" y="4762"/>
                </a:moveTo>
                <a:lnTo>
                  <a:pt x="0" y="4762"/>
                </a:lnTo>
                <a:lnTo>
                  <a:pt x="1073" y="21055"/>
                </a:lnTo>
                <a:lnTo>
                  <a:pt x="1464" y="29710"/>
                </a:lnTo>
                <a:lnTo>
                  <a:pt x="1498" y="154317"/>
                </a:lnTo>
                <a:lnTo>
                  <a:pt x="19367" y="154317"/>
                </a:lnTo>
                <a:lnTo>
                  <a:pt x="19367" y="64350"/>
                </a:lnTo>
                <a:lnTo>
                  <a:pt x="22315" y="44837"/>
                </a:lnTo>
                <a:lnTo>
                  <a:pt x="30206" y="29794"/>
                </a:lnTo>
                <a:lnTo>
                  <a:pt x="34103" y="26835"/>
                </a:lnTo>
                <a:lnTo>
                  <a:pt x="19367" y="26835"/>
                </a:lnTo>
                <a:lnTo>
                  <a:pt x="18465" y="4762"/>
                </a:lnTo>
                <a:close/>
              </a:path>
              <a:path w="71754" h="154940">
                <a:moveTo>
                  <a:pt x="59601" y="0"/>
                </a:moveTo>
                <a:lnTo>
                  <a:pt x="19964" y="26835"/>
                </a:lnTo>
                <a:lnTo>
                  <a:pt x="34103" y="26835"/>
                </a:lnTo>
                <a:lnTo>
                  <a:pt x="42956" y="20113"/>
                </a:lnTo>
                <a:lnTo>
                  <a:pt x="60477" y="16687"/>
                </a:lnTo>
                <a:lnTo>
                  <a:pt x="71500" y="16687"/>
                </a:lnTo>
                <a:lnTo>
                  <a:pt x="71500" y="609"/>
                </a:lnTo>
                <a:lnTo>
                  <a:pt x="59601" y="0"/>
                </a:lnTo>
                <a:close/>
              </a:path>
              <a:path w="71754" h="154940">
                <a:moveTo>
                  <a:pt x="71500" y="16687"/>
                </a:moveTo>
                <a:lnTo>
                  <a:pt x="64046" y="16687"/>
                </a:lnTo>
                <a:lnTo>
                  <a:pt x="67932" y="17576"/>
                </a:lnTo>
                <a:lnTo>
                  <a:pt x="71500" y="17856"/>
                </a:lnTo>
                <a:lnTo>
                  <a:pt x="71500" y="16687"/>
                </a:lnTo>
                <a:close/>
              </a:path>
            </a:pathLst>
          </a:custGeom>
          <a:solidFill>
            <a:srgbClr val="9BA0A3"/>
          </a:solidFill>
        </p:spPr>
        <p:txBody>
          <a:bodyPr wrap="square" lIns="0" tIns="0" rIns="0" bIns="0" rtlCol="0"/>
          <a:lstStyle/>
          <a:p>
            <a:endParaRPr/>
          </a:p>
        </p:txBody>
      </p:sp>
      <p:sp>
        <p:nvSpPr>
          <p:cNvPr id="14" name="object 14"/>
          <p:cNvSpPr/>
          <p:nvPr/>
        </p:nvSpPr>
        <p:spPr>
          <a:xfrm>
            <a:off x="11628314" y="9251346"/>
            <a:ext cx="124460" cy="158750"/>
          </a:xfrm>
          <a:custGeom>
            <a:avLst/>
            <a:gdLst/>
            <a:ahLst/>
            <a:cxnLst/>
            <a:rect l="l" t="t" r="r" b="b"/>
            <a:pathLst>
              <a:path w="124459" h="158750">
                <a:moveTo>
                  <a:pt x="66751" y="0"/>
                </a:moveTo>
                <a:lnTo>
                  <a:pt x="37595" y="6686"/>
                </a:lnTo>
                <a:lnTo>
                  <a:pt x="16730" y="24434"/>
                </a:lnTo>
                <a:lnTo>
                  <a:pt x="4188" y="49774"/>
                </a:lnTo>
                <a:lnTo>
                  <a:pt x="0" y="79235"/>
                </a:lnTo>
                <a:lnTo>
                  <a:pt x="3960" y="108839"/>
                </a:lnTo>
                <a:lnTo>
                  <a:pt x="16025" y="134172"/>
                </a:lnTo>
                <a:lnTo>
                  <a:pt x="36470" y="151851"/>
                </a:lnTo>
                <a:lnTo>
                  <a:pt x="65570" y="158495"/>
                </a:lnTo>
                <a:lnTo>
                  <a:pt x="88349" y="155305"/>
                </a:lnTo>
                <a:lnTo>
                  <a:pt x="105710" y="145716"/>
                </a:lnTo>
                <a:lnTo>
                  <a:pt x="108394" y="142100"/>
                </a:lnTo>
                <a:lnTo>
                  <a:pt x="63766" y="142100"/>
                </a:lnTo>
                <a:lnTo>
                  <a:pt x="45274" y="137052"/>
                </a:lnTo>
                <a:lnTo>
                  <a:pt x="31300" y="123377"/>
                </a:lnTo>
                <a:lnTo>
                  <a:pt x="22463" y="103277"/>
                </a:lnTo>
                <a:lnTo>
                  <a:pt x="19380" y="78955"/>
                </a:lnTo>
                <a:lnTo>
                  <a:pt x="22463" y="54839"/>
                </a:lnTo>
                <a:lnTo>
                  <a:pt x="31300" y="34918"/>
                </a:lnTo>
                <a:lnTo>
                  <a:pt x="45274" y="21370"/>
                </a:lnTo>
                <a:lnTo>
                  <a:pt x="63766" y="16370"/>
                </a:lnTo>
                <a:lnTo>
                  <a:pt x="108766" y="16370"/>
                </a:lnTo>
                <a:lnTo>
                  <a:pt x="106295" y="13220"/>
                </a:lnTo>
                <a:lnTo>
                  <a:pt x="88422" y="3384"/>
                </a:lnTo>
                <a:lnTo>
                  <a:pt x="66751" y="0"/>
                </a:lnTo>
                <a:close/>
              </a:path>
              <a:path w="124459" h="158750">
                <a:moveTo>
                  <a:pt x="123951" y="107238"/>
                </a:moveTo>
                <a:lnTo>
                  <a:pt x="104597" y="107238"/>
                </a:lnTo>
                <a:lnTo>
                  <a:pt x="100853" y="121360"/>
                </a:lnTo>
                <a:lnTo>
                  <a:pt x="92335" y="132380"/>
                </a:lnTo>
                <a:lnTo>
                  <a:pt x="79740" y="139544"/>
                </a:lnTo>
                <a:lnTo>
                  <a:pt x="63766" y="142100"/>
                </a:lnTo>
                <a:lnTo>
                  <a:pt x="108394" y="142100"/>
                </a:lnTo>
                <a:lnTo>
                  <a:pt x="117596" y="129703"/>
                </a:lnTo>
                <a:lnTo>
                  <a:pt x="123951" y="107238"/>
                </a:lnTo>
                <a:close/>
              </a:path>
              <a:path w="124459" h="158750">
                <a:moveTo>
                  <a:pt x="108766" y="16370"/>
                </a:moveTo>
                <a:lnTo>
                  <a:pt x="63766" y="16370"/>
                </a:lnTo>
                <a:lnTo>
                  <a:pt x="80378" y="18454"/>
                </a:lnTo>
                <a:lnTo>
                  <a:pt x="92902" y="24758"/>
                </a:lnTo>
                <a:lnTo>
                  <a:pt x="101066" y="35358"/>
                </a:lnTo>
                <a:lnTo>
                  <a:pt x="104597" y="50330"/>
                </a:lnTo>
                <a:lnTo>
                  <a:pt x="123951" y="50330"/>
                </a:lnTo>
                <a:lnTo>
                  <a:pt x="118696" y="29028"/>
                </a:lnTo>
                <a:lnTo>
                  <a:pt x="108766" y="16370"/>
                </a:lnTo>
                <a:close/>
              </a:path>
            </a:pathLst>
          </a:custGeom>
          <a:solidFill>
            <a:srgbClr val="9BA0A3"/>
          </a:solidFill>
        </p:spPr>
        <p:txBody>
          <a:bodyPr wrap="square" lIns="0" tIns="0" rIns="0" bIns="0" rtlCol="0"/>
          <a:lstStyle/>
          <a:p>
            <a:endParaRPr/>
          </a:p>
        </p:txBody>
      </p:sp>
      <p:sp>
        <p:nvSpPr>
          <p:cNvPr id="15" name="object 15"/>
          <p:cNvSpPr/>
          <p:nvPr/>
        </p:nvSpPr>
        <p:spPr>
          <a:xfrm>
            <a:off x="11771020" y="9190283"/>
            <a:ext cx="118110" cy="215265"/>
          </a:xfrm>
          <a:custGeom>
            <a:avLst/>
            <a:gdLst/>
            <a:ahLst/>
            <a:cxnLst/>
            <a:rect l="l" t="t" r="r" b="b"/>
            <a:pathLst>
              <a:path w="118109" h="215265">
                <a:moveTo>
                  <a:pt x="17868" y="0"/>
                </a:moveTo>
                <a:lnTo>
                  <a:pt x="0" y="0"/>
                </a:lnTo>
                <a:lnTo>
                  <a:pt x="0" y="215074"/>
                </a:lnTo>
                <a:lnTo>
                  <a:pt x="17868" y="215074"/>
                </a:lnTo>
                <a:lnTo>
                  <a:pt x="17868" y="128968"/>
                </a:lnTo>
                <a:lnTo>
                  <a:pt x="20424" y="109612"/>
                </a:lnTo>
                <a:lnTo>
                  <a:pt x="28259" y="93157"/>
                </a:lnTo>
                <a:lnTo>
                  <a:pt x="34081" y="88176"/>
                </a:lnTo>
                <a:lnTo>
                  <a:pt x="17868" y="88176"/>
                </a:lnTo>
                <a:lnTo>
                  <a:pt x="17868" y="0"/>
                </a:lnTo>
                <a:close/>
              </a:path>
              <a:path w="118109" h="215265">
                <a:moveTo>
                  <a:pt x="102963" y="77444"/>
                </a:moveTo>
                <a:lnTo>
                  <a:pt x="60756" y="77444"/>
                </a:lnTo>
                <a:lnTo>
                  <a:pt x="77216" y="80223"/>
                </a:lnTo>
                <a:lnTo>
                  <a:pt x="89590" y="88280"/>
                </a:lnTo>
                <a:lnTo>
                  <a:pt x="97381" y="101201"/>
                </a:lnTo>
                <a:lnTo>
                  <a:pt x="100088" y="118567"/>
                </a:lnTo>
                <a:lnTo>
                  <a:pt x="100088" y="215074"/>
                </a:lnTo>
                <a:lnTo>
                  <a:pt x="117970" y="215074"/>
                </a:lnTo>
                <a:lnTo>
                  <a:pt x="117970" y="121538"/>
                </a:lnTo>
                <a:lnTo>
                  <a:pt x="116605" y="104802"/>
                </a:lnTo>
                <a:lnTo>
                  <a:pt x="109939" y="84823"/>
                </a:lnTo>
                <a:lnTo>
                  <a:pt x="102963" y="77444"/>
                </a:lnTo>
                <a:close/>
              </a:path>
              <a:path w="118109" h="215265">
                <a:moveTo>
                  <a:pt x="65265" y="61061"/>
                </a:moveTo>
                <a:lnTo>
                  <a:pt x="51239" y="62699"/>
                </a:lnTo>
                <a:lnTo>
                  <a:pt x="38511" y="67689"/>
                </a:lnTo>
                <a:lnTo>
                  <a:pt x="27465" y="76143"/>
                </a:lnTo>
                <a:lnTo>
                  <a:pt x="18491" y="88176"/>
                </a:lnTo>
                <a:lnTo>
                  <a:pt x="34081" y="88176"/>
                </a:lnTo>
                <a:lnTo>
                  <a:pt x="41620" y="81726"/>
                </a:lnTo>
                <a:lnTo>
                  <a:pt x="60756" y="77444"/>
                </a:lnTo>
                <a:lnTo>
                  <a:pt x="102963" y="77444"/>
                </a:lnTo>
                <a:lnTo>
                  <a:pt x="94111" y="68082"/>
                </a:lnTo>
                <a:lnTo>
                  <a:pt x="65265" y="61061"/>
                </a:lnTo>
                <a:close/>
              </a:path>
            </a:pathLst>
          </a:custGeom>
          <a:solidFill>
            <a:srgbClr val="9BA0A3"/>
          </a:solidFill>
        </p:spPr>
        <p:txBody>
          <a:bodyPr wrap="square" lIns="0" tIns="0" rIns="0" bIns="0" rtlCol="0"/>
          <a:lstStyle/>
          <a:p>
            <a:endParaRPr/>
          </a:p>
        </p:txBody>
      </p:sp>
      <p:sp>
        <p:nvSpPr>
          <p:cNvPr id="16" name="object 16"/>
          <p:cNvSpPr/>
          <p:nvPr/>
        </p:nvSpPr>
        <p:spPr>
          <a:xfrm>
            <a:off x="11919063" y="9190279"/>
            <a:ext cx="20955" cy="22860"/>
          </a:xfrm>
          <a:custGeom>
            <a:avLst/>
            <a:gdLst/>
            <a:ahLst/>
            <a:cxnLst/>
            <a:rect l="l" t="t" r="r" b="b"/>
            <a:pathLst>
              <a:path w="20954" h="22859">
                <a:moveTo>
                  <a:pt x="20866" y="0"/>
                </a:moveTo>
                <a:lnTo>
                  <a:pt x="0" y="0"/>
                </a:lnTo>
                <a:lnTo>
                  <a:pt x="0" y="22351"/>
                </a:lnTo>
                <a:lnTo>
                  <a:pt x="20866" y="22351"/>
                </a:lnTo>
                <a:lnTo>
                  <a:pt x="20866" y="0"/>
                </a:lnTo>
                <a:close/>
              </a:path>
            </a:pathLst>
          </a:custGeom>
          <a:solidFill>
            <a:srgbClr val="9BA0A3"/>
          </a:solidFill>
        </p:spPr>
        <p:txBody>
          <a:bodyPr wrap="square" lIns="0" tIns="0" rIns="0" bIns="0" rtlCol="0"/>
          <a:lstStyle/>
          <a:p>
            <a:endParaRPr/>
          </a:p>
        </p:txBody>
      </p:sp>
      <p:sp>
        <p:nvSpPr>
          <p:cNvPr id="17" name="object 17"/>
          <p:cNvSpPr/>
          <p:nvPr/>
        </p:nvSpPr>
        <p:spPr>
          <a:xfrm>
            <a:off x="11929497" y="9255798"/>
            <a:ext cx="0" cy="149860"/>
          </a:xfrm>
          <a:custGeom>
            <a:avLst/>
            <a:gdLst/>
            <a:ahLst/>
            <a:cxnLst/>
            <a:rect l="l" t="t" r="r" b="b"/>
            <a:pathLst>
              <a:path h="149859">
                <a:moveTo>
                  <a:pt x="0" y="0"/>
                </a:moveTo>
                <a:lnTo>
                  <a:pt x="0" y="149555"/>
                </a:lnTo>
              </a:path>
            </a:pathLst>
          </a:custGeom>
          <a:ln w="17868">
            <a:solidFill>
              <a:srgbClr val="9BA0A3"/>
            </a:solidFill>
          </a:ln>
        </p:spPr>
        <p:txBody>
          <a:bodyPr wrap="square" lIns="0" tIns="0" rIns="0" bIns="0" rtlCol="0"/>
          <a:lstStyle/>
          <a:p>
            <a:endParaRPr/>
          </a:p>
        </p:txBody>
      </p:sp>
      <p:sp>
        <p:nvSpPr>
          <p:cNvPr id="18" name="object 18"/>
          <p:cNvSpPr/>
          <p:nvPr/>
        </p:nvSpPr>
        <p:spPr>
          <a:xfrm>
            <a:off x="11953026" y="9216188"/>
            <a:ext cx="83820" cy="193675"/>
          </a:xfrm>
          <a:custGeom>
            <a:avLst/>
            <a:gdLst/>
            <a:ahLst/>
            <a:cxnLst/>
            <a:rect l="l" t="t" r="r" b="b"/>
            <a:pathLst>
              <a:path w="83820" h="193675">
                <a:moveTo>
                  <a:pt x="47675" y="56019"/>
                </a:moveTo>
                <a:lnTo>
                  <a:pt x="29794" y="56019"/>
                </a:lnTo>
                <a:lnTo>
                  <a:pt x="29911" y="156108"/>
                </a:lnTo>
                <a:lnTo>
                  <a:pt x="30059" y="164738"/>
                </a:lnTo>
                <a:lnTo>
                  <a:pt x="33480" y="179050"/>
                </a:lnTo>
                <a:lnTo>
                  <a:pt x="43992" y="189562"/>
                </a:lnTo>
                <a:lnTo>
                  <a:pt x="65532" y="193649"/>
                </a:lnTo>
                <a:lnTo>
                  <a:pt x="71488" y="193649"/>
                </a:lnTo>
                <a:lnTo>
                  <a:pt x="78054" y="192455"/>
                </a:lnTo>
                <a:lnTo>
                  <a:pt x="83718" y="190969"/>
                </a:lnTo>
                <a:lnTo>
                  <a:pt x="83718" y="177253"/>
                </a:lnTo>
                <a:lnTo>
                  <a:pt x="68237" y="177253"/>
                </a:lnTo>
                <a:lnTo>
                  <a:pt x="59187" y="175878"/>
                </a:lnTo>
                <a:lnTo>
                  <a:pt x="52689" y="171824"/>
                </a:lnTo>
                <a:lnTo>
                  <a:pt x="48823" y="165198"/>
                </a:lnTo>
                <a:lnTo>
                  <a:pt x="47675" y="156108"/>
                </a:lnTo>
                <a:lnTo>
                  <a:pt x="47675" y="56019"/>
                </a:lnTo>
                <a:close/>
              </a:path>
              <a:path w="83820" h="193675">
                <a:moveTo>
                  <a:pt x="83718" y="175488"/>
                </a:moveTo>
                <a:lnTo>
                  <a:pt x="78955" y="176949"/>
                </a:lnTo>
                <a:lnTo>
                  <a:pt x="73583" y="177253"/>
                </a:lnTo>
                <a:lnTo>
                  <a:pt x="83718" y="177253"/>
                </a:lnTo>
                <a:lnTo>
                  <a:pt x="83718" y="175488"/>
                </a:lnTo>
                <a:close/>
              </a:path>
              <a:path w="83820" h="193675">
                <a:moveTo>
                  <a:pt x="81622" y="39624"/>
                </a:moveTo>
                <a:lnTo>
                  <a:pt x="0" y="39624"/>
                </a:lnTo>
                <a:lnTo>
                  <a:pt x="0" y="56019"/>
                </a:lnTo>
                <a:lnTo>
                  <a:pt x="81622" y="56019"/>
                </a:lnTo>
                <a:lnTo>
                  <a:pt x="81622" y="39624"/>
                </a:lnTo>
                <a:close/>
              </a:path>
              <a:path w="83820" h="193675">
                <a:moveTo>
                  <a:pt x="47675" y="0"/>
                </a:moveTo>
                <a:lnTo>
                  <a:pt x="29794" y="7747"/>
                </a:lnTo>
                <a:lnTo>
                  <a:pt x="29794" y="39624"/>
                </a:lnTo>
                <a:lnTo>
                  <a:pt x="47675" y="39624"/>
                </a:lnTo>
                <a:lnTo>
                  <a:pt x="47675" y="0"/>
                </a:lnTo>
                <a:close/>
              </a:path>
            </a:pathLst>
          </a:custGeom>
          <a:solidFill>
            <a:srgbClr val="9BA0A3"/>
          </a:solidFill>
        </p:spPr>
        <p:txBody>
          <a:bodyPr wrap="square" lIns="0" tIns="0" rIns="0" bIns="0" rtlCol="0"/>
          <a:lstStyle/>
          <a:p>
            <a:endParaRPr/>
          </a:p>
        </p:txBody>
      </p:sp>
      <p:sp>
        <p:nvSpPr>
          <p:cNvPr id="19" name="object 19"/>
          <p:cNvSpPr/>
          <p:nvPr/>
        </p:nvSpPr>
        <p:spPr>
          <a:xfrm>
            <a:off x="12043881" y="9251346"/>
            <a:ext cx="135255" cy="158750"/>
          </a:xfrm>
          <a:custGeom>
            <a:avLst/>
            <a:gdLst/>
            <a:ahLst/>
            <a:cxnLst/>
            <a:rect l="l" t="t" r="r" b="b"/>
            <a:pathLst>
              <a:path w="135254" h="158750">
                <a:moveTo>
                  <a:pt x="66725" y="0"/>
                </a:moveTo>
                <a:lnTo>
                  <a:pt x="37568" y="6686"/>
                </a:lnTo>
                <a:lnTo>
                  <a:pt x="16713" y="24434"/>
                </a:lnTo>
                <a:lnTo>
                  <a:pt x="4182" y="49774"/>
                </a:lnTo>
                <a:lnTo>
                  <a:pt x="0" y="79235"/>
                </a:lnTo>
                <a:lnTo>
                  <a:pt x="3954" y="108839"/>
                </a:lnTo>
                <a:lnTo>
                  <a:pt x="16006" y="134172"/>
                </a:lnTo>
                <a:lnTo>
                  <a:pt x="36438" y="151851"/>
                </a:lnTo>
                <a:lnTo>
                  <a:pt x="65531" y="158495"/>
                </a:lnTo>
                <a:lnTo>
                  <a:pt x="90005" y="155375"/>
                </a:lnTo>
                <a:lnTo>
                  <a:pt x="109399" y="145829"/>
                </a:lnTo>
                <a:lnTo>
                  <a:pt x="112696" y="142100"/>
                </a:lnTo>
                <a:lnTo>
                  <a:pt x="71196" y="142100"/>
                </a:lnTo>
                <a:lnTo>
                  <a:pt x="47722" y="137413"/>
                </a:lnTo>
                <a:lnTo>
                  <a:pt x="31761" y="124710"/>
                </a:lnTo>
                <a:lnTo>
                  <a:pt x="22559" y="106031"/>
                </a:lnTo>
                <a:lnTo>
                  <a:pt x="19367" y="83413"/>
                </a:lnTo>
                <a:lnTo>
                  <a:pt x="134950" y="83413"/>
                </a:lnTo>
                <a:lnTo>
                  <a:pt x="133137" y="67017"/>
                </a:lnTo>
                <a:lnTo>
                  <a:pt x="19951" y="67017"/>
                </a:lnTo>
                <a:lnTo>
                  <a:pt x="24203" y="48053"/>
                </a:lnTo>
                <a:lnTo>
                  <a:pt x="33432" y="31875"/>
                </a:lnTo>
                <a:lnTo>
                  <a:pt x="47690" y="20610"/>
                </a:lnTo>
                <a:lnTo>
                  <a:pt x="67030" y="16382"/>
                </a:lnTo>
                <a:lnTo>
                  <a:pt x="110327" y="16382"/>
                </a:lnTo>
                <a:lnTo>
                  <a:pt x="98501" y="6457"/>
                </a:lnTo>
                <a:lnTo>
                  <a:pt x="66725" y="0"/>
                </a:lnTo>
                <a:close/>
              </a:path>
              <a:path w="135254" h="158750">
                <a:moveTo>
                  <a:pt x="133159" y="106349"/>
                </a:moveTo>
                <a:lnTo>
                  <a:pt x="114388" y="106349"/>
                </a:lnTo>
                <a:lnTo>
                  <a:pt x="108729" y="120604"/>
                </a:lnTo>
                <a:lnTo>
                  <a:pt x="99050" y="131930"/>
                </a:lnTo>
                <a:lnTo>
                  <a:pt x="86242" y="139403"/>
                </a:lnTo>
                <a:lnTo>
                  <a:pt x="71196" y="142100"/>
                </a:lnTo>
                <a:lnTo>
                  <a:pt x="112696" y="142100"/>
                </a:lnTo>
                <a:lnTo>
                  <a:pt x="123766" y="129579"/>
                </a:lnTo>
                <a:lnTo>
                  <a:pt x="133159" y="106349"/>
                </a:lnTo>
                <a:close/>
              </a:path>
              <a:path w="135254" h="158750">
                <a:moveTo>
                  <a:pt x="110327" y="16382"/>
                </a:moveTo>
                <a:lnTo>
                  <a:pt x="67030" y="16382"/>
                </a:lnTo>
                <a:lnTo>
                  <a:pt x="87384" y="20233"/>
                </a:lnTo>
                <a:lnTo>
                  <a:pt x="102134" y="30870"/>
                </a:lnTo>
                <a:lnTo>
                  <a:pt x="111477" y="46922"/>
                </a:lnTo>
                <a:lnTo>
                  <a:pt x="115608" y="67017"/>
                </a:lnTo>
                <a:lnTo>
                  <a:pt x="133137" y="67017"/>
                </a:lnTo>
                <a:lnTo>
                  <a:pt x="131328" y="50652"/>
                </a:lnTo>
                <a:lnTo>
                  <a:pt x="119607" y="24171"/>
                </a:lnTo>
                <a:lnTo>
                  <a:pt x="110327" y="16382"/>
                </a:lnTo>
                <a:close/>
              </a:path>
            </a:pathLst>
          </a:custGeom>
          <a:solidFill>
            <a:srgbClr val="9BA0A3"/>
          </a:solidFill>
        </p:spPr>
        <p:txBody>
          <a:bodyPr wrap="square" lIns="0" tIns="0" rIns="0" bIns="0" rtlCol="0"/>
          <a:lstStyle/>
          <a:p>
            <a:endParaRPr/>
          </a:p>
        </p:txBody>
      </p:sp>
      <p:sp>
        <p:nvSpPr>
          <p:cNvPr id="20" name="object 20"/>
          <p:cNvSpPr/>
          <p:nvPr/>
        </p:nvSpPr>
        <p:spPr>
          <a:xfrm>
            <a:off x="12191917" y="9251346"/>
            <a:ext cx="124460" cy="158750"/>
          </a:xfrm>
          <a:custGeom>
            <a:avLst/>
            <a:gdLst/>
            <a:ahLst/>
            <a:cxnLst/>
            <a:rect l="l" t="t" r="r" b="b"/>
            <a:pathLst>
              <a:path w="124459" h="158750">
                <a:moveTo>
                  <a:pt x="66738" y="0"/>
                </a:moveTo>
                <a:lnTo>
                  <a:pt x="37590" y="6686"/>
                </a:lnTo>
                <a:lnTo>
                  <a:pt x="16729" y="24434"/>
                </a:lnTo>
                <a:lnTo>
                  <a:pt x="4187" y="49774"/>
                </a:lnTo>
                <a:lnTo>
                  <a:pt x="0" y="79235"/>
                </a:lnTo>
                <a:lnTo>
                  <a:pt x="3956" y="108839"/>
                </a:lnTo>
                <a:lnTo>
                  <a:pt x="16013" y="134172"/>
                </a:lnTo>
                <a:lnTo>
                  <a:pt x="36449" y="151851"/>
                </a:lnTo>
                <a:lnTo>
                  <a:pt x="65544" y="158495"/>
                </a:lnTo>
                <a:lnTo>
                  <a:pt x="88331" y="155305"/>
                </a:lnTo>
                <a:lnTo>
                  <a:pt x="105697" y="145716"/>
                </a:lnTo>
                <a:lnTo>
                  <a:pt x="108382" y="142100"/>
                </a:lnTo>
                <a:lnTo>
                  <a:pt x="63754" y="142100"/>
                </a:lnTo>
                <a:lnTo>
                  <a:pt x="45256" y="137052"/>
                </a:lnTo>
                <a:lnTo>
                  <a:pt x="31283" y="123377"/>
                </a:lnTo>
                <a:lnTo>
                  <a:pt x="22448" y="103277"/>
                </a:lnTo>
                <a:lnTo>
                  <a:pt x="19367" y="78955"/>
                </a:lnTo>
                <a:lnTo>
                  <a:pt x="22448" y="54839"/>
                </a:lnTo>
                <a:lnTo>
                  <a:pt x="31283" y="34918"/>
                </a:lnTo>
                <a:lnTo>
                  <a:pt x="45256" y="21370"/>
                </a:lnTo>
                <a:lnTo>
                  <a:pt x="63754" y="16370"/>
                </a:lnTo>
                <a:lnTo>
                  <a:pt x="108761" y="16370"/>
                </a:lnTo>
                <a:lnTo>
                  <a:pt x="106289" y="13220"/>
                </a:lnTo>
                <a:lnTo>
                  <a:pt x="88411" y="3384"/>
                </a:lnTo>
                <a:lnTo>
                  <a:pt x="66738" y="0"/>
                </a:lnTo>
                <a:close/>
              </a:path>
              <a:path w="124459" h="158750">
                <a:moveTo>
                  <a:pt x="123952" y="107238"/>
                </a:moveTo>
                <a:lnTo>
                  <a:pt x="104571" y="107238"/>
                </a:lnTo>
                <a:lnTo>
                  <a:pt x="100835" y="121360"/>
                </a:lnTo>
                <a:lnTo>
                  <a:pt x="92321" y="132380"/>
                </a:lnTo>
                <a:lnTo>
                  <a:pt x="79727" y="139544"/>
                </a:lnTo>
                <a:lnTo>
                  <a:pt x="63754" y="142100"/>
                </a:lnTo>
                <a:lnTo>
                  <a:pt x="108382" y="142100"/>
                </a:lnTo>
                <a:lnTo>
                  <a:pt x="117588" y="129703"/>
                </a:lnTo>
                <a:lnTo>
                  <a:pt x="123952" y="107238"/>
                </a:lnTo>
                <a:close/>
              </a:path>
              <a:path w="124459" h="158750">
                <a:moveTo>
                  <a:pt x="108761" y="16370"/>
                </a:moveTo>
                <a:lnTo>
                  <a:pt x="63754" y="16370"/>
                </a:lnTo>
                <a:lnTo>
                  <a:pt x="80359" y="18454"/>
                </a:lnTo>
                <a:lnTo>
                  <a:pt x="92883" y="24758"/>
                </a:lnTo>
                <a:lnTo>
                  <a:pt x="101046" y="35358"/>
                </a:lnTo>
                <a:lnTo>
                  <a:pt x="104571" y="50330"/>
                </a:lnTo>
                <a:lnTo>
                  <a:pt x="123952" y="50330"/>
                </a:lnTo>
                <a:lnTo>
                  <a:pt x="118694" y="29028"/>
                </a:lnTo>
                <a:lnTo>
                  <a:pt x="108761" y="16370"/>
                </a:lnTo>
                <a:close/>
              </a:path>
            </a:pathLst>
          </a:custGeom>
          <a:solidFill>
            <a:srgbClr val="9BA0A3"/>
          </a:solidFill>
        </p:spPr>
        <p:txBody>
          <a:bodyPr wrap="square" lIns="0" tIns="0" rIns="0" bIns="0" rtlCol="0"/>
          <a:lstStyle/>
          <a:p>
            <a:endParaRPr/>
          </a:p>
        </p:txBody>
      </p:sp>
      <p:sp>
        <p:nvSpPr>
          <p:cNvPr id="21" name="object 21"/>
          <p:cNvSpPr/>
          <p:nvPr/>
        </p:nvSpPr>
        <p:spPr>
          <a:xfrm>
            <a:off x="12317628" y="9216188"/>
            <a:ext cx="83820" cy="193675"/>
          </a:xfrm>
          <a:custGeom>
            <a:avLst/>
            <a:gdLst/>
            <a:ahLst/>
            <a:cxnLst/>
            <a:rect l="l" t="t" r="r" b="b"/>
            <a:pathLst>
              <a:path w="83820" h="193675">
                <a:moveTo>
                  <a:pt x="47675" y="56019"/>
                </a:moveTo>
                <a:lnTo>
                  <a:pt x="29794" y="56019"/>
                </a:lnTo>
                <a:lnTo>
                  <a:pt x="29912" y="156108"/>
                </a:lnTo>
                <a:lnTo>
                  <a:pt x="30061" y="164738"/>
                </a:lnTo>
                <a:lnTo>
                  <a:pt x="33488" y="179050"/>
                </a:lnTo>
                <a:lnTo>
                  <a:pt x="44008" y="189562"/>
                </a:lnTo>
                <a:lnTo>
                  <a:pt x="65557" y="193649"/>
                </a:lnTo>
                <a:lnTo>
                  <a:pt x="71501" y="193649"/>
                </a:lnTo>
                <a:lnTo>
                  <a:pt x="78066" y="192455"/>
                </a:lnTo>
                <a:lnTo>
                  <a:pt x="83718" y="190969"/>
                </a:lnTo>
                <a:lnTo>
                  <a:pt x="83718" y="177253"/>
                </a:lnTo>
                <a:lnTo>
                  <a:pt x="68237" y="177253"/>
                </a:lnTo>
                <a:lnTo>
                  <a:pt x="59195" y="175878"/>
                </a:lnTo>
                <a:lnTo>
                  <a:pt x="52698" y="171824"/>
                </a:lnTo>
                <a:lnTo>
                  <a:pt x="48831" y="165198"/>
                </a:lnTo>
                <a:lnTo>
                  <a:pt x="47675" y="156108"/>
                </a:lnTo>
                <a:lnTo>
                  <a:pt x="47675" y="56019"/>
                </a:lnTo>
                <a:close/>
              </a:path>
              <a:path w="83820" h="193675">
                <a:moveTo>
                  <a:pt x="83718" y="175488"/>
                </a:moveTo>
                <a:lnTo>
                  <a:pt x="78943" y="176949"/>
                </a:lnTo>
                <a:lnTo>
                  <a:pt x="73571" y="177253"/>
                </a:lnTo>
                <a:lnTo>
                  <a:pt x="83718" y="177253"/>
                </a:lnTo>
                <a:lnTo>
                  <a:pt x="83718" y="175488"/>
                </a:lnTo>
                <a:close/>
              </a:path>
              <a:path w="83820" h="193675">
                <a:moveTo>
                  <a:pt x="81622" y="39624"/>
                </a:moveTo>
                <a:lnTo>
                  <a:pt x="0" y="39624"/>
                </a:lnTo>
                <a:lnTo>
                  <a:pt x="0" y="56019"/>
                </a:lnTo>
                <a:lnTo>
                  <a:pt x="81622" y="56019"/>
                </a:lnTo>
                <a:lnTo>
                  <a:pt x="81622" y="39624"/>
                </a:lnTo>
                <a:close/>
              </a:path>
              <a:path w="83820" h="193675">
                <a:moveTo>
                  <a:pt x="47675" y="0"/>
                </a:moveTo>
                <a:lnTo>
                  <a:pt x="29794" y="7747"/>
                </a:lnTo>
                <a:lnTo>
                  <a:pt x="29794" y="39624"/>
                </a:lnTo>
                <a:lnTo>
                  <a:pt x="47675" y="39624"/>
                </a:lnTo>
                <a:lnTo>
                  <a:pt x="47675" y="0"/>
                </a:lnTo>
                <a:close/>
              </a:path>
            </a:pathLst>
          </a:custGeom>
          <a:solidFill>
            <a:srgbClr val="9BA0A3"/>
          </a:solidFill>
        </p:spPr>
        <p:txBody>
          <a:bodyPr wrap="square" lIns="0" tIns="0" rIns="0" bIns="0" rtlCol="0"/>
          <a:lstStyle/>
          <a:p>
            <a:endParaRPr/>
          </a:p>
        </p:txBody>
      </p:sp>
      <p:sp>
        <p:nvSpPr>
          <p:cNvPr id="22" name="object 22"/>
          <p:cNvSpPr/>
          <p:nvPr/>
        </p:nvSpPr>
        <p:spPr>
          <a:xfrm>
            <a:off x="12417438" y="9255807"/>
            <a:ext cx="120014" cy="154305"/>
          </a:xfrm>
          <a:custGeom>
            <a:avLst/>
            <a:gdLst/>
            <a:ahLst/>
            <a:cxnLst/>
            <a:rect l="l" t="t" r="r" b="b"/>
            <a:pathLst>
              <a:path w="120015" h="154304">
                <a:moveTo>
                  <a:pt x="17868" y="0"/>
                </a:moveTo>
                <a:lnTo>
                  <a:pt x="0" y="0"/>
                </a:lnTo>
                <a:lnTo>
                  <a:pt x="0" y="93560"/>
                </a:lnTo>
                <a:lnTo>
                  <a:pt x="1366" y="110297"/>
                </a:lnTo>
                <a:lnTo>
                  <a:pt x="8037" y="130276"/>
                </a:lnTo>
                <a:lnTo>
                  <a:pt x="23869" y="147017"/>
                </a:lnTo>
                <a:lnTo>
                  <a:pt x="52717" y="154038"/>
                </a:lnTo>
                <a:lnTo>
                  <a:pt x="66725" y="152396"/>
                </a:lnTo>
                <a:lnTo>
                  <a:pt x="79452" y="147400"/>
                </a:lnTo>
                <a:lnTo>
                  <a:pt x="90506" y="138945"/>
                </a:lnTo>
                <a:lnTo>
                  <a:pt x="91489" y="137629"/>
                </a:lnTo>
                <a:lnTo>
                  <a:pt x="57175" y="137629"/>
                </a:lnTo>
                <a:lnTo>
                  <a:pt x="40730" y="134851"/>
                </a:lnTo>
                <a:lnTo>
                  <a:pt x="28363" y="126796"/>
                </a:lnTo>
                <a:lnTo>
                  <a:pt x="20576" y="113884"/>
                </a:lnTo>
                <a:lnTo>
                  <a:pt x="17868" y="96532"/>
                </a:lnTo>
                <a:lnTo>
                  <a:pt x="17868" y="0"/>
                </a:lnTo>
                <a:close/>
              </a:path>
              <a:path w="120015" h="154304">
                <a:moveTo>
                  <a:pt x="118201" y="126923"/>
                </a:moveTo>
                <a:lnTo>
                  <a:pt x="99491" y="126923"/>
                </a:lnTo>
                <a:lnTo>
                  <a:pt x="100088" y="127507"/>
                </a:lnTo>
                <a:lnTo>
                  <a:pt x="100964" y="149555"/>
                </a:lnTo>
                <a:lnTo>
                  <a:pt x="119443" y="149555"/>
                </a:lnTo>
                <a:lnTo>
                  <a:pt x="118471" y="133281"/>
                </a:lnTo>
                <a:lnTo>
                  <a:pt x="118201" y="126923"/>
                </a:lnTo>
                <a:close/>
              </a:path>
              <a:path w="120015" h="154304">
                <a:moveTo>
                  <a:pt x="117957" y="0"/>
                </a:moveTo>
                <a:lnTo>
                  <a:pt x="100088" y="0"/>
                </a:lnTo>
                <a:lnTo>
                  <a:pt x="100088" y="86105"/>
                </a:lnTo>
                <a:lnTo>
                  <a:pt x="97532" y="105461"/>
                </a:lnTo>
                <a:lnTo>
                  <a:pt x="89695" y="121916"/>
                </a:lnTo>
                <a:lnTo>
                  <a:pt x="76326" y="133347"/>
                </a:lnTo>
                <a:lnTo>
                  <a:pt x="57175" y="137629"/>
                </a:lnTo>
                <a:lnTo>
                  <a:pt x="91489" y="137629"/>
                </a:lnTo>
                <a:lnTo>
                  <a:pt x="99491" y="126923"/>
                </a:lnTo>
                <a:lnTo>
                  <a:pt x="118201" y="126923"/>
                </a:lnTo>
                <a:lnTo>
                  <a:pt x="118104" y="124621"/>
                </a:lnTo>
                <a:lnTo>
                  <a:pt x="118058" y="121916"/>
                </a:lnTo>
                <a:lnTo>
                  <a:pt x="117957" y="0"/>
                </a:lnTo>
                <a:close/>
              </a:path>
            </a:pathLst>
          </a:custGeom>
          <a:solidFill>
            <a:srgbClr val="9BA0A3"/>
          </a:solidFill>
        </p:spPr>
        <p:txBody>
          <a:bodyPr wrap="square" lIns="0" tIns="0" rIns="0" bIns="0" rtlCol="0"/>
          <a:lstStyle/>
          <a:p>
            <a:endParaRPr/>
          </a:p>
        </p:txBody>
      </p:sp>
      <p:sp>
        <p:nvSpPr>
          <p:cNvPr id="23" name="object 23"/>
          <p:cNvSpPr/>
          <p:nvPr/>
        </p:nvSpPr>
        <p:spPr>
          <a:xfrm>
            <a:off x="12565179" y="9251040"/>
            <a:ext cx="210299" cy="158802"/>
          </a:xfrm>
          <a:prstGeom prst="rect">
            <a:avLst/>
          </a:prstGeom>
          <a:blipFill>
            <a:blip r:embed="rId6" cstate="print"/>
            <a:stretch>
              <a:fillRect/>
            </a:stretch>
          </a:blipFill>
        </p:spPr>
        <p:txBody>
          <a:bodyPr wrap="square" lIns="0" tIns="0" rIns="0" bIns="0" rtlCol="0"/>
          <a:lstStyle/>
          <a:p>
            <a:endParaRPr/>
          </a:p>
        </p:txBody>
      </p:sp>
      <p:sp>
        <p:nvSpPr>
          <p:cNvPr id="24" name="object 24"/>
          <p:cNvSpPr/>
          <p:nvPr/>
        </p:nvSpPr>
        <p:spPr>
          <a:xfrm>
            <a:off x="11372139" y="9439432"/>
            <a:ext cx="142608" cy="216319"/>
          </a:xfrm>
          <a:prstGeom prst="rect">
            <a:avLst/>
          </a:prstGeom>
          <a:blipFill>
            <a:blip r:embed="rId7" cstate="print"/>
            <a:stretch>
              <a:fillRect/>
            </a:stretch>
          </a:blipFill>
        </p:spPr>
        <p:txBody>
          <a:bodyPr wrap="square" lIns="0" tIns="0" rIns="0" bIns="0" rtlCol="0"/>
          <a:lstStyle/>
          <a:p>
            <a:endParaRPr/>
          </a:p>
        </p:txBody>
      </p:sp>
      <p:sp>
        <p:nvSpPr>
          <p:cNvPr id="25" name="object 25"/>
          <p:cNvSpPr/>
          <p:nvPr/>
        </p:nvSpPr>
        <p:spPr>
          <a:xfrm>
            <a:off x="11538700" y="9646861"/>
            <a:ext cx="128270" cy="0"/>
          </a:xfrm>
          <a:custGeom>
            <a:avLst/>
            <a:gdLst/>
            <a:ahLst/>
            <a:cxnLst/>
            <a:rect l="l" t="t" r="r" b="b"/>
            <a:pathLst>
              <a:path w="128270">
                <a:moveTo>
                  <a:pt x="0" y="0"/>
                </a:moveTo>
                <a:lnTo>
                  <a:pt x="128219" y="0"/>
                </a:lnTo>
              </a:path>
            </a:pathLst>
          </a:custGeom>
          <a:ln w="17780">
            <a:solidFill>
              <a:srgbClr val="9BA0A3"/>
            </a:solidFill>
          </a:ln>
        </p:spPr>
        <p:txBody>
          <a:bodyPr wrap="square" lIns="0" tIns="0" rIns="0" bIns="0" rtlCol="0"/>
          <a:lstStyle/>
          <a:p>
            <a:endParaRPr/>
          </a:p>
        </p:txBody>
      </p:sp>
      <p:sp>
        <p:nvSpPr>
          <p:cNvPr id="26" name="object 26"/>
          <p:cNvSpPr/>
          <p:nvPr/>
        </p:nvSpPr>
        <p:spPr>
          <a:xfrm>
            <a:off x="11548435" y="9439851"/>
            <a:ext cx="0" cy="198120"/>
          </a:xfrm>
          <a:custGeom>
            <a:avLst/>
            <a:gdLst/>
            <a:ahLst/>
            <a:cxnLst/>
            <a:rect l="l" t="t" r="r" b="b"/>
            <a:pathLst>
              <a:path h="198120">
                <a:moveTo>
                  <a:pt x="0" y="0"/>
                </a:moveTo>
                <a:lnTo>
                  <a:pt x="0" y="198120"/>
                </a:lnTo>
              </a:path>
            </a:pathLst>
          </a:custGeom>
          <a:ln w="19469">
            <a:solidFill>
              <a:srgbClr val="9BA0A3"/>
            </a:solidFill>
          </a:ln>
        </p:spPr>
        <p:txBody>
          <a:bodyPr wrap="square" lIns="0" tIns="0" rIns="0" bIns="0" rtlCol="0"/>
          <a:lstStyle/>
          <a:p>
            <a:endParaRPr/>
          </a:p>
        </p:txBody>
      </p:sp>
      <p:sp>
        <p:nvSpPr>
          <p:cNvPr id="27" name="object 27"/>
          <p:cNvSpPr/>
          <p:nvPr/>
        </p:nvSpPr>
        <p:spPr>
          <a:xfrm>
            <a:off x="11688764" y="9439432"/>
            <a:ext cx="146811" cy="216319"/>
          </a:xfrm>
          <a:prstGeom prst="rect">
            <a:avLst/>
          </a:prstGeom>
          <a:blipFill>
            <a:blip r:embed="rId8" cstate="print"/>
            <a:stretch>
              <a:fillRect/>
            </a:stretch>
          </a:blipFill>
        </p:spPr>
        <p:txBody>
          <a:bodyPr wrap="square" lIns="0" tIns="0" rIns="0" bIns="0" rtlCol="0"/>
          <a:lstStyle/>
          <a:p>
            <a:endParaRPr/>
          </a:p>
        </p:txBody>
      </p:sp>
      <p:sp>
        <p:nvSpPr>
          <p:cNvPr id="28" name="object 28"/>
          <p:cNvSpPr/>
          <p:nvPr/>
        </p:nvSpPr>
        <p:spPr>
          <a:xfrm>
            <a:off x="719999" y="363178"/>
            <a:ext cx="3429000" cy="0"/>
          </a:xfrm>
          <a:custGeom>
            <a:avLst/>
            <a:gdLst/>
            <a:ahLst/>
            <a:cxnLst/>
            <a:rect l="l" t="t" r="r" b="b"/>
            <a:pathLst>
              <a:path w="3429000">
                <a:moveTo>
                  <a:pt x="0" y="0"/>
                </a:moveTo>
                <a:lnTo>
                  <a:pt x="3429000" y="0"/>
                </a:lnTo>
              </a:path>
            </a:pathLst>
          </a:custGeom>
          <a:ln w="6350">
            <a:solidFill>
              <a:srgbClr val="808285"/>
            </a:solidFill>
          </a:ln>
        </p:spPr>
        <p:txBody>
          <a:bodyPr wrap="square" lIns="0" tIns="0" rIns="0" bIns="0" rtlCol="0"/>
          <a:lstStyle/>
          <a:p>
            <a:endParaRPr/>
          </a:p>
        </p:txBody>
      </p:sp>
      <p:sp>
        <p:nvSpPr>
          <p:cNvPr id="29" name="object 29"/>
          <p:cNvSpPr txBox="1">
            <a:spLocks noGrp="1"/>
          </p:cNvSpPr>
          <p:nvPr>
            <p:ph type="title"/>
          </p:nvPr>
        </p:nvSpPr>
        <p:spPr>
          <a:xfrm>
            <a:off x="707299" y="305153"/>
            <a:ext cx="1841500" cy="558800"/>
          </a:xfrm>
          <a:prstGeom prst="rect">
            <a:avLst/>
          </a:prstGeom>
        </p:spPr>
        <p:txBody>
          <a:bodyPr vert="horz" wrap="square" lIns="0" tIns="12700" rIns="0" bIns="0" rtlCol="0">
            <a:spAutoFit/>
          </a:bodyPr>
          <a:lstStyle/>
          <a:p>
            <a:pPr marL="12700">
              <a:lnSpc>
                <a:spcPct val="100000"/>
              </a:lnSpc>
              <a:spcBef>
                <a:spcPts val="100"/>
              </a:spcBef>
            </a:pPr>
            <a:r>
              <a:rPr spc="-114" dirty="0"/>
              <a:t>Thank</a:t>
            </a:r>
            <a:r>
              <a:rPr spc="-725" dirty="0"/>
              <a:t> </a:t>
            </a:r>
            <a:r>
              <a:rPr spc="-285" dirty="0"/>
              <a:t>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47299" y="10309262"/>
            <a:ext cx="81915" cy="147320"/>
          </a:xfrm>
          <a:prstGeom prst="rect">
            <a:avLst/>
          </a:prstGeom>
        </p:spPr>
        <p:txBody>
          <a:bodyPr vert="horz" wrap="square" lIns="0" tIns="12700" rIns="0" bIns="0" rtlCol="0">
            <a:spAutoFit/>
          </a:bodyPr>
          <a:lstStyle/>
          <a:p>
            <a:pPr marL="12700">
              <a:lnSpc>
                <a:spcPct val="100000"/>
              </a:lnSpc>
              <a:spcBef>
                <a:spcPts val="100"/>
              </a:spcBef>
            </a:pPr>
            <a:r>
              <a:rPr sz="800" b="0" dirty="0">
                <a:solidFill>
                  <a:srgbClr val="808285"/>
                </a:solidFill>
                <a:latin typeface="Univers LT Pro 45 Light"/>
                <a:cs typeface="Univers LT Pro 45 Light"/>
              </a:rPr>
              <a:t>2</a:t>
            </a:r>
            <a:endParaRPr sz="800">
              <a:latin typeface="Univers LT Pro 45 Light"/>
              <a:cs typeface="Univers LT Pro 45 Light"/>
            </a:endParaRPr>
          </a:p>
        </p:txBody>
      </p:sp>
      <p:sp>
        <p:nvSpPr>
          <p:cNvPr id="3" name="object 3"/>
          <p:cNvSpPr txBox="1"/>
          <p:nvPr/>
        </p:nvSpPr>
        <p:spPr>
          <a:xfrm>
            <a:off x="8490498" y="10309262"/>
            <a:ext cx="466090"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June</a:t>
            </a:r>
            <a:r>
              <a:rPr sz="800" b="0" spc="-110"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2020</a:t>
            </a:r>
            <a:endParaRPr sz="800" dirty="0">
              <a:latin typeface="Univers LT Pro 45 Light"/>
              <a:cs typeface="Univers LT Pro 45 Light"/>
            </a:endParaRPr>
          </a:p>
        </p:txBody>
      </p:sp>
      <p:sp>
        <p:nvSpPr>
          <p:cNvPr id="4" name="object 4"/>
          <p:cNvSpPr txBox="1"/>
          <p:nvPr/>
        </p:nvSpPr>
        <p:spPr>
          <a:xfrm>
            <a:off x="13698153" y="10309262"/>
            <a:ext cx="711200" cy="147320"/>
          </a:xfrm>
          <a:prstGeom prst="rect">
            <a:avLst/>
          </a:prstGeom>
        </p:spPr>
        <p:txBody>
          <a:bodyPr vert="horz" wrap="square" lIns="0" tIns="12700" rIns="0" bIns="0" rtlCol="0">
            <a:spAutoFit/>
          </a:bodyPr>
          <a:lstStyle/>
          <a:p>
            <a:pPr marL="12700">
              <a:lnSpc>
                <a:spcPct val="100000"/>
              </a:lnSpc>
              <a:spcBef>
                <a:spcPts val="100"/>
              </a:spcBef>
            </a:pPr>
            <a:r>
              <a:rPr sz="800" b="0" spc="-35" dirty="0">
                <a:solidFill>
                  <a:srgbClr val="808285"/>
                </a:solidFill>
                <a:latin typeface="Univers LT Pro 45 Light"/>
                <a:cs typeface="Univers LT Pro 45 Light"/>
              </a:rPr>
              <a:t>ArchitecturePLB</a:t>
            </a:r>
            <a:endParaRPr sz="800" dirty="0">
              <a:latin typeface="Univers LT Pro 45 Light"/>
              <a:cs typeface="Univers LT Pro 45 Light"/>
            </a:endParaRPr>
          </a:p>
        </p:txBody>
      </p:sp>
      <p:sp>
        <p:nvSpPr>
          <p:cNvPr id="5" name="object 5"/>
          <p:cNvSpPr/>
          <p:nvPr/>
        </p:nvSpPr>
        <p:spPr>
          <a:xfrm>
            <a:off x="359999" y="10335177"/>
            <a:ext cx="14040485" cy="0"/>
          </a:xfrm>
          <a:custGeom>
            <a:avLst/>
            <a:gdLst/>
            <a:ahLst/>
            <a:cxnLst/>
            <a:rect l="l" t="t" r="r" b="b"/>
            <a:pathLst>
              <a:path w="14040485">
                <a:moveTo>
                  <a:pt x="0" y="0"/>
                </a:moveTo>
                <a:lnTo>
                  <a:pt x="14040002" y="0"/>
                </a:lnTo>
              </a:path>
            </a:pathLst>
          </a:custGeom>
          <a:ln w="6350">
            <a:solidFill>
              <a:srgbClr val="808285"/>
            </a:solidFill>
          </a:ln>
        </p:spPr>
        <p:txBody>
          <a:bodyPr wrap="square" lIns="0" tIns="0" rIns="0" bIns="0" rtlCol="0"/>
          <a:lstStyle/>
          <a:p>
            <a:endParaRPr/>
          </a:p>
        </p:txBody>
      </p:sp>
      <p:sp>
        <p:nvSpPr>
          <p:cNvPr id="6" name="object 6"/>
          <p:cNvSpPr txBox="1"/>
          <p:nvPr/>
        </p:nvSpPr>
        <p:spPr>
          <a:xfrm>
            <a:off x="5072300" y="10309262"/>
            <a:ext cx="1760855"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Southbrook </a:t>
            </a:r>
            <a:r>
              <a:rPr sz="800" b="0" spc="-25" dirty="0">
                <a:solidFill>
                  <a:srgbClr val="808285"/>
                </a:solidFill>
                <a:latin typeface="Univers LT Pro 45 Light"/>
                <a:cs typeface="Univers LT Pro 45 Light"/>
              </a:rPr>
              <a:t>Cottages- </a:t>
            </a:r>
            <a:r>
              <a:rPr sz="800" b="0" spc="-30" dirty="0">
                <a:solidFill>
                  <a:srgbClr val="808285"/>
                </a:solidFill>
                <a:latin typeface="Univers LT Pro 45 Light"/>
                <a:cs typeface="Univers LT Pro 45 Light"/>
              </a:rPr>
              <a:t>Public</a:t>
            </a:r>
            <a:r>
              <a:rPr sz="800" b="0" spc="-155"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Consultation</a:t>
            </a:r>
            <a:endParaRPr sz="800" dirty="0">
              <a:latin typeface="Univers LT Pro 45 Light"/>
              <a:cs typeface="Univers LT Pro 45 Light"/>
            </a:endParaRPr>
          </a:p>
        </p:txBody>
      </p:sp>
      <p:sp>
        <p:nvSpPr>
          <p:cNvPr id="7" name="object 7"/>
          <p:cNvSpPr/>
          <p:nvPr/>
        </p:nvSpPr>
        <p:spPr>
          <a:xfrm>
            <a:off x="4937804" y="5651387"/>
            <a:ext cx="9114899" cy="2582818"/>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4703229" y="2407666"/>
            <a:ext cx="8331969" cy="1231244"/>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359999" y="363178"/>
            <a:ext cx="3429000" cy="0"/>
          </a:xfrm>
          <a:custGeom>
            <a:avLst/>
            <a:gdLst/>
            <a:ahLst/>
            <a:cxnLst/>
            <a:rect l="l" t="t" r="r" b="b"/>
            <a:pathLst>
              <a:path w="3429000">
                <a:moveTo>
                  <a:pt x="0" y="0"/>
                </a:moveTo>
                <a:lnTo>
                  <a:pt x="3429000" y="0"/>
                </a:lnTo>
              </a:path>
            </a:pathLst>
          </a:custGeom>
          <a:ln w="6350">
            <a:solidFill>
              <a:srgbClr val="767C7F"/>
            </a:solidFill>
          </a:ln>
        </p:spPr>
        <p:txBody>
          <a:bodyPr wrap="square" lIns="0" tIns="0" rIns="0" bIns="0" rtlCol="0"/>
          <a:lstStyle/>
          <a:p>
            <a:endParaRPr/>
          </a:p>
        </p:txBody>
      </p:sp>
      <p:sp>
        <p:nvSpPr>
          <p:cNvPr id="10" name="object 10"/>
          <p:cNvSpPr txBox="1">
            <a:spLocks noGrp="1"/>
          </p:cNvSpPr>
          <p:nvPr>
            <p:ph type="title"/>
          </p:nvPr>
        </p:nvSpPr>
        <p:spPr>
          <a:xfrm>
            <a:off x="347299" y="292453"/>
            <a:ext cx="3441700" cy="1490151"/>
          </a:xfrm>
          <a:prstGeom prst="rect">
            <a:avLst/>
          </a:prstGeom>
        </p:spPr>
        <p:txBody>
          <a:bodyPr vert="horz" wrap="square" lIns="0" tIns="104139" rIns="0" bIns="0" rtlCol="0">
            <a:spAutoFit/>
          </a:bodyPr>
          <a:lstStyle/>
          <a:p>
            <a:pPr marL="12700" marR="8255">
              <a:lnSpc>
                <a:spcPts val="3600"/>
              </a:lnSpc>
              <a:spcBef>
                <a:spcPts val="819"/>
              </a:spcBef>
            </a:pPr>
            <a:r>
              <a:rPr sz="3600" spc="-145" dirty="0">
                <a:solidFill>
                  <a:srgbClr val="767C7F"/>
                </a:solidFill>
              </a:rPr>
              <a:t>Micheldever  </a:t>
            </a:r>
            <a:r>
              <a:rPr lang="en-GB" sz="3600" spc="-114" dirty="0">
                <a:solidFill>
                  <a:srgbClr val="767C7F"/>
                </a:solidFill>
              </a:rPr>
              <a:t>Housing</a:t>
            </a:r>
            <a:r>
              <a:rPr sz="3600" spc="-325" dirty="0">
                <a:solidFill>
                  <a:srgbClr val="767C7F"/>
                </a:solidFill>
              </a:rPr>
              <a:t> </a:t>
            </a:r>
            <a:r>
              <a:rPr lang="en-GB" sz="3600" spc="-130" dirty="0">
                <a:solidFill>
                  <a:srgbClr val="767C7F"/>
                </a:solidFill>
              </a:rPr>
              <a:t>Need</a:t>
            </a:r>
            <a:r>
              <a:rPr sz="3600" spc="-130" dirty="0">
                <a:solidFill>
                  <a:srgbClr val="767C7F"/>
                </a:solidFill>
              </a:rPr>
              <a:t>  </a:t>
            </a:r>
            <a:r>
              <a:rPr lang="en-GB" sz="3600" spc="-135" dirty="0">
                <a:solidFill>
                  <a:srgbClr val="767C7F"/>
                </a:solidFill>
              </a:rPr>
              <a:t>Survey</a:t>
            </a:r>
            <a:endParaRPr sz="3600" dirty="0"/>
          </a:p>
        </p:txBody>
      </p:sp>
      <p:sp>
        <p:nvSpPr>
          <p:cNvPr id="11" name="object 11"/>
          <p:cNvSpPr txBox="1"/>
          <p:nvPr/>
        </p:nvSpPr>
        <p:spPr>
          <a:xfrm>
            <a:off x="347299" y="1834978"/>
            <a:ext cx="3319145" cy="985519"/>
          </a:xfrm>
          <a:prstGeom prst="rect">
            <a:avLst/>
          </a:prstGeom>
        </p:spPr>
        <p:txBody>
          <a:bodyPr vert="horz" wrap="square" lIns="0" tIns="58419" rIns="0" bIns="0" rtlCol="0">
            <a:spAutoFit/>
          </a:bodyPr>
          <a:lstStyle/>
          <a:p>
            <a:pPr marL="12700" marR="5080">
              <a:lnSpc>
                <a:spcPts val="1800"/>
              </a:lnSpc>
              <a:spcBef>
                <a:spcPts val="459"/>
              </a:spcBef>
            </a:pPr>
            <a:r>
              <a:rPr sz="1800" b="0" spc="-55" dirty="0">
                <a:solidFill>
                  <a:srgbClr val="808285"/>
                </a:solidFill>
                <a:latin typeface="Univers LT Pro 45 Light"/>
                <a:cs typeface="Univers LT Pro 45 Light"/>
              </a:rPr>
              <a:t>The </a:t>
            </a:r>
            <a:r>
              <a:rPr sz="1800" b="0" spc="-70" dirty="0">
                <a:solidFill>
                  <a:srgbClr val="808285"/>
                </a:solidFill>
                <a:latin typeface="Univers LT Pro 45 Light"/>
                <a:cs typeface="Univers LT Pro 45 Light"/>
              </a:rPr>
              <a:t>survey </a:t>
            </a:r>
            <a:r>
              <a:rPr sz="1800" b="0" spc="-55" dirty="0">
                <a:solidFill>
                  <a:srgbClr val="808285"/>
                </a:solidFill>
                <a:latin typeface="Univers LT Pro 45 Light"/>
                <a:cs typeface="Univers LT Pro 45 Light"/>
              </a:rPr>
              <a:t>was </a:t>
            </a:r>
            <a:r>
              <a:rPr sz="1800" b="0" spc="-50" dirty="0">
                <a:solidFill>
                  <a:srgbClr val="808285"/>
                </a:solidFill>
                <a:latin typeface="Univers LT Pro 45 Light"/>
                <a:cs typeface="Univers LT Pro 45 Light"/>
              </a:rPr>
              <a:t>sent </a:t>
            </a:r>
            <a:r>
              <a:rPr sz="1800" b="0" spc="-35" dirty="0">
                <a:solidFill>
                  <a:srgbClr val="808285"/>
                </a:solidFill>
                <a:latin typeface="Univers LT Pro 45 Light"/>
                <a:cs typeface="Univers LT Pro 45 Light"/>
              </a:rPr>
              <a:t>to </a:t>
            </a:r>
            <a:r>
              <a:rPr sz="1800" spc="-65" dirty="0">
                <a:solidFill>
                  <a:srgbClr val="808285"/>
                </a:solidFill>
                <a:latin typeface="Univers LT Pro 55"/>
                <a:cs typeface="Univers LT Pro 55"/>
              </a:rPr>
              <a:t>141  </a:t>
            </a:r>
            <a:r>
              <a:rPr sz="1800" b="0" spc="-60" dirty="0">
                <a:solidFill>
                  <a:srgbClr val="808285"/>
                </a:solidFill>
                <a:latin typeface="Univers LT Pro 45 Light"/>
                <a:cs typeface="Univers LT Pro 45 Light"/>
              </a:rPr>
              <a:t>households </a:t>
            </a:r>
            <a:r>
              <a:rPr sz="1800" b="0" spc="-35" dirty="0">
                <a:solidFill>
                  <a:srgbClr val="808285"/>
                </a:solidFill>
                <a:latin typeface="Univers LT Pro 45 Light"/>
                <a:cs typeface="Univers LT Pro 45 Light"/>
              </a:rPr>
              <a:t>in </a:t>
            </a:r>
            <a:r>
              <a:rPr sz="1800" b="0" spc="-70" dirty="0">
                <a:solidFill>
                  <a:srgbClr val="808285"/>
                </a:solidFill>
                <a:latin typeface="Univers LT Pro 45 Light"/>
                <a:cs typeface="Univers LT Pro 45 Light"/>
              </a:rPr>
              <a:t>Micheldever </a:t>
            </a:r>
            <a:r>
              <a:rPr sz="1800" b="0" spc="-65" dirty="0">
                <a:solidFill>
                  <a:srgbClr val="808285"/>
                </a:solidFill>
                <a:latin typeface="Univers LT Pro 45 Light"/>
                <a:cs typeface="Univers LT Pro 45 Light"/>
              </a:rPr>
              <a:t>and  </a:t>
            </a:r>
            <a:r>
              <a:rPr sz="1800" b="0" spc="-60" dirty="0">
                <a:solidFill>
                  <a:srgbClr val="808285"/>
                </a:solidFill>
                <a:latin typeface="Univers LT Pro 45 Light"/>
                <a:cs typeface="Univers LT Pro 45 Light"/>
              </a:rPr>
              <a:t>found</a:t>
            </a:r>
            <a:r>
              <a:rPr sz="1800" b="0" spc="-145" dirty="0">
                <a:solidFill>
                  <a:srgbClr val="808285"/>
                </a:solidFill>
                <a:latin typeface="Univers LT Pro 45 Light"/>
                <a:cs typeface="Univers LT Pro 45 Light"/>
              </a:rPr>
              <a:t> </a:t>
            </a:r>
            <a:r>
              <a:rPr sz="1800" b="0" dirty="0">
                <a:solidFill>
                  <a:srgbClr val="808285"/>
                </a:solidFill>
                <a:latin typeface="Univers LT Pro 45 Light"/>
                <a:cs typeface="Univers LT Pro 45 Light"/>
              </a:rPr>
              <a:t>a</a:t>
            </a:r>
            <a:r>
              <a:rPr sz="1800" b="0" spc="-140" dirty="0">
                <a:solidFill>
                  <a:srgbClr val="808285"/>
                </a:solidFill>
                <a:latin typeface="Univers LT Pro 45 Light"/>
                <a:cs typeface="Univers LT Pro 45 Light"/>
              </a:rPr>
              <a:t> </a:t>
            </a:r>
            <a:r>
              <a:rPr sz="1800" b="0" spc="-60" dirty="0">
                <a:solidFill>
                  <a:srgbClr val="808285"/>
                </a:solidFill>
                <a:latin typeface="Univers LT Pro 45 Light"/>
                <a:cs typeface="Univers LT Pro 45 Light"/>
              </a:rPr>
              <a:t>significant</a:t>
            </a:r>
            <a:r>
              <a:rPr sz="1800" b="0" spc="-140" dirty="0">
                <a:solidFill>
                  <a:srgbClr val="808285"/>
                </a:solidFill>
                <a:latin typeface="Univers LT Pro 45 Light"/>
                <a:cs typeface="Univers LT Pro 45 Light"/>
              </a:rPr>
              <a:t> </a:t>
            </a:r>
            <a:r>
              <a:rPr sz="1800" b="0" spc="-50" dirty="0">
                <a:solidFill>
                  <a:srgbClr val="808285"/>
                </a:solidFill>
                <a:latin typeface="Univers LT Pro 45 Light"/>
                <a:cs typeface="Univers LT Pro 45 Light"/>
              </a:rPr>
              <a:t>need</a:t>
            </a:r>
            <a:r>
              <a:rPr sz="1800" b="0" spc="-140"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for</a:t>
            </a:r>
            <a:r>
              <a:rPr sz="1800" b="0" spc="-140" dirty="0">
                <a:solidFill>
                  <a:srgbClr val="808285"/>
                </a:solidFill>
                <a:latin typeface="Univers LT Pro 45 Light"/>
                <a:cs typeface="Univers LT Pro 45 Light"/>
              </a:rPr>
              <a:t> </a:t>
            </a:r>
            <a:r>
              <a:rPr sz="1800" b="0" dirty="0">
                <a:solidFill>
                  <a:srgbClr val="808285"/>
                </a:solidFill>
                <a:latin typeface="Univers LT Pro 45 Light"/>
                <a:cs typeface="Univers LT Pro 45 Light"/>
              </a:rPr>
              <a:t>1</a:t>
            </a:r>
            <a:r>
              <a:rPr sz="1800" b="0" spc="-140" dirty="0">
                <a:solidFill>
                  <a:srgbClr val="808285"/>
                </a:solidFill>
                <a:latin typeface="Univers LT Pro 45 Light"/>
                <a:cs typeface="Univers LT Pro 45 Light"/>
              </a:rPr>
              <a:t> </a:t>
            </a:r>
            <a:r>
              <a:rPr sz="1800" b="0" spc="-45" dirty="0">
                <a:solidFill>
                  <a:srgbClr val="808285"/>
                </a:solidFill>
                <a:latin typeface="Univers LT Pro 45 Light"/>
                <a:cs typeface="Univers LT Pro 45 Light"/>
              </a:rPr>
              <a:t>and</a:t>
            </a:r>
            <a:r>
              <a:rPr sz="1800" b="0" spc="-140" dirty="0">
                <a:solidFill>
                  <a:srgbClr val="808285"/>
                </a:solidFill>
                <a:latin typeface="Univers LT Pro 45 Light"/>
                <a:cs typeface="Univers LT Pro 45 Light"/>
              </a:rPr>
              <a:t> </a:t>
            </a:r>
            <a:r>
              <a:rPr sz="1800" b="0" dirty="0">
                <a:solidFill>
                  <a:srgbClr val="808285"/>
                </a:solidFill>
                <a:latin typeface="Univers LT Pro 45 Light"/>
                <a:cs typeface="Univers LT Pro 45 Light"/>
              </a:rPr>
              <a:t>2  </a:t>
            </a:r>
            <a:r>
              <a:rPr sz="1800" b="0" spc="-45" dirty="0">
                <a:solidFill>
                  <a:srgbClr val="808285"/>
                </a:solidFill>
                <a:latin typeface="Univers LT Pro 45 Light"/>
                <a:cs typeface="Univers LT Pro 45 Light"/>
              </a:rPr>
              <a:t>bed</a:t>
            </a:r>
            <a:r>
              <a:rPr sz="1800" b="0" spc="-135" dirty="0">
                <a:solidFill>
                  <a:srgbClr val="808285"/>
                </a:solidFill>
                <a:latin typeface="Univers LT Pro 45 Light"/>
                <a:cs typeface="Univers LT Pro 45 Light"/>
              </a:rPr>
              <a:t> </a:t>
            </a:r>
            <a:r>
              <a:rPr sz="1800" b="0" spc="-70" dirty="0">
                <a:solidFill>
                  <a:srgbClr val="808285"/>
                </a:solidFill>
                <a:latin typeface="Univers LT Pro 45 Light"/>
                <a:cs typeface="Univers LT Pro 45 Light"/>
              </a:rPr>
              <a:t>dwellings.</a:t>
            </a:r>
            <a:endParaRPr sz="1800">
              <a:latin typeface="Univers LT Pro 45 Light"/>
              <a:cs typeface="Univers LT Pro 45 Light"/>
            </a:endParaRPr>
          </a:p>
        </p:txBody>
      </p:sp>
      <p:sp>
        <p:nvSpPr>
          <p:cNvPr id="12" name="object 12"/>
          <p:cNvSpPr txBox="1"/>
          <p:nvPr/>
        </p:nvSpPr>
        <p:spPr>
          <a:xfrm>
            <a:off x="347299" y="3206578"/>
            <a:ext cx="3404235" cy="4643120"/>
          </a:xfrm>
          <a:prstGeom prst="rect">
            <a:avLst/>
          </a:prstGeom>
        </p:spPr>
        <p:txBody>
          <a:bodyPr vert="horz" wrap="square" lIns="0" tIns="58419" rIns="0" bIns="0" rtlCol="0">
            <a:spAutoFit/>
          </a:bodyPr>
          <a:lstStyle/>
          <a:p>
            <a:pPr marL="241300" marR="221615" indent="-228600">
              <a:lnSpc>
                <a:spcPts val="1800"/>
              </a:lnSpc>
              <a:spcBef>
                <a:spcPts val="459"/>
              </a:spcBef>
              <a:buFont typeface="Univers LT Pro 45 Light"/>
              <a:buChar char="−"/>
              <a:tabLst>
                <a:tab pos="241300" algn="l"/>
              </a:tabLst>
            </a:pPr>
            <a:r>
              <a:rPr sz="1800" spc="-55" dirty="0">
                <a:solidFill>
                  <a:srgbClr val="808285"/>
                </a:solidFill>
                <a:latin typeface="Univers LT Pro 55"/>
                <a:cs typeface="Univers LT Pro 55"/>
              </a:rPr>
              <a:t>17%</a:t>
            </a:r>
            <a:r>
              <a:rPr sz="1800" spc="-150" dirty="0">
                <a:solidFill>
                  <a:srgbClr val="808285"/>
                </a:solidFill>
                <a:latin typeface="Univers LT Pro 55"/>
                <a:cs typeface="Univers LT Pro 55"/>
              </a:rPr>
              <a:t> </a:t>
            </a:r>
            <a:r>
              <a:rPr sz="1800" b="0" spc="-45" dirty="0">
                <a:solidFill>
                  <a:srgbClr val="808285"/>
                </a:solidFill>
                <a:latin typeface="Univers LT Pro 45 Light"/>
                <a:cs typeface="Univers LT Pro 45 Light"/>
              </a:rPr>
              <a:t>(24</a:t>
            </a:r>
            <a:r>
              <a:rPr sz="1800" b="0" spc="-145" dirty="0">
                <a:solidFill>
                  <a:srgbClr val="808285"/>
                </a:solidFill>
                <a:latin typeface="Univers LT Pro 45 Light"/>
                <a:cs typeface="Univers LT Pro 45 Light"/>
              </a:rPr>
              <a:t> </a:t>
            </a:r>
            <a:r>
              <a:rPr sz="1800" b="0" spc="-60" dirty="0">
                <a:solidFill>
                  <a:srgbClr val="808285"/>
                </a:solidFill>
                <a:latin typeface="Univers LT Pro 45 Light"/>
                <a:cs typeface="Univers LT Pro 45 Light"/>
              </a:rPr>
              <a:t>responses)</a:t>
            </a:r>
            <a:r>
              <a:rPr sz="1800" b="0" spc="-145"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stated</a:t>
            </a:r>
            <a:r>
              <a:rPr sz="1800" b="0" spc="-145"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that  </a:t>
            </a:r>
            <a:r>
              <a:rPr sz="1800" b="0" spc="-55" dirty="0">
                <a:solidFill>
                  <a:srgbClr val="808285"/>
                </a:solidFill>
                <a:latin typeface="Univers LT Pro 45 Light"/>
                <a:cs typeface="Univers LT Pro 45 Light"/>
              </a:rPr>
              <a:t>their </a:t>
            </a:r>
            <a:r>
              <a:rPr sz="1800" b="0" spc="-60" dirty="0">
                <a:solidFill>
                  <a:srgbClr val="808285"/>
                </a:solidFill>
                <a:latin typeface="Univers LT Pro 45 Light"/>
                <a:cs typeface="Univers LT Pro 45 Light"/>
              </a:rPr>
              <a:t>present </a:t>
            </a:r>
            <a:r>
              <a:rPr sz="1800" b="0" spc="-65" dirty="0">
                <a:solidFill>
                  <a:srgbClr val="808285"/>
                </a:solidFill>
                <a:latin typeface="Univers LT Pro 45 Light"/>
                <a:cs typeface="Univers LT Pro 45 Light"/>
              </a:rPr>
              <a:t>accommodation  </a:t>
            </a:r>
            <a:r>
              <a:rPr sz="1800" b="0" spc="-55" dirty="0">
                <a:solidFill>
                  <a:srgbClr val="808285"/>
                </a:solidFill>
                <a:latin typeface="Univers LT Pro 45 Light"/>
                <a:cs typeface="Univers LT Pro 45 Light"/>
              </a:rPr>
              <a:t>was </a:t>
            </a:r>
            <a:r>
              <a:rPr sz="1800" b="0" spc="-45" dirty="0">
                <a:solidFill>
                  <a:srgbClr val="808285"/>
                </a:solidFill>
                <a:latin typeface="Univers LT Pro 45 Light"/>
                <a:cs typeface="Univers LT Pro 45 Light"/>
              </a:rPr>
              <a:t>not</a:t>
            </a:r>
            <a:r>
              <a:rPr sz="1800" b="0" spc="-215"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adequate</a:t>
            </a:r>
            <a:endParaRPr sz="1800" dirty="0">
              <a:latin typeface="Univers LT Pro 45 Light"/>
              <a:cs typeface="Univers LT Pro 45 Light"/>
            </a:endParaRPr>
          </a:p>
          <a:p>
            <a:pPr marL="241300" marR="5080" indent="-228600">
              <a:lnSpc>
                <a:spcPts val="1800"/>
              </a:lnSpc>
              <a:spcBef>
                <a:spcPts val="1800"/>
              </a:spcBef>
              <a:buFont typeface="Univers LT Pro 45 Light"/>
              <a:buChar char="−"/>
              <a:tabLst>
                <a:tab pos="241300" algn="l"/>
              </a:tabLst>
            </a:pPr>
            <a:r>
              <a:rPr sz="1800" spc="-125" dirty="0">
                <a:solidFill>
                  <a:srgbClr val="808285"/>
                </a:solidFill>
                <a:latin typeface="Univers LT Pro 55"/>
                <a:cs typeface="Univers LT Pro 55"/>
              </a:rPr>
              <a:t>11% </a:t>
            </a:r>
            <a:r>
              <a:rPr sz="1800" b="0" spc="-75" dirty="0">
                <a:solidFill>
                  <a:srgbClr val="808285"/>
                </a:solidFill>
                <a:latin typeface="Univers LT Pro 45 Light"/>
                <a:cs typeface="Univers LT Pro 45 Light"/>
              </a:rPr>
              <a:t>(16 </a:t>
            </a:r>
            <a:r>
              <a:rPr sz="1800" b="0" spc="-60" dirty="0">
                <a:solidFill>
                  <a:srgbClr val="808285"/>
                </a:solidFill>
                <a:latin typeface="Univers LT Pro 45 Light"/>
                <a:cs typeface="Univers LT Pro 45 Light"/>
              </a:rPr>
              <a:t>responses) indicated</a:t>
            </a:r>
            <a:r>
              <a:rPr sz="1800" b="0" spc="-320"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that  </a:t>
            </a:r>
            <a:r>
              <a:rPr sz="1800" b="0" spc="-60" dirty="0">
                <a:solidFill>
                  <a:srgbClr val="808285"/>
                </a:solidFill>
                <a:latin typeface="Univers LT Pro 45 Light"/>
                <a:cs typeface="Univers LT Pro 45 Light"/>
              </a:rPr>
              <a:t>they </a:t>
            </a:r>
            <a:r>
              <a:rPr sz="1800" b="0" spc="-45" dirty="0">
                <a:solidFill>
                  <a:srgbClr val="808285"/>
                </a:solidFill>
                <a:latin typeface="Univers LT Pro 45 Light"/>
                <a:cs typeface="Univers LT Pro 45 Light"/>
              </a:rPr>
              <a:t>had </a:t>
            </a:r>
            <a:r>
              <a:rPr sz="1800" b="0" spc="-60" dirty="0">
                <a:solidFill>
                  <a:srgbClr val="808285"/>
                </a:solidFill>
                <a:latin typeface="Univers LT Pro 45 Light"/>
                <a:cs typeface="Univers LT Pro 45 Light"/>
              </a:rPr>
              <a:t>family </a:t>
            </a:r>
            <a:r>
              <a:rPr sz="1800" b="0" spc="-45" dirty="0">
                <a:solidFill>
                  <a:srgbClr val="808285"/>
                </a:solidFill>
                <a:latin typeface="Univers LT Pro 45 Light"/>
                <a:cs typeface="Univers LT Pro 45 Light"/>
              </a:rPr>
              <a:t>who had </a:t>
            </a:r>
            <a:r>
              <a:rPr sz="1800" b="0" spc="-50" dirty="0">
                <a:solidFill>
                  <a:srgbClr val="808285"/>
                </a:solidFill>
                <a:latin typeface="Univers LT Pro 45 Light"/>
                <a:cs typeface="Univers LT Pro 45 Light"/>
              </a:rPr>
              <a:t>left </a:t>
            </a:r>
            <a:r>
              <a:rPr sz="1800" b="0" spc="-65" dirty="0">
                <a:solidFill>
                  <a:srgbClr val="808285"/>
                </a:solidFill>
                <a:latin typeface="Univers LT Pro 45 Light"/>
                <a:cs typeface="Univers LT Pro 45 Light"/>
              </a:rPr>
              <a:t>the  </a:t>
            </a:r>
            <a:r>
              <a:rPr sz="1800" b="0" spc="-55" dirty="0">
                <a:solidFill>
                  <a:srgbClr val="808285"/>
                </a:solidFill>
                <a:latin typeface="Univers LT Pro 45 Light"/>
                <a:cs typeface="Univers LT Pro 45 Light"/>
              </a:rPr>
              <a:t>parish</a:t>
            </a:r>
            <a:r>
              <a:rPr sz="1800" b="0" spc="-140" dirty="0">
                <a:solidFill>
                  <a:srgbClr val="808285"/>
                </a:solidFill>
                <a:latin typeface="Univers LT Pro 45 Light"/>
                <a:cs typeface="Univers LT Pro 45 Light"/>
              </a:rPr>
              <a:t> </a:t>
            </a:r>
            <a:r>
              <a:rPr sz="1800" b="0" spc="-35" dirty="0">
                <a:solidFill>
                  <a:srgbClr val="808285"/>
                </a:solidFill>
                <a:latin typeface="Univers LT Pro 45 Light"/>
                <a:cs typeface="Univers LT Pro 45 Light"/>
              </a:rPr>
              <a:t>in</a:t>
            </a:r>
            <a:r>
              <a:rPr sz="1800" b="0" spc="-140" dirty="0">
                <a:solidFill>
                  <a:srgbClr val="808285"/>
                </a:solidFill>
                <a:latin typeface="Univers LT Pro 45 Light"/>
                <a:cs typeface="Univers LT Pro 45 Light"/>
              </a:rPr>
              <a:t> </a:t>
            </a:r>
            <a:r>
              <a:rPr sz="1800" b="0" spc="-45" dirty="0">
                <a:solidFill>
                  <a:srgbClr val="808285"/>
                </a:solidFill>
                <a:latin typeface="Univers LT Pro 45 Light"/>
                <a:cs typeface="Univers LT Pro 45 Light"/>
              </a:rPr>
              <a:t>the</a:t>
            </a:r>
            <a:r>
              <a:rPr sz="1800" b="0" spc="-140" dirty="0">
                <a:solidFill>
                  <a:srgbClr val="808285"/>
                </a:solidFill>
                <a:latin typeface="Univers LT Pro 45 Light"/>
                <a:cs typeface="Univers LT Pro 45 Light"/>
              </a:rPr>
              <a:t> </a:t>
            </a:r>
            <a:r>
              <a:rPr sz="1800" b="0" spc="-50" dirty="0">
                <a:solidFill>
                  <a:srgbClr val="808285"/>
                </a:solidFill>
                <a:latin typeface="Univers LT Pro 45 Light"/>
                <a:cs typeface="Univers LT Pro 45 Light"/>
              </a:rPr>
              <a:t>last</a:t>
            </a:r>
            <a:r>
              <a:rPr sz="1800" b="0" spc="-140" dirty="0">
                <a:solidFill>
                  <a:srgbClr val="808285"/>
                </a:solidFill>
                <a:latin typeface="Univers LT Pro 45 Light"/>
                <a:cs typeface="Univers LT Pro 45 Light"/>
              </a:rPr>
              <a:t> </a:t>
            </a:r>
            <a:r>
              <a:rPr sz="1800" b="0" spc="-80" dirty="0">
                <a:solidFill>
                  <a:srgbClr val="808285"/>
                </a:solidFill>
                <a:latin typeface="Univers LT Pro 45 Light"/>
                <a:cs typeface="Univers LT Pro 45 Light"/>
              </a:rPr>
              <a:t>few</a:t>
            </a:r>
            <a:r>
              <a:rPr sz="1800" b="0" spc="-270" dirty="0">
                <a:solidFill>
                  <a:srgbClr val="808285"/>
                </a:solidFill>
                <a:latin typeface="Univers LT Pro 45 Light"/>
                <a:cs typeface="Univers LT Pro 45 Light"/>
              </a:rPr>
              <a:t> </a:t>
            </a:r>
            <a:r>
              <a:rPr sz="1800" b="0" spc="-60" dirty="0">
                <a:solidFill>
                  <a:srgbClr val="808285"/>
                </a:solidFill>
                <a:latin typeface="Univers LT Pro 45 Light"/>
                <a:cs typeface="Univers LT Pro 45 Light"/>
              </a:rPr>
              <a:t>years</a:t>
            </a:r>
            <a:r>
              <a:rPr sz="1800" b="0" spc="-135" dirty="0">
                <a:solidFill>
                  <a:srgbClr val="808285"/>
                </a:solidFill>
                <a:latin typeface="Univers LT Pro 45 Light"/>
                <a:cs typeface="Univers LT Pro 45 Light"/>
              </a:rPr>
              <a:t> </a:t>
            </a:r>
            <a:r>
              <a:rPr sz="1800" b="0" spc="-45" dirty="0">
                <a:solidFill>
                  <a:srgbClr val="808285"/>
                </a:solidFill>
                <a:latin typeface="Univers LT Pro 45 Light"/>
                <a:cs typeface="Univers LT Pro 45 Light"/>
              </a:rPr>
              <a:t>due</a:t>
            </a:r>
            <a:r>
              <a:rPr sz="1800" b="0" spc="-140"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to  </a:t>
            </a:r>
            <a:r>
              <a:rPr sz="1800" b="0" spc="-60" dirty="0">
                <a:solidFill>
                  <a:srgbClr val="808285"/>
                </a:solidFill>
                <a:latin typeface="Univers LT Pro 45 Light"/>
                <a:cs typeface="Univers LT Pro 45 Light"/>
              </a:rPr>
              <a:t>difficulty finding </a:t>
            </a:r>
            <a:r>
              <a:rPr sz="1800" b="0" dirty="0">
                <a:solidFill>
                  <a:srgbClr val="808285"/>
                </a:solidFill>
                <a:latin typeface="Univers LT Pro 45 Light"/>
                <a:cs typeface="Univers LT Pro 45 Light"/>
              </a:rPr>
              <a:t>a </a:t>
            </a:r>
            <a:r>
              <a:rPr sz="1800" b="0" spc="-60" dirty="0">
                <a:solidFill>
                  <a:srgbClr val="808285"/>
                </a:solidFill>
                <a:latin typeface="Univers LT Pro 45 Light"/>
                <a:cs typeface="Univers LT Pro 45 Light"/>
              </a:rPr>
              <a:t>suitable </a:t>
            </a:r>
            <a:r>
              <a:rPr sz="1800" b="0" spc="-65" dirty="0">
                <a:solidFill>
                  <a:srgbClr val="808285"/>
                </a:solidFill>
                <a:latin typeface="Univers LT Pro 45 Light"/>
                <a:cs typeface="Univers LT Pro 45 Light"/>
              </a:rPr>
              <a:t>home  </a:t>
            </a:r>
            <a:r>
              <a:rPr sz="1800" b="0" spc="-75" dirty="0">
                <a:solidFill>
                  <a:srgbClr val="808285"/>
                </a:solidFill>
                <a:latin typeface="Univers LT Pro 45 Light"/>
                <a:cs typeface="Univers LT Pro 45 Light"/>
              </a:rPr>
              <a:t>locally.</a:t>
            </a:r>
            <a:endParaRPr sz="1800" dirty="0">
              <a:latin typeface="Univers LT Pro 45 Light"/>
              <a:cs typeface="Univers LT Pro 45 Light"/>
            </a:endParaRPr>
          </a:p>
          <a:p>
            <a:pPr marL="241300" marR="281940" indent="-228600">
              <a:lnSpc>
                <a:spcPts val="1800"/>
              </a:lnSpc>
              <a:spcBef>
                <a:spcPts val="1800"/>
              </a:spcBef>
              <a:buChar char="−"/>
              <a:tabLst>
                <a:tab pos="241300" algn="l"/>
              </a:tabLst>
            </a:pPr>
            <a:r>
              <a:rPr sz="1800" b="0" spc="-55" dirty="0">
                <a:solidFill>
                  <a:srgbClr val="808285"/>
                </a:solidFill>
                <a:latin typeface="Univers LT Pro 45 Light"/>
                <a:cs typeface="Univers LT Pro 45 Light"/>
              </a:rPr>
              <a:t>The </a:t>
            </a:r>
            <a:r>
              <a:rPr sz="1800" b="0" spc="-70" dirty="0">
                <a:solidFill>
                  <a:srgbClr val="808285"/>
                </a:solidFill>
                <a:latin typeface="Univers LT Pro 45 Light"/>
                <a:cs typeface="Univers LT Pro 45 Light"/>
              </a:rPr>
              <a:t>overwhelming </a:t>
            </a:r>
            <a:r>
              <a:rPr sz="1800" b="0" spc="-60" dirty="0">
                <a:solidFill>
                  <a:srgbClr val="808285"/>
                </a:solidFill>
                <a:latin typeface="Univers LT Pro 45 Light"/>
                <a:cs typeface="Univers LT Pro 45 Light"/>
              </a:rPr>
              <a:t>majority </a:t>
            </a:r>
            <a:r>
              <a:rPr sz="1800" b="0" spc="-65" dirty="0">
                <a:solidFill>
                  <a:srgbClr val="808285"/>
                </a:solidFill>
                <a:latin typeface="Univers LT Pro 45 Light"/>
                <a:cs typeface="Univers LT Pro 45 Light"/>
              </a:rPr>
              <a:t>of  </a:t>
            </a:r>
            <a:r>
              <a:rPr sz="1800" b="0" spc="-55" dirty="0">
                <a:solidFill>
                  <a:srgbClr val="808285"/>
                </a:solidFill>
                <a:latin typeface="Univers LT Pro 45 Light"/>
                <a:cs typeface="Univers LT Pro 45 Light"/>
              </a:rPr>
              <a:t>people </a:t>
            </a:r>
            <a:r>
              <a:rPr sz="1800" b="0" spc="-65" dirty="0">
                <a:solidFill>
                  <a:srgbClr val="808285"/>
                </a:solidFill>
                <a:latin typeface="Univers LT Pro 45 Light"/>
                <a:cs typeface="Univers LT Pro 45 Light"/>
              </a:rPr>
              <a:t>answering </a:t>
            </a:r>
            <a:r>
              <a:rPr sz="1800" b="0" spc="-45" dirty="0">
                <a:solidFill>
                  <a:srgbClr val="808285"/>
                </a:solidFill>
                <a:latin typeface="Univers LT Pro 45 Light"/>
                <a:cs typeface="Univers LT Pro 45 Light"/>
              </a:rPr>
              <a:t>the </a:t>
            </a:r>
            <a:r>
              <a:rPr sz="1800" b="0" spc="-70" dirty="0">
                <a:solidFill>
                  <a:srgbClr val="808285"/>
                </a:solidFill>
                <a:latin typeface="Univers LT Pro 45 Light"/>
                <a:cs typeface="Univers LT Pro 45 Light"/>
              </a:rPr>
              <a:t>survey  </a:t>
            </a:r>
            <a:r>
              <a:rPr sz="1800" spc="-55" dirty="0">
                <a:solidFill>
                  <a:srgbClr val="808285"/>
                </a:solidFill>
                <a:latin typeface="Univers LT Pro 55"/>
                <a:cs typeface="Univers LT Pro 55"/>
              </a:rPr>
              <a:t>(88%) </a:t>
            </a:r>
            <a:r>
              <a:rPr sz="1800" b="0" spc="-55" dirty="0">
                <a:solidFill>
                  <a:srgbClr val="808285"/>
                </a:solidFill>
                <a:latin typeface="Univers LT Pro 45 Light"/>
                <a:cs typeface="Univers LT Pro 45 Light"/>
              </a:rPr>
              <a:t>stated </a:t>
            </a:r>
            <a:r>
              <a:rPr sz="1800" b="0" spc="-60" dirty="0">
                <a:solidFill>
                  <a:srgbClr val="808285"/>
                </a:solidFill>
                <a:latin typeface="Univers LT Pro 45 Light"/>
                <a:cs typeface="Univers LT Pro 45 Light"/>
              </a:rPr>
              <a:t>they would like  </a:t>
            </a:r>
            <a:r>
              <a:rPr sz="1800" b="0" spc="-35" dirty="0">
                <a:solidFill>
                  <a:srgbClr val="808285"/>
                </a:solidFill>
                <a:latin typeface="Univers LT Pro 45 Light"/>
                <a:cs typeface="Univers LT Pro 45 Light"/>
              </a:rPr>
              <a:t>to</a:t>
            </a:r>
            <a:r>
              <a:rPr sz="1800" b="0" spc="-140" dirty="0">
                <a:solidFill>
                  <a:srgbClr val="808285"/>
                </a:solidFill>
                <a:latin typeface="Univers LT Pro 45 Light"/>
                <a:cs typeface="Univers LT Pro 45 Light"/>
              </a:rPr>
              <a:t> </a:t>
            </a:r>
            <a:r>
              <a:rPr sz="1800" b="0" spc="-60" dirty="0">
                <a:solidFill>
                  <a:srgbClr val="808285"/>
                </a:solidFill>
                <a:latin typeface="Univers LT Pro 45 Light"/>
                <a:cs typeface="Univers LT Pro 45 Light"/>
              </a:rPr>
              <a:t>stay</a:t>
            </a:r>
            <a:r>
              <a:rPr sz="1800" b="0" spc="-140"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within</a:t>
            </a:r>
            <a:r>
              <a:rPr sz="1800" b="0" spc="-140" dirty="0">
                <a:solidFill>
                  <a:srgbClr val="808285"/>
                </a:solidFill>
                <a:latin typeface="Univers LT Pro 45 Light"/>
                <a:cs typeface="Univers LT Pro 45 Light"/>
              </a:rPr>
              <a:t> </a:t>
            </a:r>
            <a:r>
              <a:rPr sz="1800" b="0" spc="-45" dirty="0">
                <a:solidFill>
                  <a:srgbClr val="808285"/>
                </a:solidFill>
                <a:latin typeface="Univers LT Pro 45 Light"/>
                <a:cs typeface="Univers LT Pro 45 Light"/>
              </a:rPr>
              <a:t>the</a:t>
            </a:r>
            <a:r>
              <a:rPr sz="1800" b="0" spc="-140"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parish</a:t>
            </a:r>
            <a:r>
              <a:rPr sz="1800" b="0" spc="-135" dirty="0">
                <a:solidFill>
                  <a:srgbClr val="808285"/>
                </a:solidFill>
                <a:latin typeface="Univers LT Pro 45 Light"/>
                <a:cs typeface="Univers LT Pro 45 Light"/>
              </a:rPr>
              <a:t> </a:t>
            </a:r>
            <a:r>
              <a:rPr sz="1800" b="0" spc="-35" dirty="0">
                <a:solidFill>
                  <a:srgbClr val="808285"/>
                </a:solidFill>
                <a:latin typeface="Univers LT Pro 45 Light"/>
                <a:cs typeface="Univers LT Pro 45 Light"/>
              </a:rPr>
              <a:t>if</a:t>
            </a:r>
            <a:r>
              <a:rPr sz="1800" b="0" spc="-140" dirty="0">
                <a:solidFill>
                  <a:srgbClr val="808285"/>
                </a:solidFill>
                <a:latin typeface="Univers LT Pro 45 Light"/>
                <a:cs typeface="Univers LT Pro 45 Light"/>
              </a:rPr>
              <a:t> </a:t>
            </a:r>
            <a:r>
              <a:rPr sz="1800" b="0" spc="-60" dirty="0">
                <a:solidFill>
                  <a:srgbClr val="808285"/>
                </a:solidFill>
                <a:latin typeface="Univers LT Pro 45 Light"/>
                <a:cs typeface="Univers LT Pro 45 Light"/>
              </a:rPr>
              <a:t>they  </a:t>
            </a:r>
            <a:r>
              <a:rPr sz="1800" b="0" spc="-80" dirty="0">
                <a:solidFill>
                  <a:srgbClr val="808285"/>
                </a:solidFill>
                <a:latin typeface="Univers LT Pro 45 Light"/>
                <a:cs typeface="Univers LT Pro 45 Light"/>
              </a:rPr>
              <a:t>moved.</a:t>
            </a:r>
            <a:endParaRPr sz="1800" dirty="0">
              <a:latin typeface="Univers LT Pro 45 Light"/>
              <a:cs typeface="Univers LT Pro 45 Light"/>
            </a:endParaRPr>
          </a:p>
          <a:p>
            <a:pPr marL="241300" marR="201930" indent="-228600">
              <a:lnSpc>
                <a:spcPts val="1800"/>
              </a:lnSpc>
              <a:spcBef>
                <a:spcPts val="1800"/>
              </a:spcBef>
              <a:buFont typeface="Univers LT Pro 45 Light"/>
              <a:buChar char="−"/>
              <a:tabLst>
                <a:tab pos="241300" algn="l"/>
              </a:tabLst>
            </a:pPr>
            <a:r>
              <a:rPr sz="1800" spc="-45" dirty="0">
                <a:solidFill>
                  <a:srgbClr val="808285"/>
                </a:solidFill>
                <a:latin typeface="Univers LT Pro 55"/>
                <a:cs typeface="Univers LT Pro 55"/>
              </a:rPr>
              <a:t>78% </a:t>
            </a:r>
            <a:r>
              <a:rPr sz="1800" b="0" spc="-35" dirty="0">
                <a:solidFill>
                  <a:srgbClr val="808285"/>
                </a:solidFill>
                <a:latin typeface="Univers LT Pro 45 Light"/>
                <a:cs typeface="Univers LT Pro 45 Light"/>
              </a:rPr>
              <a:t>of </a:t>
            </a:r>
            <a:r>
              <a:rPr sz="1800" b="0" spc="-60" dirty="0">
                <a:solidFill>
                  <a:srgbClr val="808285"/>
                </a:solidFill>
                <a:latin typeface="Univers LT Pro 45 Light"/>
                <a:cs typeface="Univers LT Pro 45 Light"/>
              </a:rPr>
              <a:t>respondents </a:t>
            </a:r>
            <a:r>
              <a:rPr sz="1800" b="0" spc="-70" dirty="0">
                <a:solidFill>
                  <a:srgbClr val="808285"/>
                </a:solidFill>
                <a:latin typeface="Univers LT Pro 45 Light"/>
                <a:cs typeface="Univers LT Pro 45 Light"/>
              </a:rPr>
              <a:t>answered  </a:t>
            </a:r>
            <a:r>
              <a:rPr sz="1800" b="0" spc="-50" dirty="0">
                <a:solidFill>
                  <a:srgbClr val="808285"/>
                </a:solidFill>
                <a:latin typeface="Univers LT Pro 45 Light"/>
                <a:cs typeface="Univers LT Pro 45 Light"/>
              </a:rPr>
              <a:t>that</a:t>
            </a:r>
            <a:r>
              <a:rPr sz="1800" b="0" spc="-140" dirty="0">
                <a:solidFill>
                  <a:srgbClr val="808285"/>
                </a:solidFill>
                <a:latin typeface="Univers LT Pro 45 Light"/>
                <a:cs typeface="Univers LT Pro 45 Light"/>
              </a:rPr>
              <a:t> </a:t>
            </a:r>
            <a:r>
              <a:rPr sz="1800" b="0" spc="-60" dirty="0">
                <a:solidFill>
                  <a:srgbClr val="808285"/>
                </a:solidFill>
                <a:latin typeface="Univers LT Pro 45 Light"/>
                <a:cs typeface="Univers LT Pro 45 Light"/>
              </a:rPr>
              <a:t>they</a:t>
            </a:r>
            <a:r>
              <a:rPr sz="1800" b="0" spc="-135" dirty="0">
                <a:solidFill>
                  <a:srgbClr val="808285"/>
                </a:solidFill>
                <a:latin typeface="Univers LT Pro 45 Light"/>
                <a:cs typeface="Univers LT Pro 45 Light"/>
              </a:rPr>
              <a:t> </a:t>
            </a:r>
            <a:r>
              <a:rPr sz="1800" b="0" spc="-60" dirty="0">
                <a:solidFill>
                  <a:srgbClr val="808285"/>
                </a:solidFill>
                <a:latin typeface="Univers LT Pro 45 Light"/>
                <a:cs typeface="Univers LT Pro 45 Light"/>
              </a:rPr>
              <a:t>would</a:t>
            </a:r>
            <a:r>
              <a:rPr sz="1800" b="0" spc="-140" dirty="0">
                <a:solidFill>
                  <a:srgbClr val="808285"/>
                </a:solidFill>
                <a:latin typeface="Univers LT Pro 45 Light"/>
                <a:cs typeface="Univers LT Pro 45 Light"/>
              </a:rPr>
              <a:t> </a:t>
            </a:r>
            <a:r>
              <a:rPr sz="1800" b="0" spc="-60" dirty="0">
                <a:solidFill>
                  <a:srgbClr val="808285"/>
                </a:solidFill>
                <a:latin typeface="Univers LT Pro 45 Light"/>
                <a:cs typeface="Univers LT Pro 45 Light"/>
              </a:rPr>
              <a:t>support</a:t>
            </a:r>
            <a:r>
              <a:rPr sz="1800" b="0" spc="-135" dirty="0">
                <a:solidFill>
                  <a:srgbClr val="808285"/>
                </a:solidFill>
                <a:latin typeface="Univers LT Pro 45 Light"/>
                <a:cs typeface="Univers LT Pro 45 Light"/>
              </a:rPr>
              <a:t> </a:t>
            </a:r>
            <a:r>
              <a:rPr sz="1800" b="0" dirty="0">
                <a:solidFill>
                  <a:srgbClr val="808285"/>
                </a:solidFill>
                <a:latin typeface="Univers LT Pro 45 Light"/>
                <a:cs typeface="Univers LT Pro 45 Light"/>
              </a:rPr>
              <a:t>a</a:t>
            </a:r>
            <a:r>
              <a:rPr sz="1800" b="0" spc="-135"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small  </a:t>
            </a:r>
            <a:r>
              <a:rPr sz="1800" b="0" spc="-70" dirty="0">
                <a:solidFill>
                  <a:srgbClr val="808285"/>
                </a:solidFill>
                <a:latin typeface="Univers LT Pro 45 Light"/>
                <a:cs typeface="Univers LT Pro 45 Light"/>
              </a:rPr>
              <a:t>development </a:t>
            </a:r>
            <a:r>
              <a:rPr sz="1800" b="0" spc="-35" dirty="0">
                <a:solidFill>
                  <a:srgbClr val="808285"/>
                </a:solidFill>
                <a:latin typeface="Univers LT Pro 45 Light"/>
                <a:cs typeface="Univers LT Pro 45 Light"/>
              </a:rPr>
              <a:t>of </a:t>
            </a:r>
            <a:r>
              <a:rPr sz="1800" b="0" spc="-70" dirty="0">
                <a:solidFill>
                  <a:srgbClr val="808285"/>
                </a:solidFill>
                <a:latin typeface="Univers LT Pro 45 Light"/>
                <a:cs typeface="Univers LT Pro 45 Light"/>
              </a:rPr>
              <a:t>affordable  </a:t>
            </a:r>
            <a:r>
              <a:rPr sz="1800" b="0" spc="-60" dirty="0">
                <a:solidFill>
                  <a:srgbClr val="808285"/>
                </a:solidFill>
                <a:latin typeface="Univers LT Pro 45 Light"/>
                <a:cs typeface="Univers LT Pro 45 Light"/>
              </a:rPr>
              <a:t>housing </a:t>
            </a:r>
            <a:r>
              <a:rPr sz="1800" b="0" spc="-35" dirty="0">
                <a:solidFill>
                  <a:srgbClr val="808285"/>
                </a:solidFill>
                <a:latin typeface="Univers LT Pro 45 Light"/>
                <a:cs typeface="Univers LT Pro 45 Light"/>
              </a:rPr>
              <a:t>in </a:t>
            </a:r>
            <a:r>
              <a:rPr sz="1800" b="0" spc="-45" dirty="0">
                <a:solidFill>
                  <a:srgbClr val="808285"/>
                </a:solidFill>
                <a:latin typeface="Univers LT Pro 45 Light"/>
                <a:cs typeface="Univers LT Pro 45 Light"/>
              </a:rPr>
              <a:t>the</a:t>
            </a:r>
            <a:r>
              <a:rPr sz="1800" b="0" spc="-305"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parish.</a:t>
            </a:r>
            <a:endParaRPr sz="1800" dirty="0">
              <a:latin typeface="Univers LT Pro 45 Light"/>
              <a:cs typeface="Univers LT Pro 45 Light"/>
            </a:endParaRPr>
          </a:p>
        </p:txBody>
      </p:sp>
      <p:sp>
        <p:nvSpPr>
          <p:cNvPr id="13" name="object 13"/>
          <p:cNvSpPr txBox="1"/>
          <p:nvPr/>
        </p:nvSpPr>
        <p:spPr>
          <a:xfrm>
            <a:off x="5904400" y="3525387"/>
            <a:ext cx="1634489" cy="416559"/>
          </a:xfrm>
          <a:prstGeom prst="rect">
            <a:avLst/>
          </a:prstGeom>
        </p:spPr>
        <p:txBody>
          <a:bodyPr vert="horz" wrap="square" lIns="0" tIns="48260" rIns="0" bIns="0" rtlCol="0">
            <a:spAutoFit/>
          </a:bodyPr>
          <a:lstStyle/>
          <a:p>
            <a:pPr marL="12700" marR="5080" indent="87630">
              <a:lnSpc>
                <a:spcPts val="1400"/>
              </a:lnSpc>
              <a:spcBef>
                <a:spcPts val="380"/>
              </a:spcBef>
            </a:pPr>
            <a:r>
              <a:rPr sz="1400" b="0" spc="-35" dirty="0">
                <a:solidFill>
                  <a:srgbClr val="808285"/>
                </a:solidFill>
                <a:latin typeface="Univers LT Pro 45 Light"/>
                <a:cs typeface="Univers LT Pro 45 Light"/>
              </a:rPr>
              <a:t>20% </a:t>
            </a:r>
            <a:r>
              <a:rPr sz="1400" b="0" spc="-25" dirty="0">
                <a:solidFill>
                  <a:srgbClr val="808285"/>
                </a:solidFill>
                <a:latin typeface="Univers LT Pro 45 Light"/>
                <a:cs typeface="Univers LT Pro 45 Light"/>
              </a:rPr>
              <a:t>of </a:t>
            </a:r>
            <a:r>
              <a:rPr sz="1400" b="0" spc="-50" dirty="0">
                <a:solidFill>
                  <a:srgbClr val="808285"/>
                </a:solidFill>
                <a:latin typeface="Univers LT Pro 45 Light"/>
                <a:cs typeface="Univers LT Pro 45 Light"/>
              </a:rPr>
              <a:t>households  </a:t>
            </a:r>
            <a:r>
              <a:rPr sz="1400" b="0" spc="-45" dirty="0">
                <a:solidFill>
                  <a:srgbClr val="808285"/>
                </a:solidFill>
                <a:latin typeface="Univers LT Pro 45 Light"/>
                <a:cs typeface="Univers LT Pro 45 Light"/>
              </a:rPr>
              <a:t>earned </a:t>
            </a:r>
            <a:r>
              <a:rPr sz="1400" b="0" spc="-40" dirty="0">
                <a:solidFill>
                  <a:srgbClr val="808285"/>
                </a:solidFill>
                <a:latin typeface="Univers LT Pro 45 Light"/>
                <a:cs typeface="Univers LT Pro 45 Light"/>
              </a:rPr>
              <a:t>less than</a:t>
            </a:r>
            <a:r>
              <a:rPr sz="1400" b="0" spc="-275"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£20k</a:t>
            </a:r>
            <a:endParaRPr sz="1400">
              <a:latin typeface="Univers LT Pro 45 Light"/>
              <a:cs typeface="Univers LT Pro 45 Light"/>
            </a:endParaRPr>
          </a:p>
        </p:txBody>
      </p:sp>
      <p:sp>
        <p:nvSpPr>
          <p:cNvPr id="14" name="object 14"/>
          <p:cNvSpPr txBox="1"/>
          <p:nvPr/>
        </p:nvSpPr>
        <p:spPr>
          <a:xfrm>
            <a:off x="5940000" y="6571229"/>
            <a:ext cx="1570355" cy="949960"/>
          </a:xfrm>
          <a:prstGeom prst="rect">
            <a:avLst/>
          </a:prstGeom>
        </p:spPr>
        <p:txBody>
          <a:bodyPr vert="horz" wrap="square" lIns="0" tIns="12700" rIns="0" bIns="0" rtlCol="0">
            <a:spAutoFit/>
          </a:bodyPr>
          <a:lstStyle/>
          <a:p>
            <a:pPr algn="ctr">
              <a:lnSpc>
                <a:spcPct val="100000"/>
              </a:lnSpc>
              <a:spcBef>
                <a:spcPts val="100"/>
              </a:spcBef>
            </a:pPr>
            <a:r>
              <a:rPr sz="1400" spc="-40" dirty="0">
                <a:solidFill>
                  <a:srgbClr val="808285"/>
                </a:solidFill>
                <a:latin typeface="Univers LT Pro 55"/>
                <a:cs typeface="Univers LT Pro 55"/>
              </a:rPr>
              <a:t>£493k</a:t>
            </a:r>
            <a:r>
              <a:rPr sz="1400" spc="-140" dirty="0">
                <a:solidFill>
                  <a:srgbClr val="808285"/>
                </a:solidFill>
                <a:latin typeface="Univers LT Pro 55"/>
                <a:cs typeface="Univers LT Pro 55"/>
              </a:rPr>
              <a:t> </a:t>
            </a:r>
            <a:r>
              <a:rPr sz="1400" spc="-25" dirty="0">
                <a:solidFill>
                  <a:srgbClr val="808285"/>
                </a:solidFill>
                <a:latin typeface="Univers LT Pro 55"/>
                <a:cs typeface="Univers LT Pro 55"/>
              </a:rPr>
              <a:t>in</a:t>
            </a:r>
            <a:r>
              <a:rPr sz="1400" spc="-260" dirty="0">
                <a:solidFill>
                  <a:srgbClr val="808285"/>
                </a:solidFill>
                <a:latin typeface="Univers LT Pro 55"/>
                <a:cs typeface="Univers LT Pro 55"/>
              </a:rPr>
              <a:t> </a:t>
            </a:r>
            <a:r>
              <a:rPr sz="1400" spc="-60" dirty="0">
                <a:solidFill>
                  <a:srgbClr val="808285"/>
                </a:solidFill>
                <a:latin typeface="Univers LT Pro 55"/>
                <a:cs typeface="Univers LT Pro 55"/>
              </a:rPr>
              <a:t>Winchester</a:t>
            </a:r>
            <a:endParaRPr sz="1400">
              <a:latin typeface="Univers LT Pro 55"/>
              <a:cs typeface="Univers LT Pro 55"/>
            </a:endParaRPr>
          </a:p>
          <a:p>
            <a:pPr marL="120014" marR="112395" algn="ctr">
              <a:lnSpc>
                <a:spcPts val="1400"/>
              </a:lnSpc>
              <a:spcBef>
                <a:spcPts val="1400"/>
              </a:spcBef>
            </a:pPr>
            <a:r>
              <a:rPr sz="1400" b="0" spc="-40" dirty="0">
                <a:solidFill>
                  <a:srgbClr val="808285"/>
                </a:solidFill>
                <a:latin typeface="Univers LT Pro 45 Light"/>
                <a:cs typeface="Univers LT Pro 45 Light"/>
              </a:rPr>
              <a:t>Which </a:t>
            </a:r>
            <a:r>
              <a:rPr sz="1400" b="0" spc="-25" dirty="0">
                <a:solidFill>
                  <a:srgbClr val="808285"/>
                </a:solidFill>
                <a:latin typeface="Univers LT Pro 45 Light"/>
                <a:cs typeface="Univers LT Pro 45 Light"/>
              </a:rPr>
              <a:t>is </a:t>
            </a:r>
            <a:r>
              <a:rPr sz="1400" spc="-40" dirty="0">
                <a:solidFill>
                  <a:srgbClr val="808285"/>
                </a:solidFill>
                <a:latin typeface="Univers LT Pro 55"/>
                <a:cs typeface="Univers LT Pro 55"/>
              </a:rPr>
              <a:t>12x </a:t>
            </a:r>
            <a:r>
              <a:rPr sz="1400" b="0" spc="-50" dirty="0">
                <a:solidFill>
                  <a:srgbClr val="808285"/>
                </a:solidFill>
                <a:latin typeface="Univers LT Pro 45 Light"/>
                <a:cs typeface="Univers LT Pro 45 Light"/>
              </a:rPr>
              <a:t>the  </a:t>
            </a:r>
            <a:r>
              <a:rPr sz="1400" b="0" spc="-55" dirty="0">
                <a:solidFill>
                  <a:srgbClr val="808285"/>
                </a:solidFill>
                <a:latin typeface="Univers LT Pro 45 Light"/>
                <a:cs typeface="Univers LT Pro 45 Light"/>
              </a:rPr>
              <a:t>average </a:t>
            </a:r>
            <a:r>
              <a:rPr sz="1400" b="0" spc="-45" dirty="0">
                <a:solidFill>
                  <a:srgbClr val="808285"/>
                </a:solidFill>
                <a:latin typeface="Univers LT Pro 45 Light"/>
                <a:cs typeface="Univers LT Pro 45 Light"/>
              </a:rPr>
              <a:t>income</a:t>
            </a:r>
            <a:r>
              <a:rPr sz="1400" b="0" spc="-200"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in  Winchester</a:t>
            </a:r>
            <a:endParaRPr sz="1400">
              <a:latin typeface="Univers LT Pro 45 Light"/>
              <a:cs typeface="Univers LT Pro 45 Light"/>
            </a:endParaRPr>
          </a:p>
        </p:txBody>
      </p:sp>
      <p:sp>
        <p:nvSpPr>
          <p:cNvPr id="15" name="object 15"/>
          <p:cNvSpPr txBox="1"/>
          <p:nvPr/>
        </p:nvSpPr>
        <p:spPr>
          <a:xfrm>
            <a:off x="8994985" y="3525387"/>
            <a:ext cx="1457960" cy="416559"/>
          </a:xfrm>
          <a:prstGeom prst="rect">
            <a:avLst/>
          </a:prstGeom>
        </p:spPr>
        <p:txBody>
          <a:bodyPr vert="horz" wrap="square" lIns="0" tIns="48260" rIns="0" bIns="0" rtlCol="0">
            <a:spAutoFit/>
          </a:bodyPr>
          <a:lstStyle/>
          <a:p>
            <a:pPr marL="159385" marR="5080" indent="-147320">
              <a:lnSpc>
                <a:spcPts val="1400"/>
              </a:lnSpc>
              <a:spcBef>
                <a:spcPts val="380"/>
              </a:spcBef>
            </a:pPr>
            <a:r>
              <a:rPr sz="1400" b="0" spc="-35" dirty="0">
                <a:solidFill>
                  <a:srgbClr val="808285"/>
                </a:solidFill>
                <a:latin typeface="Univers LT Pro 45 Light"/>
                <a:cs typeface="Univers LT Pro 45 Light"/>
              </a:rPr>
              <a:t>35% </a:t>
            </a:r>
            <a:r>
              <a:rPr sz="1400" b="0" spc="-25" dirty="0">
                <a:solidFill>
                  <a:srgbClr val="808285"/>
                </a:solidFill>
                <a:latin typeface="Univers LT Pro 45 Light"/>
                <a:cs typeface="Univers LT Pro 45 Light"/>
              </a:rPr>
              <a:t>of</a:t>
            </a:r>
            <a:r>
              <a:rPr sz="1400" b="0" spc="-285"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households  </a:t>
            </a:r>
            <a:r>
              <a:rPr sz="1400" b="0" spc="-45" dirty="0">
                <a:solidFill>
                  <a:srgbClr val="808285"/>
                </a:solidFill>
                <a:latin typeface="Univers LT Pro 45 Light"/>
                <a:cs typeface="Univers LT Pro 45 Light"/>
              </a:rPr>
              <a:t>earned</a:t>
            </a:r>
            <a:r>
              <a:rPr sz="1400" b="0" spc="-120"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£30-50k</a:t>
            </a:r>
            <a:endParaRPr sz="1400">
              <a:latin typeface="Univers LT Pro 45 Light"/>
              <a:cs typeface="Univers LT Pro 45 Light"/>
            </a:endParaRPr>
          </a:p>
        </p:txBody>
      </p:sp>
      <p:sp>
        <p:nvSpPr>
          <p:cNvPr id="16" name="object 16"/>
          <p:cNvSpPr txBox="1"/>
          <p:nvPr/>
        </p:nvSpPr>
        <p:spPr>
          <a:xfrm>
            <a:off x="8937204" y="6571229"/>
            <a:ext cx="1573530" cy="949960"/>
          </a:xfrm>
          <a:prstGeom prst="rect">
            <a:avLst/>
          </a:prstGeom>
        </p:spPr>
        <p:txBody>
          <a:bodyPr vert="horz" wrap="square" lIns="0" tIns="12700" rIns="0" bIns="0" rtlCol="0">
            <a:spAutoFit/>
          </a:bodyPr>
          <a:lstStyle/>
          <a:p>
            <a:pPr marL="12700">
              <a:lnSpc>
                <a:spcPct val="100000"/>
              </a:lnSpc>
              <a:spcBef>
                <a:spcPts val="100"/>
              </a:spcBef>
            </a:pPr>
            <a:r>
              <a:rPr sz="1400" spc="-40" dirty="0">
                <a:solidFill>
                  <a:srgbClr val="808285"/>
                </a:solidFill>
                <a:latin typeface="Univers LT Pro 55"/>
                <a:cs typeface="Univers LT Pro 55"/>
              </a:rPr>
              <a:t>£360k </a:t>
            </a:r>
            <a:r>
              <a:rPr sz="1400" spc="-25" dirty="0">
                <a:solidFill>
                  <a:srgbClr val="808285"/>
                </a:solidFill>
                <a:latin typeface="Univers LT Pro 55"/>
                <a:cs typeface="Univers LT Pro 55"/>
              </a:rPr>
              <a:t>in</a:t>
            </a:r>
            <a:r>
              <a:rPr sz="1400" spc="-245" dirty="0">
                <a:solidFill>
                  <a:srgbClr val="808285"/>
                </a:solidFill>
                <a:latin typeface="Univers LT Pro 55"/>
                <a:cs typeface="Univers LT Pro 55"/>
              </a:rPr>
              <a:t> </a:t>
            </a:r>
            <a:r>
              <a:rPr sz="1400" spc="-50" dirty="0">
                <a:solidFill>
                  <a:srgbClr val="808285"/>
                </a:solidFill>
                <a:latin typeface="Univers LT Pro 55"/>
                <a:cs typeface="Univers LT Pro 55"/>
              </a:rPr>
              <a:t>Hampshire</a:t>
            </a:r>
            <a:endParaRPr sz="1400">
              <a:latin typeface="Univers LT Pro 55"/>
              <a:cs typeface="Univers LT Pro 55"/>
            </a:endParaRPr>
          </a:p>
          <a:p>
            <a:pPr marL="205740" marR="166370" indent="-32384" algn="just">
              <a:lnSpc>
                <a:spcPts val="1400"/>
              </a:lnSpc>
              <a:spcBef>
                <a:spcPts val="1400"/>
              </a:spcBef>
            </a:pPr>
            <a:r>
              <a:rPr sz="1400" b="0" spc="-40" dirty="0">
                <a:solidFill>
                  <a:srgbClr val="808285"/>
                </a:solidFill>
                <a:latin typeface="Univers LT Pro 45 Light"/>
                <a:cs typeface="Univers LT Pro 45 Light"/>
              </a:rPr>
              <a:t>Which </a:t>
            </a:r>
            <a:r>
              <a:rPr sz="1400" b="0" spc="-25" dirty="0">
                <a:solidFill>
                  <a:srgbClr val="808285"/>
                </a:solidFill>
                <a:latin typeface="Univers LT Pro 45 Light"/>
                <a:cs typeface="Univers LT Pro 45 Light"/>
              </a:rPr>
              <a:t>is</a:t>
            </a:r>
            <a:r>
              <a:rPr sz="1400" b="0" spc="-300" dirty="0">
                <a:solidFill>
                  <a:srgbClr val="808285"/>
                </a:solidFill>
                <a:latin typeface="Univers LT Pro 45 Light"/>
                <a:cs typeface="Univers LT Pro 45 Light"/>
              </a:rPr>
              <a:t> </a:t>
            </a:r>
            <a:r>
              <a:rPr sz="1400" spc="-60" dirty="0">
                <a:solidFill>
                  <a:srgbClr val="808285"/>
                </a:solidFill>
                <a:latin typeface="Univers LT Pro 55"/>
                <a:cs typeface="Univers LT Pro 55"/>
              </a:rPr>
              <a:t>10x </a:t>
            </a:r>
            <a:r>
              <a:rPr sz="1400" b="0" spc="-50" dirty="0">
                <a:solidFill>
                  <a:srgbClr val="808285"/>
                </a:solidFill>
                <a:latin typeface="Univers LT Pro 45 Light"/>
                <a:cs typeface="Univers LT Pro 45 Light"/>
              </a:rPr>
              <a:t>the  </a:t>
            </a:r>
            <a:r>
              <a:rPr sz="1400" b="0" spc="-55" dirty="0">
                <a:solidFill>
                  <a:srgbClr val="808285"/>
                </a:solidFill>
                <a:latin typeface="Univers LT Pro 45 Light"/>
                <a:cs typeface="Univers LT Pro 45 Light"/>
              </a:rPr>
              <a:t>average </a:t>
            </a:r>
            <a:r>
              <a:rPr sz="1400" b="0" spc="-50" dirty="0">
                <a:solidFill>
                  <a:srgbClr val="808285"/>
                </a:solidFill>
                <a:latin typeface="Univers LT Pro 45 Light"/>
                <a:cs typeface="Univers LT Pro 45 Light"/>
              </a:rPr>
              <a:t>income  </a:t>
            </a:r>
            <a:r>
              <a:rPr sz="1400" b="0" spc="-25" dirty="0">
                <a:solidFill>
                  <a:srgbClr val="808285"/>
                </a:solidFill>
                <a:latin typeface="Univers LT Pro 45 Light"/>
                <a:cs typeface="Univers LT Pro 45 Light"/>
              </a:rPr>
              <a:t>in</a:t>
            </a:r>
            <a:r>
              <a:rPr sz="1400" b="0" spc="-114"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Hampshire</a:t>
            </a:r>
            <a:endParaRPr sz="1400">
              <a:latin typeface="Univers LT Pro 45 Light"/>
              <a:cs typeface="Univers LT Pro 45 Light"/>
            </a:endParaRPr>
          </a:p>
        </p:txBody>
      </p:sp>
      <p:sp>
        <p:nvSpPr>
          <p:cNvPr id="17" name="object 17"/>
          <p:cNvSpPr txBox="1"/>
          <p:nvPr/>
        </p:nvSpPr>
        <p:spPr>
          <a:xfrm>
            <a:off x="12151653" y="3525387"/>
            <a:ext cx="1444625" cy="416559"/>
          </a:xfrm>
          <a:prstGeom prst="rect">
            <a:avLst/>
          </a:prstGeom>
        </p:spPr>
        <p:txBody>
          <a:bodyPr vert="horz" wrap="square" lIns="0" tIns="48260" rIns="0" bIns="0" rtlCol="0">
            <a:spAutoFit/>
          </a:bodyPr>
          <a:lstStyle/>
          <a:p>
            <a:pPr marL="90170" marR="5080" indent="-78105">
              <a:lnSpc>
                <a:spcPts val="1400"/>
              </a:lnSpc>
              <a:spcBef>
                <a:spcPts val="380"/>
              </a:spcBef>
            </a:pPr>
            <a:r>
              <a:rPr sz="1400" b="0" spc="-70" dirty="0">
                <a:solidFill>
                  <a:srgbClr val="808285"/>
                </a:solidFill>
                <a:latin typeface="Univers LT Pro 45 Light"/>
                <a:cs typeface="Univers LT Pro 45 Light"/>
              </a:rPr>
              <a:t>10% </a:t>
            </a:r>
            <a:r>
              <a:rPr sz="1400" b="0" spc="-25" dirty="0">
                <a:solidFill>
                  <a:srgbClr val="808285"/>
                </a:solidFill>
                <a:latin typeface="Univers LT Pro 45 Light"/>
                <a:cs typeface="Univers LT Pro 45 Light"/>
              </a:rPr>
              <a:t>of</a:t>
            </a:r>
            <a:r>
              <a:rPr sz="1400" b="0" spc="-250"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households  </a:t>
            </a:r>
            <a:r>
              <a:rPr sz="1400" b="0" spc="-45" dirty="0">
                <a:solidFill>
                  <a:srgbClr val="808285"/>
                </a:solidFill>
                <a:latin typeface="Univers LT Pro 45 Light"/>
                <a:cs typeface="Univers LT Pro 45 Light"/>
              </a:rPr>
              <a:t>earned </a:t>
            </a:r>
            <a:r>
              <a:rPr sz="1400" b="0" spc="-55" dirty="0">
                <a:solidFill>
                  <a:srgbClr val="808285"/>
                </a:solidFill>
                <a:latin typeface="Univers LT Pro 45 Light"/>
                <a:cs typeface="Univers LT Pro 45 Light"/>
              </a:rPr>
              <a:t>over</a:t>
            </a:r>
            <a:r>
              <a:rPr sz="1400" b="0" spc="-220"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£50k</a:t>
            </a:r>
            <a:endParaRPr sz="1400">
              <a:latin typeface="Univers LT Pro 45 Light"/>
              <a:cs typeface="Univers LT Pro 45 Light"/>
            </a:endParaRPr>
          </a:p>
        </p:txBody>
      </p:sp>
      <p:sp>
        <p:nvSpPr>
          <p:cNvPr id="18" name="object 18"/>
          <p:cNvSpPr txBox="1"/>
          <p:nvPr/>
        </p:nvSpPr>
        <p:spPr>
          <a:xfrm>
            <a:off x="12194594" y="6571229"/>
            <a:ext cx="1358900" cy="949960"/>
          </a:xfrm>
          <a:prstGeom prst="rect">
            <a:avLst/>
          </a:prstGeom>
        </p:spPr>
        <p:txBody>
          <a:bodyPr vert="horz" wrap="square" lIns="0" tIns="12700" rIns="0" bIns="0" rtlCol="0">
            <a:spAutoFit/>
          </a:bodyPr>
          <a:lstStyle/>
          <a:p>
            <a:pPr algn="ctr">
              <a:lnSpc>
                <a:spcPct val="100000"/>
              </a:lnSpc>
              <a:spcBef>
                <a:spcPts val="100"/>
              </a:spcBef>
            </a:pPr>
            <a:r>
              <a:rPr sz="1400" spc="-40" dirty="0">
                <a:solidFill>
                  <a:srgbClr val="808285"/>
                </a:solidFill>
                <a:latin typeface="Univers LT Pro 55"/>
                <a:cs typeface="Univers LT Pro 55"/>
              </a:rPr>
              <a:t>£302k </a:t>
            </a:r>
            <a:r>
              <a:rPr sz="1400" spc="-25" dirty="0">
                <a:solidFill>
                  <a:srgbClr val="808285"/>
                </a:solidFill>
                <a:latin typeface="Univers LT Pro 55"/>
                <a:cs typeface="Univers LT Pro 55"/>
              </a:rPr>
              <a:t>in</a:t>
            </a:r>
            <a:r>
              <a:rPr sz="1400" spc="-245" dirty="0">
                <a:solidFill>
                  <a:srgbClr val="808285"/>
                </a:solidFill>
                <a:latin typeface="Univers LT Pro 55"/>
                <a:cs typeface="Univers LT Pro 55"/>
              </a:rPr>
              <a:t> </a:t>
            </a:r>
            <a:r>
              <a:rPr sz="1400" spc="-50" dirty="0">
                <a:solidFill>
                  <a:srgbClr val="808285"/>
                </a:solidFill>
                <a:latin typeface="Univers LT Pro 55"/>
                <a:cs typeface="Univers LT Pro 55"/>
              </a:rPr>
              <a:t>England</a:t>
            </a:r>
            <a:endParaRPr sz="1400">
              <a:latin typeface="Univers LT Pro 55"/>
              <a:cs typeface="Univers LT Pro 55"/>
            </a:endParaRPr>
          </a:p>
          <a:p>
            <a:pPr marL="98425" marR="90805" algn="ctr">
              <a:lnSpc>
                <a:spcPts val="1400"/>
              </a:lnSpc>
              <a:spcBef>
                <a:spcPts val="1400"/>
              </a:spcBef>
            </a:pPr>
            <a:r>
              <a:rPr sz="1400" b="0" spc="-40" dirty="0">
                <a:solidFill>
                  <a:srgbClr val="808285"/>
                </a:solidFill>
                <a:latin typeface="Univers LT Pro 45 Light"/>
                <a:cs typeface="Univers LT Pro 45 Light"/>
              </a:rPr>
              <a:t>Which</a:t>
            </a:r>
            <a:r>
              <a:rPr sz="1400" b="0" spc="-135"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is</a:t>
            </a:r>
            <a:r>
              <a:rPr sz="1400" b="0" spc="-130" dirty="0">
                <a:solidFill>
                  <a:srgbClr val="808285"/>
                </a:solidFill>
                <a:latin typeface="Univers LT Pro 45 Light"/>
                <a:cs typeface="Univers LT Pro 45 Light"/>
              </a:rPr>
              <a:t> </a:t>
            </a:r>
            <a:r>
              <a:rPr sz="1400" spc="-25" dirty="0">
                <a:solidFill>
                  <a:srgbClr val="808285"/>
                </a:solidFill>
                <a:latin typeface="Univers LT Pro 55"/>
                <a:cs typeface="Univers LT Pro 55"/>
              </a:rPr>
              <a:t>8x</a:t>
            </a:r>
            <a:r>
              <a:rPr sz="1400" spc="-130" dirty="0">
                <a:solidFill>
                  <a:srgbClr val="808285"/>
                </a:solidFill>
                <a:latin typeface="Univers LT Pro 55"/>
                <a:cs typeface="Univers LT Pro 55"/>
              </a:rPr>
              <a:t> </a:t>
            </a:r>
            <a:r>
              <a:rPr sz="1400" b="0" spc="-50" dirty="0">
                <a:solidFill>
                  <a:srgbClr val="808285"/>
                </a:solidFill>
                <a:latin typeface="Univers LT Pro 45 Light"/>
                <a:cs typeface="Univers LT Pro 45 Light"/>
              </a:rPr>
              <a:t>the  </a:t>
            </a:r>
            <a:r>
              <a:rPr sz="1400" b="0" spc="-55" dirty="0">
                <a:solidFill>
                  <a:srgbClr val="808285"/>
                </a:solidFill>
                <a:latin typeface="Univers LT Pro 45 Light"/>
                <a:cs typeface="Univers LT Pro 45 Light"/>
              </a:rPr>
              <a:t>average</a:t>
            </a:r>
            <a:r>
              <a:rPr sz="1400" b="0" spc="-175"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income  </a:t>
            </a:r>
            <a:r>
              <a:rPr sz="1400" b="0" spc="-25" dirty="0">
                <a:solidFill>
                  <a:srgbClr val="808285"/>
                </a:solidFill>
                <a:latin typeface="Univers LT Pro 45 Light"/>
                <a:cs typeface="Univers LT Pro 45 Light"/>
              </a:rPr>
              <a:t>in</a:t>
            </a:r>
            <a:r>
              <a:rPr sz="1400" b="0" spc="-120"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England</a:t>
            </a:r>
            <a:endParaRPr sz="1400">
              <a:latin typeface="Univers LT Pro 45 Light"/>
              <a:cs typeface="Univers LT Pro 45 Light"/>
            </a:endParaRPr>
          </a:p>
        </p:txBody>
      </p:sp>
      <p:sp>
        <p:nvSpPr>
          <p:cNvPr id="19" name="object 19"/>
          <p:cNvSpPr txBox="1"/>
          <p:nvPr/>
        </p:nvSpPr>
        <p:spPr>
          <a:xfrm>
            <a:off x="4606521" y="1085208"/>
            <a:ext cx="9711690" cy="528320"/>
          </a:xfrm>
          <a:prstGeom prst="rect">
            <a:avLst/>
          </a:prstGeom>
        </p:spPr>
        <p:txBody>
          <a:bodyPr vert="horz" wrap="square" lIns="0" tIns="58419" rIns="0" bIns="0" rtlCol="0">
            <a:spAutoFit/>
          </a:bodyPr>
          <a:lstStyle/>
          <a:p>
            <a:pPr marL="4143375" marR="5080" indent="-4131310">
              <a:lnSpc>
                <a:spcPts val="1800"/>
              </a:lnSpc>
              <a:spcBef>
                <a:spcPts val="459"/>
              </a:spcBef>
            </a:pPr>
            <a:r>
              <a:rPr sz="1800" b="0" spc="-55" dirty="0">
                <a:solidFill>
                  <a:srgbClr val="808285"/>
                </a:solidFill>
                <a:latin typeface="Univers LT Pro 45 Light"/>
                <a:cs typeface="Univers LT Pro 45 Light"/>
              </a:rPr>
              <a:t>The</a:t>
            </a:r>
            <a:r>
              <a:rPr sz="1800" b="0" spc="-130"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income</a:t>
            </a:r>
            <a:r>
              <a:rPr sz="1800" b="0" spc="-125" dirty="0">
                <a:solidFill>
                  <a:srgbClr val="808285"/>
                </a:solidFill>
                <a:latin typeface="Univers LT Pro 45 Light"/>
                <a:cs typeface="Univers LT Pro 45 Light"/>
              </a:rPr>
              <a:t> </a:t>
            </a:r>
            <a:r>
              <a:rPr sz="1800" b="0" spc="-60" dirty="0">
                <a:solidFill>
                  <a:srgbClr val="808285"/>
                </a:solidFill>
                <a:latin typeface="Univers LT Pro 45 Light"/>
                <a:cs typeface="Univers LT Pro 45 Light"/>
              </a:rPr>
              <a:t>banding</a:t>
            </a:r>
            <a:r>
              <a:rPr sz="1800" b="0" spc="-125" dirty="0">
                <a:solidFill>
                  <a:srgbClr val="808285"/>
                </a:solidFill>
                <a:latin typeface="Univers LT Pro 45 Light"/>
                <a:cs typeface="Univers LT Pro 45 Light"/>
              </a:rPr>
              <a:t> </a:t>
            </a:r>
            <a:r>
              <a:rPr sz="1800" b="0" spc="-50" dirty="0">
                <a:solidFill>
                  <a:srgbClr val="808285"/>
                </a:solidFill>
                <a:latin typeface="Univers LT Pro 45 Light"/>
                <a:cs typeface="Univers LT Pro 45 Light"/>
              </a:rPr>
              <a:t>that</a:t>
            </a:r>
            <a:r>
              <a:rPr sz="1800" b="0" spc="-125" dirty="0">
                <a:solidFill>
                  <a:srgbClr val="808285"/>
                </a:solidFill>
                <a:latin typeface="Univers LT Pro 45 Light"/>
                <a:cs typeface="Univers LT Pro 45 Light"/>
              </a:rPr>
              <a:t> </a:t>
            </a:r>
            <a:r>
              <a:rPr sz="1800" b="0" spc="-50" dirty="0">
                <a:solidFill>
                  <a:srgbClr val="808285"/>
                </a:solidFill>
                <a:latin typeface="Univers LT Pro 45 Light"/>
                <a:cs typeface="Univers LT Pro 45 Light"/>
              </a:rPr>
              <a:t>most</a:t>
            </a:r>
            <a:r>
              <a:rPr sz="1800" b="0" spc="-130" dirty="0">
                <a:solidFill>
                  <a:srgbClr val="808285"/>
                </a:solidFill>
                <a:latin typeface="Univers LT Pro 45 Light"/>
                <a:cs typeface="Univers LT Pro 45 Light"/>
              </a:rPr>
              <a:t> </a:t>
            </a:r>
            <a:r>
              <a:rPr sz="1800" b="0" spc="-60" dirty="0">
                <a:solidFill>
                  <a:srgbClr val="808285"/>
                </a:solidFill>
                <a:latin typeface="Univers LT Pro 45 Light"/>
                <a:cs typeface="Univers LT Pro 45 Light"/>
              </a:rPr>
              <a:t>households</a:t>
            </a:r>
            <a:r>
              <a:rPr sz="1800" b="0" spc="-125" dirty="0">
                <a:solidFill>
                  <a:srgbClr val="808285"/>
                </a:solidFill>
                <a:latin typeface="Univers LT Pro 45 Light"/>
                <a:cs typeface="Univers LT Pro 45 Light"/>
              </a:rPr>
              <a:t> </a:t>
            </a:r>
            <a:r>
              <a:rPr sz="1800" b="0" spc="-60" dirty="0">
                <a:solidFill>
                  <a:srgbClr val="808285"/>
                </a:solidFill>
                <a:latin typeface="Univers LT Pro 45 Light"/>
                <a:cs typeface="Univers LT Pro 45 Light"/>
              </a:rPr>
              <a:t>responding</a:t>
            </a:r>
            <a:r>
              <a:rPr sz="1800" b="0" spc="-125" dirty="0">
                <a:solidFill>
                  <a:srgbClr val="808285"/>
                </a:solidFill>
                <a:latin typeface="Univers LT Pro 45 Light"/>
                <a:cs typeface="Univers LT Pro 45 Light"/>
              </a:rPr>
              <a:t> </a:t>
            </a:r>
            <a:r>
              <a:rPr sz="1800" b="0" spc="-35" dirty="0">
                <a:solidFill>
                  <a:srgbClr val="808285"/>
                </a:solidFill>
                <a:latin typeface="Univers LT Pro 45 Light"/>
                <a:cs typeface="Univers LT Pro 45 Light"/>
              </a:rPr>
              <a:t>to</a:t>
            </a:r>
            <a:r>
              <a:rPr sz="1800" b="0" spc="-125"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Part</a:t>
            </a:r>
            <a:r>
              <a:rPr sz="1800" b="0" spc="-130" dirty="0">
                <a:solidFill>
                  <a:srgbClr val="808285"/>
                </a:solidFill>
                <a:latin typeface="Univers LT Pro 45 Light"/>
                <a:cs typeface="Univers LT Pro 45 Light"/>
              </a:rPr>
              <a:t> </a:t>
            </a:r>
            <a:r>
              <a:rPr sz="1800" b="0" dirty="0">
                <a:solidFill>
                  <a:srgbClr val="808285"/>
                </a:solidFill>
                <a:latin typeface="Univers LT Pro 45 Light"/>
                <a:cs typeface="Univers LT Pro 45 Light"/>
              </a:rPr>
              <a:t>2</a:t>
            </a:r>
            <a:r>
              <a:rPr sz="1800" b="0" spc="-160" dirty="0">
                <a:solidFill>
                  <a:srgbClr val="808285"/>
                </a:solidFill>
                <a:latin typeface="Univers LT Pro 45 Light"/>
                <a:cs typeface="Univers LT Pro 45 Light"/>
              </a:rPr>
              <a:t> </a:t>
            </a:r>
            <a:r>
              <a:rPr sz="1800" b="0" spc="-35" dirty="0">
                <a:solidFill>
                  <a:srgbClr val="808285"/>
                </a:solidFill>
                <a:latin typeface="Univers LT Pro 45 Light"/>
                <a:cs typeface="Univers LT Pro 45 Light"/>
              </a:rPr>
              <a:t>of</a:t>
            </a:r>
            <a:r>
              <a:rPr sz="1800" b="0" spc="-125" dirty="0">
                <a:solidFill>
                  <a:srgbClr val="808285"/>
                </a:solidFill>
                <a:latin typeface="Univers LT Pro 45 Light"/>
                <a:cs typeface="Univers LT Pro 45 Light"/>
              </a:rPr>
              <a:t> </a:t>
            </a:r>
            <a:r>
              <a:rPr sz="1800" b="0" spc="-45" dirty="0">
                <a:solidFill>
                  <a:srgbClr val="808285"/>
                </a:solidFill>
                <a:latin typeface="Univers LT Pro 45 Light"/>
                <a:cs typeface="Univers LT Pro 45 Light"/>
              </a:rPr>
              <a:t>the</a:t>
            </a:r>
            <a:r>
              <a:rPr sz="1800" b="0" spc="-125" dirty="0">
                <a:solidFill>
                  <a:srgbClr val="808285"/>
                </a:solidFill>
                <a:latin typeface="Univers LT Pro 45 Light"/>
                <a:cs typeface="Univers LT Pro 45 Light"/>
              </a:rPr>
              <a:t> </a:t>
            </a:r>
            <a:r>
              <a:rPr sz="1800" b="0" spc="-70" dirty="0">
                <a:solidFill>
                  <a:srgbClr val="808285"/>
                </a:solidFill>
                <a:latin typeface="Univers LT Pro 45 Light"/>
                <a:cs typeface="Univers LT Pro 45 Light"/>
              </a:rPr>
              <a:t>survey</a:t>
            </a:r>
            <a:r>
              <a:rPr sz="1800" b="0" spc="-125"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placed</a:t>
            </a:r>
            <a:r>
              <a:rPr sz="1800" b="0" spc="-130"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themselves</a:t>
            </a:r>
            <a:r>
              <a:rPr sz="1800" b="0" spc="-125"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within  </a:t>
            </a:r>
            <a:r>
              <a:rPr sz="1800" b="0" spc="-55" dirty="0">
                <a:solidFill>
                  <a:srgbClr val="808285"/>
                </a:solidFill>
                <a:latin typeface="Univers LT Pro 45 Light"/>
                <a:cs typeface="Univers LT Pro 45 Light"/>
              </a:rPr>
              <a:t>was</a:t>
            </a:r>
            <a:r>
              <a:rPr sz="1800" b="0" spc="-135"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£20-30k…</a:t>
            </a:r>
            <a:endParaRPr sz="1800">
              <a:latin typeface="Univers LT Pro 45 Light"/>
              <a:cs typeface="Univers LT Pro 45 Light"/>
            </a:endParaRPr>
          </a:p>
        </p:txBody>
      </p:sp>
      <p:sp>
        <p:nvSpPr>
          <p:cNvPr id="20" name="object 20"/>
          <p:cNvSpPr txBox="1"/>
          <p:nvPr/>
        </p:nvSpPr>
        <p:spPr>
          <a:xfrm>
            <a:off x="4834769" y="8962978"/>
            <a:ext cx="9255760" cy="528320"/>
          </a:xfrm>
          <a:prstGeom prst="rect">
            <a:avLst/>
          </a:prstGeom>
        </p:spPr>
        <p:txBody>
          <a:bodyPr vert="horz" wrap="square" lIns="0" tIns="58419" rIns="0" bIns="0" rtlCol="0">
            <a:spAutoFit/>
          </a:bodyPr>
          <a:lstStyle/>
          <a:p>
            <a:pPr marL="3152140" marR="5080" indent="-3140075">
              <a:lnSpc>
                <a:spcPts val="1800"/>
              </a:lnSpc>
              <a:spcBef>
                <a:spcPts val="459"/>
              </a:spcBef>
            </a:pPr>
            <a:r>
              <a:rPr sz="1800" b="0" spc="-60" dirty="0">
                <a:solidFill>
                  <a:srgbClr val="808285"/>
                </a:solidFill>
                <a:latin typeface="Univers LT Pro 45 Light"/>
                <a:cs typeface="Univers LT Pro 45 Light"/>
              </a:rPr>
              <a:t>Households</a:t>
            </a:r>
            <a:r>
              <a:rPr sz="1800" b="0" spc="-165" dirty="0">
                <a:solidFill>
                  <a:srgbClr val="808285"/>
                </a:solidFill>
                <a:latin typeface="Univers LT Pro 45 Light"/>
                <a:cs typeface="Univers LT Pro 45 Light"/>
              </a:rPr>
              <a:t> </a:t>
            </a:r>
            <a:r>
              <a:rPr sz="1800" b="0" spc="-60" dirty="0">
                <a:solidFill>
                  <a:srgbClr val="808285"/>
                </a:solidFill>
                <a:latin typeface="Univers LT Pro 45 Light"/>
                <a:cs typeface="Univers LT Pro 45 Light"/>
              </a:rPr>
              <a:t>earning</a:t>
            </a:r>
            <a:r>
              <a:rPr sz="1800" b="0" spc="-125" dirty="0">
                <a:solidFill>
                  <a:srgbClr val="808285"/>
                </a:solidFill>
                <a:latin typeface="Univers LT Pro 45 Light"/>
                <a:cs typeface="Univers LT Pro 45 Light"/>
              </a:rPr>
              <a:t> </a:t>
            </a:r>
            <a:r>
              <a:rPr sz="1800" b="0" spc="-50" dirty="0">
                <a:solidFill>
                  <a:srgbClr val="808285"/>
                </a:solidFill>
                <a:latin typeface="Univers LT Pro 45 Light"/>
                <a:cs typeface="Univers LT Pro 45 Light"/>
              </a:rPr>
              <a:t>less</a:t>
            </a:r>
            <a:r>
              <a:rPr sz="1800" b="0" spc="-130" dirty="0">
                <a:solidFill>
                  <a:srgbClr val="808285"/>
                </a:solidFill>
                <a:latin typeface="Univers LT Pro 45 Light"/>
                <a:cs typeface="Univers LT Pro 45 Light"/>
              </a:rPr>
              <a:t> </a:t>
            </a:r>
            <a:r>
              <a:rPr sz="1800" b="0" spc="-50" dirty="0">
                <a:solidFill>
                  <a:srgbClr val="808285"/>
                </a:solidFill>
                <a:latin typeface="Univers LT Pro 45 Light"/>
                <a:cs typeface="Univers LT Pro 45 Light"/>
              </a:rPr>
              <a:t>than</a:t>
            </a:r>
            <a:r>
              <a:rPr sz="1800" b="0" spc="-125" dirty="0">
                <a:solidFill>
                  <a:srgbClr val="808285"/>
                </a:solidFill>
                <a:latin typeface="Univers LT Pro 45 Light"/>
                <a:cs typeface="Univers LT Pro 45 Light"/>
              </a:rPr>
              <a:t> </a:t>
            </a:r>
            <a:r>
              <a:rPr sz="1800" b="0" spc="-100" dirty="0">
                <a:solidFill>
                  <a:srgbClr val="808285"/>
                </a:solidFill>
                <a:latin typeface="Univers LT Pro 45 Light"/>
                <a:cs typeface="Univers LT Pro 45 Light"/>
              </a:rPr>
              <a:t>£76,114</a:t>
            </a:r>
            <a:r>
              <a:rPr sz="1800" b="0" spc="-130"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cannot</a:t>
            </a:r>
            <a:r>
              <a:rPr sz="1800" b="0" spc="-125" dirty="0">
                <a:solidFill>
                  <a:srgbClr val="808285"/>
                </a:solidFill>
                <a:latin typeface="Univers LT Pro 45 Light"/>
                <a:cs typeface="Univers LT Pro 45 Light"/>
              </a:rPr>
              <a:t> </a:t>
            </a:r>
            <a:r>
              <a:rPr sz="1800" b="0" spc="-60" dirty="0">
                <a:solidFill>
                  <a:srgbClr val="808285"/>
                </a:solidFill>
                <a:latin typeface="Univers LT Pro 45 Light"/>
                <a:cs typeface="Univers LT Pro 45 Light"/>
              </a:rPr>
              <a:t>afford</a:t>
            </a:r>
            <a:r>
              <a:rPr sz="1800" b="0" spc="-130" dirty="0">
                <a:solidFill>
                  <a:srgbClr val="808285"/>
                </a:solidFill>
                <a:latin typeface="Univers LT Pro 45 Light"/>
                <a:cs typeface="Univers LT Pro 45 Light"/>
              </a:rPr>
              <a:t> </a:t>
            </a:r>
            <a:r>
              <a:rPr sz="1800" b="0" spc="-35" dirty="0">
                <a:solidFill>
                  <a:srgbClr val="808285"/>
                </a:solidFill>
                <a:latin typeface="Univers LT Pro 45 Light"/>
                <a:cs typeface="Univers LT Pro 45 Light"/>
              </a:rPr>
              <a:t>to</a:t>
            </a:r>
            <a:r>
              <a:rPr sz="1800" b="0" spc="-125"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buy</a:t>
            </a:r>
            <a:r>
              <a:rPr sz="1800" b="0" spc="-130" dirty="0">
                <a:solidFill>
                  <a:srgbClr val="808285"/>
                </a:solidFill>
                <a:latin typeface="Univers LT Pro 45 Light"/>
                <a:cs typeface="Univers LT Pro 45 Light"/>
              </a:rPr>
              <a:t> </a:t>
            </a:r>
            <a:r>
              <a:rPr sz="1800" b="0" spc="-45" dirty="0">
                <a:solidFill>
                  <a:srgbClr val="808285"/>
                </a:solidFill>
                <a:latin typeface="Univers LT Pro 45 Light"/>
                <a:cs typeface="Univers LT Pro 45 Light"/>
              </a:rPr>
              <a:t>the</a:t>
            </a:r>
            <a:r>
              <a:rPr sz="1800" b="0" spc="-125" dirty="0">
                <a:solidFill>
                  <a:srgbClr val="808285"/>
                </a:solidFill>
                <a:latin typeface="Univers LT Pro 45 Light"/>
                <a:cs typeface="Univers LT Pro 45 Light"/>
              </a:rPr>
              <a:t> </a:t>
            </a:r>
            <a:r>
              <a:rPr sz="1800" b="0" spc="-60" dirty="0">
                <a:solidFill>
                  <a:srgbClr val="808285"/>
                </a:solidFill>
                <a:latin typeface="Univers LT Pro 45 Light"/>
                <a:cs typeface="Univers LT Pro 45 Light"/>
              </a:rPr>
              <a:t>cheapest</a:t>
            </a:r>
            <a:r>
              <a:rPr sz="1800" b="0" spc="-130" dirty="0">
                <a:solidFill>
                  <a:srgbClr val="808285"/>
                </a:solidFill>
                <a:latin typeface="Univers LT Pro 45 Light"/>
                <a:cs typeface="Univers LT Pro 45 Light"/>
              </a:rPr>
              <a:t> </a:t>
            </a:r>
            <a:r>
              <a:rPr sz="1800" b="0" spc="-45" dirty="0">
                <a:solidFill>
                  <a:srgbClr val="808285"/>
                </a:solidFill>
                <a:latin typeface="Univers LT Pro 45 Light"/>
                <a:cs typeface="Univers LT Pro 45 Light"/>
              </a:rPr>
              <a:t>25%</a:t>
            </a:r>
            <a:r>
              <a:rPr sz="1800" b="0" spc="-160" dirty="0">
                <a:solidFill>
                  <a:srgbClr val="808285"/>
                </a:solidFill>
                <a:latin typeface="Univers LT Pro 45 Light"/>
                <a:cs typeface="Univers LT Pro 45 Light"/>
              </a:rPr>
              <a:t> </a:t>
            </a:r>
            <a:r>
              <a:rPr sz="1800" b="0" spc="-35" dirty="0">
                <a:solidFill>
                  <a:srgbClr val="808285"/>
                </a:solidFill>
                <a:latin typeface="Univers LT Pro 45 Light"/>
                <a:cs typeface="Univers LT Pro 45 Light"/>
              </a:rPr>
              <a:t>of</a:t>
            </a:r>
            <a:r>
              <a:rPr sz="1800" b="0" spc="-130"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homes</a:t>
            </a:r>
            <a:r>
              <a:rPr sz="1800" b="0" spc="-125"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within</a:t>
            </a:r>
            <a:r>
              <a:rPr sz="1800" b="0" spc="-130"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the  </a:t>
            </a:r>
            <a:r>
              <a:rPr sz="1800" b="0" spc="-55" dirty="0">
                <a:solidFill>
                  <a:srgbClr val="808285"/>
                </a:solidFill>
                <a:latin typeface="Univers LT Pro 45 Light"/>
                <a:cs typeface="Univers LT Pro 45 Light"/>
              </a:rPr>
              <a:t>Winchester local </a:t>
            </a:r>
            <a:r>
              <a:rPr sz="1800" b="0" spc="-60" dirty="0">
                <a:solidFill>
                  <a:srgbClr val="808285"/>
                </a:solidFill>
                <a:latin typeface="Univers LT Pro 45 Light"/>
                <a:cs typeface="Univers LT Pro 45 Light"/>
              </a:rPr>
              <a:t>authority</a:t>
            </a:r>
            <a:r>
              <a:rPr sz="1800" b="0" spc="-285"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area.</a:t>
            </a:r>
            <a:endParaRPr sz="1800">
              <a:latin typeface="Univers LT Pro 45 Light"/>
              <a:cs typeface="Univers LT Pro 45 Light"/>
            </a:endParaRPr>
          </a:p>
        </p:txBody>
      </p:sp>
      <p:sp>
        <p:nvSpPr>
          <p:cNvPr id="21" name="object 21"/>
          <p:cNvSpPr txBox="1"/>
          <p:nvPr/>
        </p:nvSpPr>
        <p:spPr>
          <a:xfrm>
            <a:off x="8160650" y="4514208"/>
            <a:ext cx="2603500" cy="299720"/>
          </a:xfrm>
          <a:prstGeom prst="rect">
            <a:avLst/>
          </a:prstGeom>
        </p:spPr>
        <p:txBody>
          <a:bodyPr vert="horz" wrap="square" lIns="0" tIns="12700" rIns="0" bIns="0" rtlCol="0">
            <a:spAutoFit/>
          </a:bodyPr>
          <a:lstStyle/>
          <a:p>
            <a:pPr marL="12700">
              <a:lnSpc>
                <a:spcPct val="100000"/>
              </a:lnSpc>
              <a:spcBef>
                <a:spcPts val="100"/>
              </a:spcBef>
            </a:pPr>
            <a:r>
              <a:rPr sz="1800" b="0" spc="-35" dirty="0">
                <a:solidFill>
                  <a:srgbClr val="808285"/>
                </a:solidFill>
                <a:latin typeface="Univers LT Pro 45 Light"/>
                <a:cs typeface="Univers LT Pro 45 Light"/>
              </a:rPr>
              <a:t>On</a:t>
            </a:r>
            <a:r>
              <a:rPr sz="1800" b="0" spc="-145" dirty="0">
                <a:solidFill>
                  <a:srgbClr val="808285"/>
                </a:solidFill>
                <a:latin typeface="Univers LT Pro 45 Light"/>
                <a:cs typeface="Univers LT Pro 45 Light"/>
              </a:rPr>
              <a:t> </a:t>
            </a:r>
            <a:r>
              <a:rPr sz="1800" b="0" spc="-70" dirty="0">
                <a:solidFill>
                  <a:srgbClr val="808285"/>
                </a:solidFill>
                <a:latin typeface="Univers LT Pro 45 Light"/>
                <a:cs typeface="Univers LT Pro 45 Light"/>
              </a:rPr>
              <a:t>average</a:t>
            </a:r>
            <a:r>
              <a:rPr sz="1800" b="0" spc="-145" dirty="0">
                <a:solidFill>
                  <a:srgbClr val="808285"/>
                </a:solidFill>
                <a:latin typeface="Univers LT Pro 45 Light"/>
                <a:cs typeface="Univers LT Pro 45 Light"/>
              </a:rPr>
              <a:t> </a:t>
            </a:r>
            <a:r>
              <a:rPr sz="1800" b="0" dirty="0">
                <a:solidFill>
                  <a:srgbClr val="808285"/>
                </a:solidFill>
                <a:latin typeface="Univers LT Pro 45 Light"/>
                <a:cs typeface="Univers LT Pro 45 Light"/>
              </a:rPr>
              <a:t>a</a:t>
            </a:r>
            <a:r>
              <a:rPr sz="1800" b="0" spc="-145" dirty="0">
                <a:solidFill>
                  <a:srgbClr val="808285"/>
                </a:solidFill>
                <a:latin typeface="Univers LT Pro 45 Light"/>
                <a:cs typeface="Univers LT Pro 45 Light"/>
              </a:rPr>
              <a:t> </a:t>
            </a:r>
            <a:r>
              <a:rPr sz="1800" b="0" spc="-50" dirty="0">
                <a:solidFill>
                  <a:srgbClr val="808285"/>
                </a:solidFill>
                <a:latin typeface="Univers LT Pro 45 Light"/>
                <a:cs typeface="Univers LT Pro 45 Light"/>
              </a:rPr>
              <a:t>home</a:t>
            </a:r>
            <a:r>
              <a:rPr sz="1800" b="0" spc="-140"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costs...</a:t>
            </a:r>
            <a:endParaRPr sz="1800">
              <a:latin typeface="Univers LT Pro 45 Light"/>
              <a:cs typeface="Univers LT Pro 45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16675" y="10321183"/>
            <a:ext cx="1760855"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Southbrook </a:t>
            </a:r>
            <a:r>
              <a:rPr sz="800" b="0" spc="-25" dirty="0">
                <a:solidFill>
                  <a:srgbClr val="808285"/>
                </a:solidFill>
                <a:latin typeface="Univers LT Pro 45 Light"/>
                <a:cs typeface="Univers LT Pro 45 Light"/>
              </a:rPr>
              <a:t>Cottages- </a:t>
            </a:r>
            <a:r>
              <a:rPr sz="800" b="0" spc="-30" dirty="0">
                <a:solidFill>
                  <a:srgbClr val="808285"/>
                </a:solidFill>
                <a:latin typeface="Univers LT Pro 45 Light"/>
                <a:cs typeface="Univers LT Pro 45 Light"/>
              </a:rPr>
              <a:t>Public</a:t>
            </a:r>
            <a:r>
              <a:rPr sz="800" b="0" spc="-155"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Consultation</a:t>
            </a:r>
            <a:endParaRPr sz="800">
              <a:latin typeface="Univers LT Pro 45 Light"/>
              <a:cs typeface="Univers LT Pro 45 Light"/>
            </a:endParaRPr>
          </a:p>
        </p:txBody>
      </p:sp>
      <p:sp>
        <p:nvSpPr>
          <p:cNvPr id="3" name="object 3"/>
          <p:cNvSpPr txBox="1"/>
          <p:nvPr/>
        </p:nvSpPr>
        <p:spPr>
          <a:xfrm>
            <a:off x="9054124" y="10309262"/>
            <a:ext cx="466090"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June</a:t>
            </a:r>
            <a:r>
              <a:rPr sz="800" b="0" spc="-110"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2020</a:t>
            </a:r>
            <a:endParaRPr sz="800">
              <a:latin typeface="Univers LT Pro 45 Light"/>
              <a:cs typeface="Univers LT Pro 45 Light"/>
            </a:endParaRPr>
          </a:p>
        </p:txBody>
      </p:sp>
      <p:sp>
        <p:nvSpPr>
          <p:cNvPr id="4" name="object 4"/>
          <p:cNvSpPr txBox="1"/>
          <p:nvPr/>
        </p:nvSpPr>
        <p:spPr>
          <a:xfrm>
            <a:off x="14692610" y="10309262"/>
            <a:ext cx="81915" cy="147320"/>
          </a:xfrm>
          <a:prstGeom prst="rect">
            <a:avLst/>
          </a:prstGeom>
        </p:spPr>
        <p:txBody>
          <a:bodyPr vert="horz" wrap="square" lIns="0" tIns="12700" rIns="0" bIns="0" rtlCol="0">
            <a:spAutoFit/>
          </a:bodyPr>
          <a:lstStyle/>
          <a:p>
            <a:pPr marL="12700">
              <a:lnSpc>
                <a:spcPct val="100000"/>
              </a:lnSpc>
              <a:spcBef>
                <a:spcPts val="100"/>
              </a:spcBef>
            </a:pPr>
            <a:r>
              <a:rPr sz="800" b="0" dirty="0">
                <a:solidFill>
                  <a:srgbClr val="808285"/>
                </a:solidFill>
                <a:latin typeface="Univers LT Pro 45 Light"/>
                <a:cs typeface="Univers LT Pro 45 Light"/>
              </a:rPr>
              <a:t>3</a:t>
            </a:r>
            <a:endParaRPr sz="800">
              <a:latin typeface="Univers LT Pro 45 Light"/>
              <a:cs typeface="Univers LT Pro 45 Light"/>
            </a:endParaRPr>
          </a:p>
        </p:txBody>
      </p:sp>
      <p:sp>
        <p:nvSpPr>
          <p:cNvPr id="5" name="object 5"/>
          <p:cNvSpPr txBox="1"/>
          <p:nvPr/>
        </p:nvSpPr>
        <p:spPr>
          <a:xfrm>
            <a:off x="707299" y="10309262"/>
            <a:ext cx="711200" cy="147320"/>
          </a:xfrm>
          <a:prstGeom prst="rect">
            <a:avLst/>
          </a:prstGeom>
        </p:spPr>
        <p:txBody>
          <a:bodyPr vert="horz" wrap="square" lIns="0" tIns="12700" rIns="0" bIns="0" rtlCol="0">
            <a:spAutoFit/>
          </a:bodyPr>
          <a:lstStyle/>
          <a:p>
            <a:pPr marL="12700">
              <a:lnSpc>
                <a:spcPct val="100000"/>
              </a:lnSpc>
              <a:spcBef>
                <a:spcPts val="100"/>
              </a:spcBef>
            </a:pPr>
            <a:r>
              <a:rPr sz="800" b="0" spc="-35" dirty="0">
                <a:solidFill>
                  <a:srgbClr val="808285"/>
                </a:solidFill>
                <a:latin typeface="Univers LT Pro 45 Light"/>
                <a:cs typeface="Univers LT Pro 45 Light"/>
              </a:rPr>
              <a:t>ArchitecturePLB</a:t>
            </a:r>
            <a:endParaRPr sz="800">
              <a:latin typeface="Univers LT Pro 45 Light"/>
              <a:cs typeface="Univers LT Pro 45 Light"/>
            </a:endParaRPr>
          </a:p>
        </p:txBody>
      </p:sp>
      <p:sp>
        <p:nvSpPr>
          <p:cNvPr id="6" name="object 6"/>
          <p:cNvSpPr/>
          <p:nvPr/>
        </p:nvSpPr>
        <p:spPr>
          <a:xfrm>
            <a:off x="719999" y="10335177"/>
            <a:ext cx="14040485" cy="0"/>
          </a:xfrm>
          <a:custGeom>
            <a:avLst/>
            <a:gdLst/>
            <a:ahLst/>
            <a:cxnLst/>
            <a:rect l="l" t="t" r="r" b="b"/>
            <a:pathLst>
              <a:path w="14040485">
                <a:moveTo>
                  <a:pt x="0" y="0"/>
                </a:moveTo>
                <a:lnTo>
                  <a:pt x="14040002" y="0"/>
                </a:lnTo>
              </a:path>
            </a:pathLst>
          </a:custGeom>
          <a:ln w="6350">
            <a:solidFill>
              <a:srgbClr val="808285"/>
            </a:solidFill>
          </a:ln>
        </p:spPr>
        <p:txBody>
          <a:bodyPr wrap="square" lIns="0" tIns="0" rIns="0" bIns="0" rtlCol="0"/>
          <a:lstStyle/>
          <a:p>
            <a:endParaRPr/>
          </a:p>
        </p:txBody>
      </p:sp>
      <p:sp>
        <p:nvSpPr>
          <p:cNvPr id="7" name="object 7"/>
          <p:cNvSpPr/>
          <p:nvPr/>
        </p:nvSpPr>
        <p:spPr>
          <a:xfrm>
            <a:off x="719999" y="363178"/>
            <a:ext cx="3429000" cy="0"/>
          </a:xfrm>
          <a:custGeom>
            <a:avLst/>
            <a:gdLst/>
            <a:ahLst/>
            <a:cxnLst/>
            <a:rect l="l" t="t" r="r" b="b"/>
            <a:pathLst>
              <a:path w="3429000">
                <a:moveTo>
                  <a:pt x="0" y="0"/>
                </a:moveTo>
                <a:lnTo>
                  <a:pt x="3429000" y="0"/>
                </a:lnTo>
              </a:path>
            </a:pathLst>
          </a:custGeom>
          <a:ln w="6350">
            <a:solidFill>
              <a:srgbClr val="808285"/>
            </a:solidFill>
          </a:ln>
        </p:spPr>
        <p:txBody>
          <a:bodyPr wrap="square" lIns="0" tIns="0" rIns="0" bIns="0" rtlCol="0"/>
          <a:lstStyle/>
          <a:p>
            <a:endParaRPr/>
          </a:p>
        </p:txBody>
      </p:sp>
      <p:sp>
        <p:nvSpPr>
          <p:cNvPr id="8" name="object 8"/>
          <p:cNvSpPr txBox="1">
            <a:spLocks noGrp="1"/>
          </p:cNvSpPr>
          <p:nvPr>
            <p:ph type="title"/>
          </p:nvPr>
        </p:nvSpPr>
        <p:spPr>
          <a:xfrm>
            <a:off x="707299" y="305153"/>
            <a:ext cx="3335020" cy="1003300"/>
          </a:xfrm>
          <a:prstGeom prst="rect">
            <a:avLst/>
          </a:prstGeom>
        </p:spPr>
        <p:txBody>
          <a:bodyPr vert="horz" wrap="square" lIns="0" tIns="101600" rIns="0" bIns="0" rtlCol="0">
            <a:spAutoFit/>
          </a:bodyPr>
          <a:lstStyle/>
          <a:p>
            <a:pPr marL="12700" marR="7620">
              <a:lnSpc>
                <a:spcPts val="3500"/>
              </a:lnSpc>
              <a:spcBef>
                <a:spcPts val="800"/>
              </a:spcBef>
            </a:pPr>
            <a:r>
              <a:rPr spc="-110" dirty="0"/>
              <a:t>Housing</a:t>
            </a:r>
            <a:r>
              <a:rPr spc="-405" dirty="0"/>
              <a:t> </a:t>
            </a:r>
            <a:r>
              <a:rPr spc="-125" dirty="0"/>
              <a:t>Applicant  Criteria</a:t>
            </a:r>
          </a:p>
        </p:txBody>
      </p:sp>
      <p:sp>
        <p:nvSpPr>
          <p:cNvPr id="9" name="object 9"/>
          <p:cNvSpPr txBox="1"/>
          <p:nvPr/>
        </p:nvSpPr>
        <p:spPr>
          <a:xfrm>
            <a:off x="707299" y="1834977"/>
            <a:ext cx="3422650" cy="7614920"/>
          </a:xfrm>
          <a:prstGeom prst="rect">
            <a:avLst/>
          </a:prstGeom>
        </p:spPr>
        <p:txBody>
          <a:bodyPr vert="horz" wrap="square" lIns="0" tIns="58419" rIns="0" bIns="0" rtlCol="0">
            <a:spAutoFit/>
          </a:bodyPr>
          <a:lstStyle/>
          <a:p>
            <a:pPr marL="12700" marR="354965">
              <a:lnSpc>
                <a:spcPts val="1800"/>
              </a:lnSpc>
              <a:spcBef>
                <a:spcPts val="459"/>
              </a:spcBef>
            </a:pPr>
            <a:r>
              <a:rPr sz="1800" b="0" spc="-55" dirty="0">
                <a:solidFill>
                  <a:srgbClr val="767C7F"/>
                </a:solidFill>
                <a:latin typeface="Univers LT Pro 45 Light"/>
                <a:cs typeface="Univers LT Pro 45 Light"/>
              </a:rPr>
              <a:t>The </a:t>
            </a:r>
            <a:r>
              <a:rPr sz="1800" b="0" spc="-70" dirty="0">
                <a:solidFill>
                  <a:srgbClr val="767C7F"/>
                </a:solidFill>
                <a:latin typeface="Univers LT Pro 45 Light"/>
                <a:cs typeface="Univers LT Pro 45 Light"/>
              </a:rPr>
              <a:t>following </a:t>
            </a:r>
            <a:r>
              <a:rPr sz="1800" b="0" spc="-65" dirty="0">
                <a:solidFill>
                  <a:srgbClr val="767C7F"/>
                </a:solidFill>
                <a:latin typeface="Univers LT Pro 45 Light"/>
                <a:cs typeface="Univers LT Pro 45 Light"/>
              </a:rPr>
              <a:t>considerations</a:t>
            </a:r>
            <a:r>
              <a:rPr sz="1800" b="0" spc="-260" dirty="0">
                <a:solidFill>
                  <a:srgbClr val="767C7F"/>
                </a:solidFill>
                <a:latin typeface="Univers LT Pro 45 Light"/>
                <a:cs typeface="Univers LT Pro 45 Light"/>
              </a:rPr>
              <a:t> </a:t>
            </a:r>
            <a:r>
              <a:rPr sz="1800" b="0" spc="-50" dirty="0">
                <a:solidFill>
                  <a:srgbClr val="767C7F"/>
                </a:solidFill>
                <a:latin typeface="Univers LT Pro 45 Light"/>
                <a:cs typeface="Univers LT Pro 45 Light"/>
              </a:rPr>
              <a:t>will  </a:t>
            </a:r>
            <a:r>
              <a:rPr sz="1800" b="0" spc="-35" dirty="0">
                <a:solidFill>
                  <a:srgbClr val="767C7F"/>
                </a:solidFill>
                <a:latin typeface="Univers LT Pro 45 Light"/>
                <a:cs typeface="Univers LT Pro 45 Light"/>
              </a:rPr>
              <a:t>be </a:t>
            </a:r>
            <a:r>
              <a:rPr sz="1800" b="0" spc="-50" dirty="0">
                <a:solidFill>
                  <a:srgbClr val="767C7F"/>
                </a:solidFill>
                <a:latin typeface="Univers LT Pro 45 Light"/>
                <a:cs typeface="Univers LT Pro 45 Light"/>
              </a:rPr>
              <a:t>made when </a:t>
            </a:r>
            <a:r>
              <a:rPr sz="1800" b="0" spc="-60" dirty="0">
                <a:solidFill>
                  <a:srgbClr val="767C7F"/>
                </a:solidFill>
                <a:latin typeface="Univers LT Pro 45 Light"/>
                <a:cs typeface="Univers LT Pro 45 Light"/>
              </a:rPr>
              <a:t>allocating </a:t>
            </a:r>
            <a:r>
              <a:rPr sz="1800" b="0" spc="-65" dirty="0">
                <a:solidFill>
                  <a:srgbClr val="767C7F"/>
                </a:solidFill>
                <a:latin typeface="Univers LT Pro 45 Light"/>
                <a:cs typeface="Univers LT Pro 45 Light"/>
              </a:rPr>
              <a:t>the  </a:t>
            </a:r>
            <a:r>
              <a:rPr sz="1800" b="0" spc="-60" dirty="0">
                <a:solidFill>
                  <a:srgbClr val="767C7F"/>
                </a:solidFill>
                <a:latin typeface="Univers LT Pro 45 Light"/>
                <a:cs typeface="Univers LT Pro 45 Light"/>
              </a:rPr>
              <a:t>properties </a:t>
            </a:r>
            <a:r>
              <a:rPr sz="1800" b="0" spc="-35" dirty="0">
                <a:solidFill>
                  <a:srgbClr val="767C7F"/>
                </a:solidFill>
                <a:latin typeface="Univers LT Pro 45 Light"/>
                <a:cs typeface="Univers LT Pro 45 Light"/>
              </a:rPr>
              <a:t>in </a:t>
            </a:r>
            <a:r>
              <a:rPr sz="1800" b="0" spc="-50" dirty="0">
                <a:solidFill>
                  <a:srgbClr val="767C7F"/>
                </a:solidFill>
                <a:latin typeface="Univers LT Pro 45 Light"/>
                <a:cs typeface="Univers LT Pro 45 Light"/>
              </a:rPr>
              <a:t>this</a:t>
            </a:r>
            <a:r>
              <a:rPr sz="1800" b="0" spc="-310" dirty="0">
                <a:solidFill>
                  <a:srgbClr val="767C7F"/>
                </a:solidFill>
                <a:latin typeface="Univers LT Pro 45 Light"/>
                <a:cs typeface="Univers LT Pro 45 Light"/>
              </a:rPr>
              <a:t> </a:t>
            </a:r>
            <a:r>
              <a:rPr sz="1800" b="0" spc="-65" dirty="0">
                <a:solidFill>
                  <a:srgbClr val="767C7F"/>
                </a:solidFill>
                <a:latin typeface="Univers LT Pro 45 Light"/>
                <a:cs typeface="Univers LT Pro 45 Light"/>
              </a:rPr>
              <a:t>scheme;</a:t>
            </a:r>
            <a:endParaRPr sz="1800">
              <a:latin typeface="Univers LT Pro 45 Light"/>
              <a:cs typeface="Univers LT Pro 45 Light"/>
            </a:endParaRPr>
          </a:p>
          <a:p>
            <a:pPr marL="12700" marR="5080">
              <a:lnSpc>
                <a:spcPts val="1800"/>
              </a:lnSpc>
              <a:spcBef>
                <a:spcPts val="1800"/>
              </a:spcBef>
            </a:pPr>
            <a:r>
              <a:rPr sz="1800" b="0" spc="-60" dirty="0">
                <a:solidFill>
                  <a:srgbClr val="767C7F"/>
                </a:solidFill>
                <a:latin typeface="Univers LT Pro 45 Light"/>
                <a:cs typeface="Univers LT Pro 45 Light"/>
              </a:rPr>
              <a:t>Special rules </a:t>
            </a:r>
            <a:r>
              <a:rPr sz="1800" b="0" spc="-50" dirty="0">
                <a:solidFill>
                  <a:srgbClr val="767C7F"/>
                </a:solidFill>
                <a:latin typeface="Univers LT Pro 45 Light"/>
                <a:cs typeface="Univers LT Pro 45 Light"/>
              </a:rPr>
              <a:t>will </a:t>
            </a:r>
            <a:r>
              <a:rPr sz="1800" b="0" spc="-55" dirty="0">
                <a:solidFill>
                  <a:srgbClr val="767C7F"/>
                </a:solidFill>
                <a:latin typeface="Univers LT Pro 45 Light"/>
                <a:cs typeface="Univers LT Pro 45 Light"/>
              </a:rPr>
              <a:t>apply </a:t>
            </a:r>
            <a:r>
              <a:rPr sz="1800" b="0" spc="-65" dirty="0">
                <a:solidFill>
                  <a:srgbClr val="767C7F"/>
                </a:solidFill>
                <a:latin typeface="Univers LT Pro 45 Light"/>
                <a:cs typeface="Univers LT Pro 45 Light"/>
              </a:rPr>
              <a:t>when  </a:t>
            </a:r>
            <a:r>
              <a:rPr sz="1800" b="0" spc="-60" dirty="0">
                <a:solidFill>
                  <a:srgbClr val="767C7F"/>
                </a:solidFill>
                <a:latin typeface="Univers LT Pro 45 Light"/>
                <a:cs typeface="Univers LT Pro 45 Light"/>
              </a:rPr>
              <a:t>prioritising applicants </a:t>
            </a:r>
            <a:r>
              <a:rPr sz="1800" b="0" spc="-45" dirty="0">
                <a:solidFill>
                  <a:srgbClr val="767C7F"/>
                </a:solidFill>
                <a:latin typeface="Univers LT Pro 45 Light"/>
                <a:cs typeface="Univers LT Pro 45 Light"/>
              </a:rPr>
              <a:t>who are </a:t>
            </a:r>
            <a:r>
              <a:rPr sz="1800" b="0" spc="-65" dirty="0">
                <a:solidFill>
                  <a:srgbClr val="767C7F"/>
                </a:solidFill>
                <a:latin typeface="Univers LT Pro 45 Light"/>
                <a:cs typeface="Univers LT Pro 45 Light"/>
              </a:rPr>
              <a:t>being  </a:t>
            </a:r>
            <a:r>
              <a:rPr sz="1800" b="0" spc="-60" dirty="0">
                <a:solidFill>
                  <a:srgbClr val="767C7F"/>
                </a:solidFill>
                <a:latin typeface="Univers LT Pro 45 Light"/>
                <a:cs typeface="Univers LT Pro 45 Light"/>
              </a:rPr>
              <a:t>considered</a:t>
            </a:r>
            <a:r>
              <a:rPr sz="1800" b="0" spc="-135" dirty="0">
                <a:solidFill>
                  <a:srgbClr val="767C7F"/>
                </a:solidFill>
                <a:latin typeface="Univers LT Pro 45 Light"/>
                <a:cs typeface="Univers LT Pro 45 Light"/>
              </a:rPr>
              <a:t> </a:t>
            </a:r>
            <a:r>
              <a:rPr sz="1800" b="0" spc="-55" dirty="0">
                <a:solidFill>
                  <a:srgbClr val="767C7F"/>
                </a:solidFill>
                <a:latin typeface="Univers LT Pro 45 Light"/>
                <a:cs typeface="Univers LT Pro 45 Light"/>
              </a:rPr>
              <a:t>for</a:t>
            </a:r>
            <a:r>
              <a:rPr sz="1800" b="0" spc="-135" dirty="0">
                <a:solidFill>
                  <a:srgbClr val="767C7F"/>
                </a:solidFill>
                <a:latin typeface="Univers LT Pro 45 Light"/>
                <a:cs typeface="Univers LT Pro 45 Light"/>
              </a:rPr>
              <a:t> </a:t>
            </a:r>
            <a:r>
              <a:rPr sz="1800" b="0" spc="-60" dirty="0">
                <a:solidFill>
                  <a:srgbClr val="767C7F"/>
                </a:solidFill>
                <a:latin typeface="Univers LT Pro 45 Light"/>
                <a:cs typeface="Univers LT Pro 45 Light"/>
              </a:rPr>
              <a:t>housing</a:t>
            </a:r>
            <a:r>
              <a:rPr sz="1800" b="0" spc="-130" dirty="0">
                <a:solidFill>
                  <a:srgbClr val="767C7F"/>
                </a:solidFill>
                <a:latin typeface="Univers LT Pro 45 Light"/>
                <a:cs typeface="Univers LT Pro 45 Light"/>
              </a:rPr>
              <a:t> </a:t>
            </a:r>
            <a:r>
              <a:rPr sz="1800" b="0" spc="-35" dirty="0">
                <a:solidFill>
                  <a:srgbClr val="767C7F"/>
                </a:solidFill>
                <a:latin typeface="Univers LT Pro 45 Light"/>
                <a:cs typeface="Univers LT Pro 45 Light"/>
              </a:rPr>
              <a:t>in</a:t>
            </a:r>
            <a:r>
              <a:rPr sz="1800" b="0" spc="-135" dirty="0">
                <a:solidFill>
                  <a:srgbClr val="767C7F"/>
                </a:solidFill>
                <a:latin typeface="Univers LT Pro 45 Light"/>
                <a:cs typeface="Univers LT Pro 45 Light"/>
              </a:rPr>
              <a:t> </a:t>
            </a:r>
            <a:r>
              <a:rPr sz="1800" b="0" dirty="0">
                <a:solidFill>
                  <a:srgbClr val="767C7F"/>
                </a:solidFill>
                <a:latin typeface="Univers LT Pro 45 Light"/>
                <a:cs typeface="Univers LT Pro 45 Light"/>
              </a:rPr>
              <a:t>a</a:t>
            </a:r>
            <a:r>
              <a:rPr sz="1800" b="0" spc="-135" dirty="0">
                <a:solidFill>
                  <a:srgbClr val="767C7F"/>
                </a:solidFill>
                <a:latin typeface="Univers LT Pro 45 Light"/>
                <a:cs typeface="Univers LT Pro 45 Light"/>
              </a:rPr>
              <a:t> </a:t>
            </a:r>
            <a:r>
              <a:rPr sz="1800" b="0" spc="-60" dirty="0">
                <a:solidFill>
                  <a:srgbClr val="767C7F"/>
                </a:solidFill>
                <a:latin typeface="Univers LT Pro 45 Light"/>
                <a:cs typeface="Univers LT Pro 45 Light"/>
              </a:rPr>
              <a:t>village</a:t>
            </a:r>
            <a:r>
              <a:rPr sz="1800" b="0" spc="-165" dirty="0">
                <a:solidFill>
                  <a:srgbClr val="767C7F"/>
                </a:solidFill>
                <a:latin typeface="Univers LT Pro 45 Light"/>
                <a:cs typeface="Univers LT Pro 45 Light"/>
              </a:rPr>
              <a:t> </a:t>
            </a:r>
            <a:r>
              <a:rPr sz="1800" b="0" spc="-65" dirty="0">
                <a:solidFill>
                  <a:srgbClr val="767C7F"/>
                </a:solidFill>
                <a:latin typeface="Univers LT Pro 45 Light"/>
                <a:cs typeface="Univers LT Pro 45 Light"/>
              </a:rPr>
              <a:t>or  parish.</a:t>
            </a:r>
            <a:endParaRPr sz="1800">
              <a:latin typeface="Univers LT Pro 45 Light"/>
              <a:cs typeface="Univers LT Pro 45 Light"/>
            </a:endParaRPr>
          </a:p>
          <a:p>
            <a:pPr marL="12700" marR="267970">
              <a:lnSpc>
                <a:spcPts val="1800"/>
              </a:lnSpc>
              <a:spcBef>
                <a:spcPts val="1800"/>
              </a:spcBef>
            </a:pPr>
            <a:r>
              <a:rPr sz="1800" b="0" spc="-45" dirty="0">
                <a:solidFill>
                  <a:srgbClr val="767C7F"/>
                </a:solidFill>
                <a:latin typeface="Univers LT Pro 45 Light"/>
                <a:cs typeface="Univers LT Pro 45 Light"/>
              </a:rPr>
              <a:t>All </a:t>
            </a:r>
            <a:r>
              <a:rPr sz="1800" b="0" spc="-60" dirty="0">
                <a:solidFill>
                  <a:srgbClr val="767C7F"/>
                </a:solidFill>
                <a:latin typeface="Univers LT Pro 45 Light"/>
                <a:cs typeface="Univers LT Pro 45 Light"/>
              </a:rPr>
              <a:t>village </a:t>
            </a:r>
            <a:r>
              <a:rPr sz="1800" b="0" spc="-65" dirty="0">
                <a:solidFill>
                  <a:srgbClr val="767C7F"/>
                </a:solidFill>
                <a:latin typeface="Univers LT Pro 45 Light"/>
                <a:cs typeface="Univers LT Pro 45 Light"/>
              </a:rPr>
              <a:t>vacancies </a:t>
            </a:r>
            <a:r>
              <a:rPr sz="1800" b="0" spc="-80" dirty="0">
                <a:solidFill>
                  <a:srgbClr val="767C7F"/>
                </a:solidFill>
                <a:latin typeface="Univers LT Pro 45 Light"/>
                <a:cs typeface="Univers LT Pro 45 Light"/>
              </a:rPr>
              <a:t>(S106 </a:t>
            </a:r>
            <a:r>
              <a:rPr sz="1800" b="0" spc="-65" dirty="0">
                <a:solidFill>
                  <a:srgbClr val="767C7F"/>
                </a:solidFill>
                <a:latin typeface="Univers LT Pro 45 Light"/>
                <a:cs typeface="Univers LT Pro 45 Light"/>
              </a:rPr>
              <a:t>and  </a:t>
            </a:r>
            <a:r>
              <a:rPr sz="1800" b="0" spc="-45" dirty="0">
                <a:solidFill>
                  <a:srgbClr val="767C7F"/>
                </a:solidFill>
                <a:latin typeface="Univers LT Pro 45 Light"/>
                <a:cs typeface="Univers LT Pro 45 Light"/>
              </a:rPr>
              <a:t>non</a:t>
            </a:r>
            <a:r>
              <a:rPr sz="1800" b="0" spc="-210" dirty="0">
                <a:solidFill>
                  <a:srgbClr val="767C7F"/>
                </a:solidFill>
                <a:latin typeface="Univers LT Pro 45 Light"/>
                <a:cs typeface="Univers LT Pro 45 Light"/>
              </a:rPr>
              <a:t> </a:t>
            </a:r>
            <a:r>
              <a:rPr sz="1800" b="0" spc="-80" dirty="0">
                <a:solidFill>
                  <a:srgbClr val="767C7F"/>
                </a:solidFill>
                <a:latin typeface="Univers LT Pro 45 Light"/>
                <a:cs typeface="Univers LT Pro 45 Light"/>
              </a:rPr>
              <a:t>S106)</a:t>
            </a:r>
            <a:r>
              <a:rPr sz="1800" b="0" spc="-135" dirty="0">
                <a:solidFill>
                  <a:srgbClr val="767C7F"/>
                </a:solidFill>
                <a:latin typeface="Univers LT Pro 45 Light"/>
                <a:cs typeface="Univers LT Pro 45 Light"/>
              </a:rPr>
              <a:t> </a:t>
            </a:r>
            <a:r>
              <a:rPr sz="1800" b="0" spc="-50" dirty="0">
                <a:solidFill>
                  <a:srgbClr val="767C7F"/>
                </a:solidFill>
                <a:latin typeface="Univers LT Pro 45 Light"/>
                <a:cs typeface="Univers LT Pro 45 Light"/>
              </a:rPr>
              <a:t>will</a:t>
            </a:r>
            <a:r>
              <a:rPr sz="1800" b="0" spc="-140" dirty="0">
                <a:solidFill>
                  <a:srgbClr val="767C7F"/>
                </a:solidFill>
                <a:latin typeface="Univers LT Pro 45 Light"/>
                <a:cs typeface="Univers LT Pro 45 Light"/>
              </a:rPr>
              <a:t> </a:t>
            </a:r>
            <a:r>
              <a:rPr sz="1800" b="0" spc="-35" dirty="0">
                <a:solidFill>
                  <a:srgbClr val="767C7F"/>
                </a:solidFill>
                <a:latin typeface="Univers LT Pro 45 Light"/>
                <a:cs typeface="Univers LT Pro 45 Light"/>
              </a:rPr>
              <a:t>be</a:t>
            </a:r>
            <a:r>
              <a:rPr sz="1800" b="0" spc="-135" dirty="0">
                <a:solidFill>
                  <a:srgbClr val="767C7F"/>
                </a:solidFill>
                <a:latin typeface="Univers LT Pro 45 Light"/>
                <a:cs typeface="Univers LT Pro 45 Light"/>
              </a:rPr>
              <a:t> </a:t>
            </a:r>
            <a:r>
              <a:rPr sz="1800" b="0" spc="-65" dirty="0">
                <a:solidFill>
                  <a:srgbClr val="767C7F"/>
                </a:solidFill>
                <a:latin typeface="Univers LT Pro 45 Light"/>
                <a:cs typeface="Univers LT Pro 45 Light"/>
              </a:rPr>
              <a:t>advertised</a:t>
            </a:r>
            <a:r>
              <a:rPr sz="1800" b="0" spc="-140" dirty="0">
                <a:solidFill>
                  <a:srgbClr val="767C7F"/>
                </a:solidFill>
                <a:latin typeface="Univers LT Pro 45 Light"/>
                <a:cs typeface="Univers LT Pro 45 Light"/>
              </a:rPr>
              <a:t> </a:t>
            </a:r>
            <a:r>
              <a:rPr sz="1800" b="0" spc="-50" dirty="0">
                <a:solidFill>
                  <a:srgbClr val="767C7F"/>
                </a:solidFill>
                <a:latin typeface="Univers LT Pro 45 Light"/>
                <a:cs typeface="Univers LT Pro 45 Light"/>
              </a:rPr>
              <a:t>with  </a:t>
            </a:r>
            <a:r>
              <a:rPr sz="1800" b="0" spc="-60" dirty="0">
                <a:solidFill>
                  <a:srgbClr val="767C7F"/>
                </a:solidFill>
                <a:latin typeface="Univers LT Pro 45 Light"/>
                <a:cs typeface="Univers LT Pro 45 Light"/>
              </a:rPr>
              <a:t>priority</a:t>
            </a:r>
            <a:r>
              <a:rPr sz="1800" b="0" spc="-140" dirty="0">
                <a:solidFill>
                  <a:srgbClr val="767C7F"/>
                </a:solidFill>
                <a:latin typeface="Univers LT Pro 45 Light"/>
                <a:cs typeface="Univers LT Pro 45 Light"/>
              </a:rPr>
              <a:t> </a:t>
            </a:r>
            <a:r>
              <a:rPr sz="1800" b="0" spc="-60" dirty="0">
                <a:solidFill>
                  <a:srgbClr val="767C7F"/>
                </a:solidFill>
                <a:latin typeface="Univers LT Pro 45 Light"/>
                <a:cs typeface="Univers LT Pro 45 Light"/>
              </a:rPr>
              <a:t>given</a:t>
            </a:r>
            <a:r>
              <a:rPr sz="1800" b="0" spc="-135" dirty="0">
                <a:solidFill>
                  <a:srgbClr val="767C7F"/>
                </a:solidFill>
                <a:latin typeface="Univers LT Pro 45 Light"/>
                <a:cs typeface="Univers LT Pro 45 Light"/>
              </a:rPr>
              <a:t> </a:t>
            </a:r>
            <a:r>
              <a:rPr sz="1800" b="0" spc="-35" dirty="0">
                <a:solidFill>
                  <a:srgbClr val="767C7F"/>
                </a:solidFill>
                <a:latin typeface="Univers LT Pro 45 Light"/>
                <a:cs typeface="Univers LT Pro 45 Light"/>
              </a:rPr>
              <a:t>to</a:t>
            </a:r>
            <a:r>
              <a:rPr sz="1800" b="0" spc="-140" dirty="0">
                <a:solidFill>
                  <a:srgbClr val="767C7F"/>
                </a:solidFill>
                <a:latin typeface="Univers LT Pro 45 Light"/>
                <a:cs typeface="Univers LT Pro 45 Light"/>
              </a:rPr>
              <a:t> </a:t>
            </a:r>
            <a:r>
              <a:rPr sz="1800" b="0" spc="-55" dirty="0">
                <a:solidFill>
                  <a:srgbClr val="767C7F"/>
                </a:solidFill>
                <a:latin typeface="Univers LT Pro 45 Light"/>
                <a:cs typeface="Univers LT Pro 45 Light"/>
              </a:rPr>
              <a:t>those</a:t>
            </a:r>
            <a:r>
              <a:rPr sz="1800" b="0" spc="-135" dirty="0">
                <a:solidFill>
                  <a:srgbClr val="767C7F"/>
                </a:solidFill>
                <a:latin typeface="Univers LT Pro 45 Light"/>
                <a:cs typeface="Univers LT Pro 45 Light"/>
              </a:rPr>
              <a:t> </a:t>
            </a:r>
            <a:r>
              <a:rPr sz="1800" b="0" spc="-50" dirty="0">
                <a:solidFill>
                  <a:srgbClr val="767C7F"/>
                </a:solidFill>
                <a:latin typeface="Univers LT Pro 45 Light"/>
                <a:cs typeface="Univers LT Pro 45 Light"/>
              </a:rPr>
              <a:t>with</a:t>
            </a:r>
            <a:r>
              <a:rPr sz="1800" b="0" spc="-135" dirty="0">
                <a:solidFill>
                  <a:srgbClr val="767C7F"/>
                </a:solidFill>
                <a:latin typeface="Univers LT Pro 45 Light"/>
                <a:cs typeface="Univers LT Pro 45 Light"/>
              </a:rPr>
              <a:t> </a:t>
            </a:r>
            <a:r>
              <a:rPr sz="1800" b="0" dirty="0">
                <a:solidFill>
                  <a:srgbClr val="767C7F"/>
                </a:solidFill>
                <a:latin typeface="Univers LT Pro 45 Light"/>
                <a:cs typeface="Univers LT Pro 45 Light"/>
              </a:rPr>
              <a:t>a</a:t>
            </a:r>
            <a:r>
              <a:rPr sz="1800" b="0" spc="-140" dirty="0">
                <a:solidFill>
                  <a:srgbClr val="767C7F"/>
                </a:solidFill>
                <a:latin typeface="Univers LT Pro 45 Light"/>
                <a:cs typeface="Univers LT Pro 45 Light"/>
              </a:rPr>
              <a:t> </a:t>
            </a:r>
            <a:r>
              <a:rPr sz="1800" b="0" spc="-65" dirty="0">
                <a:solidFill>
                  <a:srgbClr val="767C7F"/>
                </a:solidFill>
                <a:latin typeface="Univers LT Pro 45 Light"/>
                <a:cs typeface="Univers LT Pro 45 Light"/>
              </a:rPr>
              <a:t>local  </a:t>
            </a:r>
            <a:r>
              <a:rPr sz="1800" b="0" spc="-60" dirty="0">
                <a:solidFill>
                  <a:srgbClr val="767C7F"/>
                </a:solidFill>
                <a:latin typeface="Univers LT Pro 45 Light"/>
                <a:cs typeface="Univers LT Pro 45 Light"/>
              </a:rPr>
              <a:t>connection</a:t>
            </a:r>
            <a:r>
              <a:rPr sz="1800" b="0" spc="-140" dirty="0">
                <a:solidFill>
                  <a:srgbClr val="767C7F"/>
                </a:solidFill>
                <a:latin typeface="Univers LT Pro 45 Light"/>
                <a:cs typeface="Univers LT Pro 45 Light"/>
              </a:rPr>
              <a:t> </a:t>
            </a:r>
            <a:r>
              <a:rPr sz="1800" b="0" spc="-35" dirty="0">
                <a:solidFill>
                  <a:srgbClr val="767C7F"/>
                </a:solidFill>
                <a:latin typeface="Univers LT Pro 45 Light"/>
                <a:cs typeface="Univers LT Pro 45 Light"/>
              </a:rPr>
              <a:t>to</a:t>
            </a:r>
            <a:r>
              <a:rPr sz="1800" b="0" spc="-140" dirty="0">
                <a:solidFill>
                  <a:srgbClr val="767C7F"/>
                </a:solidFill>
                <a:latin typeface="Univers LT Pro 45 Light"/>
                <a:cs typeface="Univers LT Pro 45 Light"/>
              </a:rPr>
              <a:t> </a:t>
            </a:r>
            <a:r>
              <a:rPr sz="1800" b="0" spc="-45" dirty="0">
                <a:solidFill>
                  <a:srgbClr val="767C7F"/>
                </a:solidFill>
                <a:latin typeface="Univers LT Pro 45 Light"/>
                <a:cs typeface="Univers LT Pro 45 Light"/>
              </a:rPr>
              <a:t>the</a:t>
            </a:r>
            <a:r>
              <a:rPr sz="1800" b="0" spc="-135" dirty="0">
                <a:solidFill>
                  <a:srgbClr val="767C7F"/>
                </a:solidFill>
                <a:latin typeface="Univers LT Pro 45 Light"/>
                <a:cs typeface="Univers LT Pro 45 Light"/>
              </a:rPr>
              <a:t> </a:t>
            </a:r>
            <a:r>
              <a:rPr sz="1800" b="0" spc="-60" dirty="0">
                <a:solidFill>
                  <a:srgbClr val="767C7F"/>
                </a:solidFill>
                <a:latin typeface="Univers LT Pro 45 Light"/>
                <a:cs typeface="Univers LT Pro 45 Light"/>
              </a:rPr>
              <a:t>village</a:t>
            </a:r>
            <a:r>
              <a:rPr sz="1800" b="0" spc="-175" dirty="0">
                <a:solidFill>
                  <a:srgbClr val="767C7F"/>
                </a:solidFill>
                <a:latin typeface="Univers LT Pro 45 Light"/>
                <a:cs typeface="Univers LT Pro 45 Light"/>
              </a:rPr>
              <a:t> </a:t>
            </a:r>
            <a:r>
              <a:rPr sz="1800" b="0" spc="-35" dirty="0">
                <a:solidFill>
                  <a:srgbClr val="767C7F"/>
                </a:solidFill>
                <a:latin typeface="Univers LT Pro 45 Light"/>
                <a:cs typeface="Univers LT Pro 45 Light"/>
              </a:rPr>
              <a:t>or</a:t>
            </a:r>
            <a:r>
              <a:rPr sz="1800" b="0" spc="-135" dirty="0">
                <a:solidFill>
                  <a:srgbClr val="767C7F"/>
                </a:solidFill>
                <a:latin typeface="Univers LT Pro 45 Light"/>
                <a:cs typeface="Univers LT Pro 45 Light"/>
              </a:rPr>
              <a:t> </a:t>
            </a:r>
            <a:r>
              <a:rPr sz="1800" b="0" spc="-65" dirty="0">
                <a:solidFill>
                  <a:srgbClr val="767C7F"/>
                </a:solidFill>
                <a:latin typeface="Univers LT Pro 45 Light"/>
                <a:cs typeface="Univers LT Pro 45 Light"/>
              </a:rPr>
              <a:t>parish  </a:t>
            </a:r>
            <a:r>
              <a:rPr sz="1800" b="0" spc="-55" dirty="0">
                <a:solidFill>
                  <a:srgbClr val="767C7F"/>
                </a:solidFill>
                <a:latin typeface="Univers LT Pro 45 Light"/>
                <a:cs typeface="Univers LT Pro 45 Light"/>
              </a:rPr>
              <a:t>(less </a:t>
            </a:r>
            <a:r>
              <a:rPr sz="1800" b="0" spc="-50" dirty="0">
                <a:solidFill>
                  <a:srgbClr val="767C7F"/>
                </a:solidFill>
                <a:latin typeface="Univers LT Pro 45 Light"/>
                <a:cs typeface="Univers LT Pro 45 Light"/>
              </a:rPr>
              <a:t>than </a:t>
            </a:r>
            <a:r>
              <a:rPr sz="1800" b="0" spc="-40" dirty="0">
                <a:solidFill>
                  <a:srgbClr val="767C7F"/>
                </a:solidFill>
                <a:latin typeface="Univers LT Pro 45 Light"/>
                <a:cs typeface="Univers LT Pro 45 Light"/>
              </a:rPr>
              <a:t>3,000</a:t>
            </a:r>
            <a:r>
              <a:rPr sz="1800" b="0" spc="-305" dirty="0">
                <a:solidFill>
                  <a:srgbClr val="767C7F"/>
                </a:solidFill>
                <a:latin typeface="Univers LT Pro 45 Light"/>
                <a:cs typeface="Univers LT Pro 45 Light"/>
              </a:rPr>
              <a:t> </a:t>
            </a:r>
            <a:r>
              <a:rPr sz="1800" b="0" spc="-65" dirty="0">
                <a:solidFill>
                  <a:srgbClr val="767C7F"/>
                </a:solidFill>
                <a:latin typeface="Univers LT Pro 45 Light"/>
                <a:cs typeface="Univers LT Pro 45 Light"/>
              </a:rPr>
              <a:t>population).</a:t>
            </a:r>
            <a:endParaRPr sz="1800">
              <a:latin typeface="Univers LT Pro 45 Light"/>
              <a:cs typeface="Univers LT Pro 45 Light"/>
            </a:endParaRPr>
          </a:p>
          <a:p>
            <a:pPr marL="12700" marR="168910">
              <a:lnSpc>
                <a:spcPts val="1800"/>
              </a:lnSpc>
              <a:spcBef>
                <a:spcPts val="1800"/>
              </a:spcBef>
            </a:pPr>
            <a:r>
              <a:rPr sz="1800" b="0" spc="-65" dirty="0">
                <a:solidFill>
                  <a:srgbClr val="767C7F"/>
                </a:solidFill>
                <a:latin typeface="Univers LT Pro 45 Light"/>
                <a:cs typeface="Univers LT Pro 45 Light"/>
              </a:rPr>
              <a:t>Village</a:t>
            </a:r>
            <a:r>
              <a:rPr sz="1800" b="0" spc="-170" dirty="0">
                <a:solidFill>
                  <a:srgbClr val="767C7F"/>
                </a:solidFill>
                <a:latin typeface="Univers LT Pro 45 Light"/>
                <a:cs typeface="Univers LT Pro 45 Light"/>
              </a:rPr>
              <a:t> </a:t>
            </a:r>
            <a:r>
              <a:rPr sz="1800" b="0" spc="-35" dirty="0">
                <a:solidFill>
                  <a:srgbClr val="767C7F"/>
                </a:solidFill>
                <a:latin typeface="Univers LT Pro 45 Light"/>
                <a:cs typeface="Univers LT Pro 45 Light"/>
              </a:rPr>
              <a:t>or</a:t>
            </a:r>
            <a:r>
              <a:rPr sz="1800" b="0" spc="-135" dirty="0">
                <a:solidFill>
                  <a:srgbClr val="767C7F"/>
                </a:solidFill>
                <a:latin typeface="Univers LT Pro 45 Light"/>
                <a:cs typeface="Univers LT Pro 45 Light"/>
              </a:rPr>
              <a:t> </a:t>
            </a:r>
            <a:r>
              <a:rPr sz="1800" b="0" spc="-65" dirty="0">
                <a:solidFill>
                  <a:srgbClr val="767C7F"/>
                </a:solidFill>
                <a:latin typeface="Univers LT Pro 45 Light"/>
                <a:cs typeface="Univers LT Pro 45 Light"/>
              </a:rPr>
              <a:t>Parish</a:t>
            </a:r>
            <a:r>
              <a:rPr sz="1800" b="0" spc="-135" dirty="0">
                <a:solidFill>
                  <a:srgbClr val="767C7F"/>
                </a:solidFill>
                <a:latin typeface="Univers LT Pro 45 Light"/>
                <a:cs typeface="Univers LT Pro 45 Light"/>
              </a:rPr>
              <a:t> </a:t>
            </a:r>
            <a:r>
              <a:rPr sz="1800" b="0" spc="-55" dirty="0">
                <a:solidFill>
                  <a:srgbClr val="767C7F"/>
                </a:solidFill>
                <a:latin typeface="Univers LT Pro 45 Light"/>
                <a:cs typeface="Univers LT Pro 45 Light"/>
              </a:rPr>
              <a:t>local</a:t>
            </a:r>
            <a:r>
              <a:rPr sz="1800" b="0" spc="-135" dirty="0">
                <a:solidFill>
                  <a:srgbClr val="767C7F"/>
                </a:solidFill>
                <a:latin typeface="Univers LT Pro 45 Light"/>
                <a:cs typeface="Univers LT Pro 45 Light"/>
              </a:rPr>
              <a:t> </a:t>
            </a:r>
            <a:r>
              <a:rPr sz="1800" b="0" spc="-60" dirty="0">
                <a:solidFill>
                  <a:srgbClr val="767C7F"/>
                </a:solidFill>
                <a:latin typeface="Univers LT Pro 45 Light"/>
                <a:cs typeface="Univers LT Pro 45 Light"/>
              </a:rPr>
              <a:t>connection</a:t>
            </a:r>
            <a:r>
              <a:rPr sz="1800" b="0" spc="-135" dirty="0">
                <a:solidFill>
                  <a:srgbClr val="767C7F"/>
                </a:solidFill>
                <a:latin typeface="Univers LT Pro 45 Light"/>
                <a:cs typeface="Univers LT Pro 45 Light"/>
              </a:rPr>
              <a:t> </a:t>
            </a:r>
            <a:r>
              <a:rPr sz="1800" b="0" spc="-65" dirty="0">
                <a:solidFill>
                  <a:srgbClr val="767C7F"/>
                </a:solidFill>
                <a:latin typeface="Univers LT Pro 45 Light"/>
                <a:cs typeface="Univers LT Pro 45 Light"/>
              </a:rPr>
              <a:t>is  </a:t>
            </a:r>
            <a:r>
              <a:rPr sz="1800" b="0" spc="-60" dirty="0">
                <a:solidFill>
                  <a:srgbClr val="767C7F"/>
                </a:solidFill>
                <a:latin typeface="Univers LT Pro 45 Light"/>
                <a:cs typeface="Univers LT Pro 45 Light"/>
              </a:rPr>
              <a:t>defined </a:t>
            </a:r>
            <a:r>
              <a:rPr sz="1800" b="0" spc="-35" dirty="0">
                <a:solidFill>
                  <a:srgbClr val="767C7F"/>
                </a:solidFill>
                <a:latin typeface="Univers LT Pro 45 Light"/>
                <a:cs typeface="Univers LT Pro 45 Light"/>
              </a:rPr>
              <a:t>as</a:t>
            </a:r>
            <a:r>
              <a:rPr sz="1800" b="0" spc="-204" dirty="0">
                <a:solidFill>
                  <a:srgbClr val="767C7F"/>
                </a:solidFill>
                <a:latin typeface="Univers LT Pro 45 Light"/>
                <a:cs typeface="Univers LT Pro 45 Light"/>
              </a:rPr>
              <a:t> </a:t>
            </a:r>
            <a:r>
              <a:rPr sz="1800" b="0" spc="-75" dirty="0">
                <a:solidFill>
                  <a:srgbClr val="767C7F"/>
                </a:solidFill>
                <a:latin typeface="Univers LT Pro 45 Light"/>
                <a:cs typeface="Univers LT Pro 45 Light"/>
              </a:rPr>
              <a:t>follows:</a:t>
            </a:r>
            <a:endParaRPr sz="1800">
              <a:latin typeface="Univers LT Pro 45 Light"/>
              <a:cs typeface="Univers LT Pro 45 Light"/>
            </a:endParaRPr>
          </a:p>
          <a:p>
            <a:pPr marL="240665" marR="17780" indent="-228600">
              <a:lnSpc>
                <a:spcPts val="1800"/>
              </a:lnSpc>
              <a:spcBef>
                <a:spcPts val="1800"/>
              </a:spcBef>
              <a:buClr>
                <a:srgbClr val="808285"/>
              </a:buClr>
              <a:buChar char="−"/>
              <a:tabLst>
                <a:tab pos="241300" algn="l"/>
              </a:tabLst>
            </a:pPr>
            <a:r>
              <a:rPr sz="1800" b="0" spc="-60" dirty="0">
                <a:solidFill>
                  <a:srgbClr val="767C7F"/>
                </a:solidFill>
                <a:latin typeface="Univers LT Pro 45 Light"/>
                <a:cs typeface="Univers LT Pro 45 Light"/>
              </a:rPr>
              <a:t>Ordinarily</a:t>
            </a:r>
            <a:r>
              <a:rPr sz="1800" b="0" spc="-135" dirty="0">
                <a:solidFill>
                  <a:srgbClr val="767C7F"/>
                </a:solidFill>
                <a:latin typeface="Univers LT Pro 45 Light"/>
                <a:cs typeface="Univers LT Pro 45 Light"/>
              </a:rPr>
              <a:t> </a:t>
            </a:r>
            <a:r>
              <a:rPr sz="1800" b="0" spc="-60" dirty="0">
                <a:solidFill>
                  <a:srgbClr val="767C7F"/>
                </a:solidFill>
                <a:latin typeface="Univers LT Pro 45 Light"/>
                <a:cs typeface="Univers LT Pro 45 Light"/>
              </a:rPr>
              <a:t>resident</a:t>
            </a:r>
            <a:r>
              <a:rPr sz="1800" b="0" spc="-135" dirty="0">
                <a:solidFill>
                  <a:srgbClr val="767C7F"/>
                </a:solidFill>
                <a:latin typeface="Univers LT Pro 45 Light"/>
                <a:cs typeface="Univers LT Pro 45 Light"/>
              </a:rPr>
              <a:t> </a:t>
            </a:r>
            <a:r>
              <a:rPr sz="1800" b="0" spc="-35" dirty="0">
                <a:solidFill>
                  <a:srgbClr val="767C7F"/>
                </a:solidFill>
                <a:latin typeface="Univers LT Pro 45 Light"/>
                <a:cs typeface="Univers LT Pro 45 Light"/>
              </a:rPr>
              <a:t>in</a:t>
            </a:r>
            <a:r>
              <a:rPr sz="1800" b="0" spc="-135" dirty="0">
                <a:solidFill>
                  <a:srgbClr val="767C7F"/>
                </a:solidFill>
                <a:latin typeface="Univers LT Pro 45 Light"/>
                <a:cs typeface="Univers LT Pro 45 Light"/>
              </a:rPr>
              <a:t> </a:t>
            </a:r>
            <a:r>
              <a:rPr sz="1800" b="0" spc="-45" dirty="0">
                <a:solidFill>
                  <a:srgbClr val="767C7F"/>
                </a:solidFill>
                <a:latin typeface="Univers LT Pro 45 Light"/>
                <a:cs typeface="Univers LT Pro 45 Light"/>
              </a:rPr>
              <a:t>the</a:t>
            </a:r>
            <a:r>
              <a:rPr sz="1800" b="0" spc="-135" dirty="0">
                <a:solidFill>
                  <a:srgbClr val="767C7F"/>
                </a:solidFill>
                <a:latin typeface="Univers LT Pro 45 Light"/>
                <a:cs typeface="Univers LT Pro 45 Light"/>
              </a:rPr>
              <a:t> </a:t>
            </a:r>
            <a:r>
              <a:rPr sz="1800" b="0" spc="-60" dirty="0">
                <a:solidFill>
                  <a:srgbClr val="767C7F"/>
                </a:solidFill>
                <a:latin typeface="Univers LT Pro 45 Light"/>
                <a:cs typeface="Univers LT Pro 45 Light"/>
              </a:rPr>
              <a:t>village</a:t>
            </a:r>
            <a:r>
              <a:rPr sz="1800" b="0" spc="-165" dirty="0">
                <a:solidFill>
                  <a:srgbClr val="767C7F"/>
                </a:solidFill>
                <a:latin typeface="Univers LT Pro 45 Light"/>
                <a:cs typeface="Univers LT Pro 45 Light"/>
              </a:rPr>
              <a:t> </a:t>
            </a:r>
            <a:r>
              <a:rPr sz="1800" b="0" spc="-65" dirty="0">
                <a:solidFill>
                  <a:srgbClr val="767C7F"/>
                </a:solidFill>
                <a:latin typeface="Univers LT Pro 45 Light"/>
                <a:cs typeface="Univers LT Pro 45 Light"/>
              </a:rPr>
              <a:t>or  parish.</a:t>
            </a:r>
            <a:endParaRPr sz="1800">
              <a:latin typeface="Univers LT Pro 45 Light"/>
              <a:cs typeface="Univers LT Pro 45 Light"/>
            </a:endParaRPr>
          </a:p>
          <a:p>
            <a:pPr marL="240665" marR="193675" indent="-228600">
              <a:lnSpc>
                <a:spcPts val="1800"/>
              </a:lnSpc>
              <a:spcBef>
                <a:spcPts val="1800"/>
              </a:spcBef>
              <a:buClr>
                <a:srgbClr val="808285"/>
              </a:buClr>
              <a:buChar char="−"/>
              <a:tabLst>
                <a:tab pos="241300" algn="l"/>
              </a:tabLst>
            </a:pPr>
            <a:r>
              <a:rPr sz="1800" b="0" spc="-70" dirty="0">
                <a:solidFill>
                  <a:srgbClr val="767C7F"/>
                </a:solidFill>
                <a:latin typeface="Univers LT Pro 45 Light"/>
                <a:cs typeface="Univers LT Pro 45 Light"/>
              </a:rPr>
              <a:t>Previously </a:t>
            </a:r>
            <a:r>
              <a:rPr sz="1800" b="0" spc="-60" dirty="0">
                <a:solidFill>
                  <a:srgbClr val="767C7F"/>
                </a:solidFill>
                <a:latin typeface="Univers LT Pro 45 Light"/>
                <a:cs typeface="Univers LT Pro 45 Light"/>
              </a:rPr>
              <a:t>ordinarily resident </a:t>
            </a:r>
            <a:r>
              <a:rPr sz="1800" b="0" spc="-65" dirty="0">
                <a:solidFill>
                  <a:srgbClr val="767C7F"/>
                </a:solidFill>
                <a:latin typeface="Univers LT Pro 45 Light"/>
                <a:cs typeface="Univers LT Pro 45 Light"/>
              </a:rPr>
              <a:t>in  </a:t>
            </a:r>
            <a:r>
              <a:rPr sz="1800" b="0" spc="-45" dirty="0">
                <a:solidFill>
                  <a:srgbClr val="767C7F"/>
                </a:solidFill>
                <a:latin typeface="Univers LT Pro 45 Light"/>
                <a:cs typeface="Univers LT Pro 45 Light"/>
              </a:rPr>
              <a:t>the </a:t>
            </a:r>
            <a:r>
              <a:rPr sz="1800" b="0" spc="-60" dirty="0">
                <a:solidFill>
                  <a:srgbClr val="767C7F"/>
                </a:solidFill>
                <a:latin typeface="Univers LT Pro 45 Light"/>
                <a:cs typeface="Univers LT Pro 45 Light"/>
              </a:rPr>
              <a:t>village </a:t>
            </a:r>
            <a:r>
              <a:rPr sz="1800" b="0" spc="-35" dirty="0">
                <a:solidFill>
                  <a:srgbClr val="767C7F"/>
                </a:solidFill>
                <a:latin typeface="Univers LT Pro 45 Light"/>
                <a:cs typeface="Univers LT Pro 45 Light"/>
              </a:rPr>
              <a:t>or </a:t>
            </a:r>
            <a:r>
              <a:rPr sz="1800" b="0" spc="-55" dirty="0">
                <a:solidFill>
                  <a:srgbClr val="767C7F"/>
                </a:solidFill>
                <a:latin typeface="Univers LT Pro 45 Light"/>
                <a:cs typeface="Univers LT Pro 45 Light"/>
              </a:rPr>
              <a:t>parish prior </a:t>
            </a:r>
            <a:r>
              <a:rPr sz="1800" b="0" spc="-35" dirty="0">
                <a:solidFill>
                  <a:srgbClr val="767C7F"/>
                </a:solidFill>
                <a:latin typeface="Univers LT Pro 45 Light"/>
                <a:cs typeface="Univers LT Pro 45 Light"/>
              </a:rPr>
              <a:t>to </a:t>
            </a:r>
            <a:r>
              <a:rPr sz="1800" b="0" spc="-65" dirty="0">
                <a:solidFill>
                  <a:srgbClr val="767C7F"/>
                </a:solidFill>
                <a:latin typeface="Univers LT Pro 45 Light"/>
                <a:cs typeface="Univers LT Pro 45 Light"/>
              </a:rPr>
              <a:t>the  </a:t>
            </a:r>
            <a:r>
              <a:rPr sz="1800" b="0" spc="-50" dirty="0">
                <a:solidFill>
                  <a:srgbClr val="767C7F"/>
                </a:solidFill>
                <a:latin typeface="Univers LT Pro 45 Light"/>
                <a:cs typeface="Univers LT Pro 45 Light"/>
              </a:rPr>
              <a:t>date</a:t>
            </a:r>
            <a:r>
              <a:rPr sz="1800" b="0" spc="-175" dirty="0">
                <a:solidFill>
                  <a:srgbClr val="767C7F"/>
                </a:solidFill>
                <a:latin typeface="Univers LT Pro 45 Light"/>
                <a:cs typeface="Univers LT Pro 45 Light"/>
              </a:rPr>
              <a:t> </a:t>
            </a:r>
            <a:r>
              <a:rPr sz="1800" b="0" spc="-35" dirty="0">
                <a:solidFill>
                  <a:srgbClr val="767C7F"/>
                </a:solidFill>
                <a:latin typeface="Univers LT Pro 45 Light"/>
                <a:cs typeface="Univers LT Pro 45 Light"/>
              </a:rPr>
              <a:t>of</a:t>
            </a:r>
            <a:r>
              <a:rPr sz="1800" b="0" spc="-135" dirty="0">
                <a:solidFill>
                  <a:srgbClr val="767C7F"/>
                </a:solidFill>
                <a:latin typeface="Univers LT Pro 45 Light"/>
                <a:cs typeface="Univers LT Pro 45 Light"/>
              </a:rPr>
              <a:t> </a:t>
            </a:r>
            <a:r>
              <a:rPr sz="1800" b="0" spc="-60" dirty="0">
                <a:solidFill>
                  <a:srgbClr val="767C7F"/>
                </a:solidFill>
                <a:latin typeface="Univers LT Pro 45 Light"/>
                <a:cs typeface="Univers LT Pro 45 Light"/>
              </a:rPr>
              <a:t>allocation</a:t>
            </a:r>
            <a:r>
              <a:rPr sz="1800" b="0" spc="-140" dirty="0">
                <a:solidFill>
                  <a:srgbClr val="767C7F"/>
                </a:solidFill>
                <a:latin typeface="Univers LT Pro 45 Light"/>
                <a:cs typeface="Univers LT Pro 45 Light"/>
              </a:rPr>
              <a:t> </a:t>
            </a:r>
            <a:r>
              <a:rPr sz="1800" b="0" spc="-45" dirty="0">
                <a:solidFill>
                  <a:srgbClr val="767C7F"/>
                </a:solidFill>
                <a:latin typeface="Univers LT Pro 45 Light"/>
                <a:cs typeface="Univers LT Pro 45 Light"/>
              </a:rPr>
              <a:t>and</a:t>
            </a:r>
            <a:r>
              <a:rPr sz="1800" b="0" spc="-140" dirty="0">
                <a:solidFill>
                  <a:srgbClr val="767C7F"/>
                </a:solidFill>
                <a:latin typeface="Univers LT Pro 45 Light"/>
                <a:cs typeface="Univers LT Pro 45 Light"/>
              </a:rPr>
              <a:t> </a:t>
            </a:r>
            <a:r>
              <a:rPr sz="1800" b="0" spc="-45" dirty="0">
                <a:solidFill>
                  <a:srgbClr val="767C7F"/>
                </a:solidFill>
                <a:latin typeface="Univers LT Pro 45 Light"/>
                <a:cs typeface="Univers LT Pro 45 Light"/>
              </a:rPr>
              <a:t>has</a:t>
            </a:r>
            <a:r>
              <a:rPr sz="1800" b="0" spc="-135" dirty="0">
                <a:solidFill>
                  <a:srgbClr val="767C7F"/>
                </a:solidFill>
                <a:latin typeface="Univers LT Pro 45 Light"/>
                <a:cs typeface="Univers LT Pro 45 Light"/>
              </a:rPr>
              <a:t> </a:t>
            </a:r>
            <a:r>
              <a:rPr sz="1800" b="0" spc="-75" dirty="0">
                <a:solidFill>
                  <a:srgbClr val="767C7F"/>
                </a:solidFill>
                <a:latin typeface="Univers LT Pro 45 Light"/>
                <a:cs typeface="Univers LT Pro 45 Light"/>
              </a:rPr>
              <a:t>family  </a:t>
            </a:r>
            <a:r>
              <a:rPr sz="1800" b="0" spc="-45" dirty="0">
                <a:solidFill>
                  <a:srgbClr val="767C7F"/>
                </a:solidFill>
                <a:latin typeface="Univers LT Pro 45 Light"/>
                <a:cs typeface="Univers LT Pro 45 Light"/>
              </a:rPr>
              <a:t>who </a:t>
            </a:r>
            <a:r>
              <a:rPr sz="1800" b="0" spc="-60" dirty="0">
                <a:solidFill>
                  <a:srgbClr val="767C7F"/>
                </a:solidFill>
                <a:latin typeface="Univers LT Pro 45 Light"/>
                <a:cs typeface="Univers LT Pro 45 Light"/>
              </a:rPr>
              <a:t>ordinarily </a:t>
            </a:r>
            <a:r>
              <a:rPr sz="1800" b="0" spc="-55" dirty="0">
                <a:solidFill>
                  <a:srgbClr val="767C7F"/>
                </a:solidFill>
                <a:latin typeface="Univers LT Pro 45 Light"/>
                <a:cs typeface="Univers LT Pro 45 Light"/>
              </a:rPr>
              <a:t>reside</a:t>
            </a:r>
            <a:r>
              <a:rPr sz="1800" b="0" spc="-340" dirty="0">
                <a:solidFill>
                  <a:srgbClr val="767C7F"/>
                </a:solidFill>
                <a:latin typeface="Univers LT Pro 45 Light"/>
                <a:cs typeface="Univers LT Pro 45 Light"/>
              </a:rPr>
              <a:t> </a:t>
            </a:r>
            <a:r>
              <a:rPr sz="1800" b="0" spc="-65" dirty="0">
                <a:solidFill>
                  <a:srgbClr val="767C7F"/>
                </a:solidFill>
                <a:latin typeface="Univers LT Pro 45 Light"/>
                <a:cs typeface="Univers LT Pro 45 Light"/>
              </a:rPr>
              <a:t>there.</a:t>
            </a:r>
            <a:endParaRPr sz="1800">
              <a:latin typeface="Univers LT Pro 45 Light"/>
              <a:cs typeface="Univers LT Pro 45 Light"/>
            </a:endParaRPr>
          </a:p>
          <a:p>
            <a:pPr marL="240665" marR="139065" indent="-228600">
              <a:lnSpc>
                <a:spcPts val="1800"/>
              </a:lnSpc>
              <a:spcBef>
                <a:spcPts val="1800"/>
              </a:spcBef>
              <a:buClr>
                <a:srgbClr val="808285"/>
              </a:buClr>
              <a:buChar char="−"/>
              <a:tabLst>
                <a:tab pos="241300" algn="l"/>
              </a:tabLst>
            </a:pPr>
            <a:r>
              <a:rPr sz="1800" b="0" spc="-65" dirty="0">
                <a:solidFill>
                  <a:srgbClr val="767C7F"/>
                </a:solidFill>
                <a:latin typeface="Univers LT Pro 45 Light"/>
                <a:cs typeface="Univers LT Pro 45 Light"/>
              </a:rPr>
              <a:t>Employment</a:t>
            </a:r>
            <a:r>
              <a:rPr sz="1800" b="0" spc="-140" dirty="0">
                <a:solidFill>
                  <a:srgbClr val="767C7F"/>
                </a:solidFill>
                <a:latin typeface="Univers LT Pro 45 Light"/>
                <a:cs typeface="Univers LT Pro 45 Light"/>
              </a:rPr>
              <a:t> </a:t>
            </a:r>
            <a:r>
              <a:rPr sz="1800" b="0" dirty="0">
                <a:solidFill>
                  <a:srgbClr val="767C7F"/>
                </a:solidFill>
                <a:latin typeface="Univers LT Pro 45 Light"/>
                <a:cs typeface="Univers LT Pro 45 Light"/>
              </a:rPr>
              <a:t>–</a:t>
            </a:r>
            <a:r>
              <a:rPr sz="1800" b="0" spc="-140" dirty="0">
                <a:solidFill>
                  <a:srgbClr val="767C7F"/>
                </a:solidFill>
                <a:latin typeface="Univers LT Pro 45 Light"/>
                <a:cs typeface="Univers LT Pro 45 Light"/>
              </a:rPr>
              <a:t> </a:t>
            </a:r>
            <a:r>
              <a:rPr sz="1800" b="0" spc="-60" dirty="0">
                <a:solidFill>
                  <a:srgbClr val="767C7F"/>
                </a:solidFill>
                <a:latin typeface="Univers LT Pro 45 Light"/>
                <a:cs typeface="Univers LT Pro 45 Light"/>
              </a:rPr>
              <a:t>current</a:t>
            </a:r>
            <a:r>
              <a:rPr sz="1800" b="0" spc="-170" dirty="0">
                <a:solidFill>
                  <a:srgbClr val="767C7F"/>
                </a:solidFill>
                <a:latin typeface="Univers LT Pro 45 Light"/>
                <a:cs typeface="Univers LT Pro 45 Light"/>
              </a:rPr>
              <a:t> </a:t>
            </a:r>
            <a:r>
              <a:rPr sz="1800" b="0" spc="-35" dirty="0">
                <a:solidFill>
                  <a:srgbClr val="767C7F"/>
                </a:solidFill>
                <a:latin typeface="Univers LT Pro 45 Light"/>
                <a:cs typeface="Univers LT Pro 45 Light"/>
              </a:rPr>
              <a:t>or</a:t>
            </a:r>
            <a:r>
              <a:rPr sz="1800" b="0" spc="-140" dirty="0">
                <a:solidFill>
                  <a:srgbClr val="767C7F"/>
                </a:solidFill>
                <a:latin typeface="Univers LT Pro 45 Light"/>
                <a:cs typeface="Univers LT Pro 45 Light"/>
              </a:rPr>
              <a:t> </a:t>
            </a:r>
            <a:r>
              <a:rPr sz="1800" b="0" spc="-35" dirty="0">
                <a:solidFill>
                  <a:srgbClr val="767C7F"/>
                </a:solidFill>
                <a:latin typeface="Univers LT Pro 45 Light"/>
                <a:cs typeface="Univers LT Pro 45 Light"/>
              </a:rPr>
              <a:t>to</a:t>
            </a:r>
            <a:r>
              <a:rPr sz="1800" b="0" spc="-135" dirty="0">
                <a:solidFill>
                  <a:srgbClr val="767C7F"/>
                </a:solidFill>
                <a:latin typeface="Univers LT Pro 45 Light"/>
                <a:cs typeface="Univers LT Pro 45 Light"/>
              </a:rPr>
              <a:t> </a:t>
            </a:r>
            <a:r>
              <a:rPr sz="1800" b="0" spc="-60" dirty="0">
                <a:solidFill>
                  <a:srgbClr val="767C7F"/>
                </a:solidFill>
                <a:latin typeface="Univers LT Pro 45 Light"/>
                <a:cs typeface="Univers LT Pro 45 Light"/>
              </a:rPr>
              <a:t>take  </a:t>
            </a:r>
            <a:r>
              <a:rPr sz="1800" b="0" spc="-35" dirty="0">
                <a:solidFill>
                  <a:srgbClr val="767C7F"/>
                </a:solidFill>
                <a:latin typeface="Univers LT Pro 45 Light"/>
                <a:cs typeface="Univers LT Pro 45 Light"/>
              </a:rPr>
              <a:t>up </a:t>
            </a:r>
            <a:r>
              <a:rPr sz="1800" b="0" spc="-60" dirty="0">
                <a:solidFill>
                  <a:srgbClr val="767C7F"/>
                </a:solidFill>
                <a:latin typeface="Univers LT Pro 45 Light"/>
                <a:cs typeface="Univers LT Pro 45 Light"/>
              </a:rPr>
              <a:t>permanent </a:t>
            </a:r>
            <a:r>
              <a:rPr sz="1800" b="0" spc="-65" dirty="0">
                <a:solidFill>
                  <a:srgbClr val="767C7F"/>
                </a:solidFill>
                <a:latin typeface="Univers LT Pro 45 Light"/>
                <a:cs typeface="Univers LT Pro 45 Light"/>
              </a:rPr>
              <a:t>employment in  </a:t>
            </a:r>
            <a:r>
              <a:rPr sz="1800" b="0" spc="-60" dirty="0">
                <a:solidFill>
                  <a:srgbClr val="767C7F"/>
                </a:solidFill>
                <a:latin typeface="Univers LT Pro 45 Light"/>
                <a:cs typeface="Univers LT Pro 45 Light"/>
              </a:rPr>
              <a:t>village </a:t>
            </a:r>
            <a:r>
              <a:rPr sz="1800" b="0" spc="-35" dirty="0">
                <a:solidFill>
                  <a:srgbClr val="767C7F"/>
                </a:solidFill>
                <a:latin typeface="Univers LT Pro 45 Light"/>
                <a:cs typeface="Univers LT Pro 45 Light"/>
              </a:rPr>
              <a:t>or</a:t>
            </a:r>
            <a:r>
              <a:rPr sz="1800" b="0" spc="-240" dirty="0">
                <a:solidFill>
                  <a:srgbClr val="767C7F"/>
                </a:solidFill>
                <a:latin typeface="Univers LT Pro 45 Light"/>
                <a:cs typeface="Univers LT Pro 45 Light"/>
              </a:rPr>
              <a:t> </a:t>
            </a:r>
            <a:r>
              <a:rPr sz="1800" b="0" spc="-65" dirty="0">
                <a:solidFill>
                  <a:srgbClr val="767C7F"/>
                </a:solidFill>
                <a:latin typeface="Univers LT Pro 45 Light"/>
                <a:cs typeface="Univers LT Pro 45 Light"/>
              </a:rPr>
              <a:t>parish.</a:t>
            </a:r>
            <a:endParaRPr sz="1800">
              <a:latin typeface="Univers LT Pro 45 Light"/>
              <a:cs typeface="Univers LT Pro 45 Light"/>
            </a:endParaRPr>
          </a:p>
          <a:p>
            <a:pPr marL="240665" marR="285750" indent="-228600">
              <a:lnSpc>
                <a:spcPts val="1800"/>
              </a:lnSpc>
              <a:spcBef>
                <a:spcPts val="1800"/>
              </a:spcBef>
              <a:buClr>
                <a:srgbClr val="808285"/>
              </a:buClr>
              <a:buChar char="−"/>
              <a:tabLst>
                <a:tab pos="241300" algn="l"/>
              </a:tabLst>
            </a:pPr>
            <a:r>
              <a:rPr sz="1800" b="0" spc="-135" dirty="0">
                <a:solidFill>
                  <a:srgbClr val="767C7F"/>
                </a:solidFill>
                <a:latin typeface="Univers LT Pro 45 Light"/>
                <a:cs typeface="Univers LT Pro 45 Light"/>
              </a:rPr>
              <a:t>To </a:t>
            </a:r>
            <a:r>
              <a:rPr sz="1800" b="0" spc="-60" dirty="0">
                <a:solidFill>
                  <a:srgbClr val="767C7F"/>
                </a:solidFill>
                <a:latin typeface="Univers LT Pro 45 Light"/>
                <a:cs typeface="Univers LT Pro 45 Light"/>
              </a:rPr>
              <a:t>support </a:t>
            </a:r>
            <a:r>
              <a:rPr sz="1800" b="0" spc="-35" dirty="0">
                <a:solidFill>
                  <a:srgbClr val="767C7F"/>
                </a:solidFill>
                <a:latin typeface="Univers LT Pro 45 Light"/>
                <a:cs typeface="Univers LT Pro 45 Light"/>
              </a:rPr>
              <a:t>or be </a:t>
            </a:r>
            <a:r>
              <a:rPr sz="1800" b="0" spc="-60" dirty="0">
                <a:solidFill>
                  <a:srgbClr val="767C7F"/>
                </a:solidFill>
                <a:latin typeface="Univers LT Pro 45 Light"/>
                <a:cs typeface="Univers LT Pro 45 Light"/>
              </a:rPr>
              <a:t>supported </a:t>
            </a:r>
            <a:r>
              <a:rPr sz="1800" b="0" spc="-50" dirty="0">
                <a:solidFill>
                  <a:srgbClr val="767C7F"/>
                </a:solidFill>
                <a:latin typeface="Univers LT Pro 45 Light"/>
                <a:cs typeface="Univers LT Pro 45 Light"/>
              </a:rPr>
              <a:t>by  </a:t>
            </a:r>
            <a:r>
              <a:rPr sz="1800" b="0" spc="-55" dirty="0">
                <a:solidFill>
                  <a:srgbClr val="767C7F"/>
                </a:solidFill>
                <a:latin typeface="Univers LT Pro 45 Light"/>
                <a:cs typeface="Univers LT Pro 45 Light"/>
              </a:rPr>
              <a:t>member </a:t>
            </a:r>
            <a:r>
              <a:rPr sz="1800" b="0" spc="-35" dirty="0">
                <a:solidFill>
                  <a:srgbClr val="767C7F"/>
                </a:solidFill>
                <a:latin typeface="Univers LT Pro 45 Light"/>
                <a:cs typeface="Univers LT Pro 45 Light"/>
              </a:rPr>
              <a:t>of </a:t>
            </a:r>
            <a:r>
              <a:rPr sz="1800" b="0" spc="-60" dirty="0">
                <a:solidFill>
                  <a:srgbClr val="767C7F"/>
                </a:solidFill>
                <a:latin typeface="Univers LT Pro 45 Light"/>
                <a:cs typeface="Univers LT Pro 45 Light"/>
              </a:rPr>
              <a:t>family </a:t>
            </a:r>
            <a:r>
              <a:rPr sz="1800" b="0" spc="-65" dirty="0">
                <a:solidFill>
                  <a:srgbClr val="767C7F"/>
                </a:solidFill>
                <a:latin typeface="Univers LT Pro 45 Light"/>
                <a:cs typeface="Univers LT Pro 45 Light"/>
              </a:rPr>
              <a:t>ordinarily  </a:t>
            </a:r>
            <a:r>
              <a:rPr sz="1800" b="0" spc="-60" dirty="0">
                <a:solidFill>
                  <a:srgbClr val="767C7F"/>
                </a:solidFill>
                <a:latin typeface="Univers LT Pro 45 Light"/>
                <a:cs typeface="Univers LT Pro 45 Light"/>
              </a:rPr>
              <a:t>resident</a:t>
            </a:r>
            <a:r>
              <a:rPr sz="1800" b="0" spc="-140" dirty="0">
                <a:solidFill>
                  <a:srgbClr val="767C7F"/>
                </a:solidFill>
                <a:latin typeface="Univers LT Pro 45 Light"/>
                <a:cs typeface="Univers LT Pro 45 Light"/>
              </a:rPr>
              <a:t> </a:t>
            </a:r>
            <a:r>
              <a:rPr sz="1800" b="0" spc="-35" dirty="0">
                <a:solidFill>
                  <a:srgbClr val="767C7F"/>
                </a:solidFill>
                <a:latin typeface="Univers LT Pro 45 Light"/>
                <a:cs typeface="Univers LT Pro 45 Light"/>
              </a:rPr>
              <a:t>in</a:t>
            </a:r>
            <a:r>
              <a:rPr sz="1800" b="0" spc="-135" dirty="0">
                <a:solidFill>
                  <a:srgbClr val="767C7F"/>
                </a:solidFill>
                <a:latin typeface="Univers LT Pro 45 Light"/>
                <a:cs typeface="Univers LT Pro 45 Light"/>
              </a:rPr>
              <a:t> </a:t>
            </a:r>
            <a:r>
              <a:rPr sz="1800" b="0" spc="-45" dirty="0">
                <a:solidFill>
                  <a:srgbClr val="767C7F"/>
                </a:solidFill>
                <a:latin typeface="Univers LT Pro 45 Light"/>
                <a:cs typeface="Univers LT Pro 45 Light"/>
              </a:rPr>
              <a:t>the</a:t>
            </a:r>
            <a:r>
              <a:rPr sz="1800" b="0" spc="-135" dirty="0">
                <a:solidFill>
                  <a:srgbClr val="767C7F"/>
                </a:solidFill>
                <a:latin typeface="Univers LT Pro 45 Light"/>
                <a:cs typeface="Univers LT Pro 45 Light"/>
              </a:rPr>
              <a:t> </a:t>
            </a:r>
            <a:r>
              <a:rPr sz="1800" b="0" spc="-60" dirty="0">
                <a:solidFill>
                  <a:srgbClr val="767C7F"/>
                </a:solidFill>
                <a:latin typeface="Univers LT Pro 45 Light"/>
                <a:cs typeface="Univers LT Pro 45 Light"/>
              </a:rPr>
              <a:t>village</a:t>
            </a:r>
            <a:r>
              <a:rPr sz="1800" b="0" spc="-170" dirty="0">
                <a:solidFill>
                  <a:srgbClr val="767C7F"/>
                </a:solidFill>
                <a:latin typeface="Univers LT Pro 45 Light"/>
                <a:cs typeface="Univers LT Pro 45 Light"/>
              </a:rPr>
              <a:t> </a:t>
            </a:r>
            <a:r>
              <a:rPr sz="1800" b="0" spc="-35" dirty="0">
                <a:solidFill>
                  <a:srgbClr val="767C7F"/>
                </a:solidFill>
                <a:latin typeface="Univers LT Pro 45 Light"/>
                <a:cs typeface="Univers LT Pro 45 Light"/>
              </a:rPr>
              <a:t>or</a:t>
            </a:r>
            <a:r>
              <a:rPr sz="1800" b="0" spc="-135" dirty="0">
                <a:solidFill>
                  <a:srgbClr val="767C7F"/>
                </a:solidFill>
                <a:latin typeface="Univers LT Pro 45 Light"/>
                <a:cs typeface="Univers LT Pro 45 Light"/>
              </a:rPr>
              <a:t> </a:t>
            </a:r>
            <a:r>
              <a:rPr sz="1800" b="0" spc="-65" dirty="0">
                <a:solidFill>
                  <a:srgbClr val="767C7F"/>
                </a:solidFill>
                <a:latin typeface="Univers LT Pro 45 Light"/>
                <a:cs typeface="Univers LT Pro 45 Light"/>
              </a:rPr>
              <a:t>parish.</a:t>
            </a:r>
            <a:endParaRPr sz="1800">
              <a:latin typeface="Univers LT Pro 45 Light"/>
              <a:cs typeface="Univers LT Pro 45 Light"/>
            </a:endParaRPr>
          </a:p>
        </p:txBody>
      </p:sp>
      <p:sp>
        <p:nvSpPr>
          <p:cNvPr id="10" name="object 10"/>
          <p:cNvSpPr txBox="1"/>
          <p:nvPr/>
        </p:nvSpPr>
        <p:spPr>
          <a:xfrm>
            <a:off x="4244299" y="1834977"/>
            <a:ext cx="3359785" cy="3271520"/>
          </a:xfrm>
          <a:prstGeom prst="rect">
            <a:avLst/>
          </a:prstGeom>
        </p:spPr>
        <p:txBody>
          <a:bodyPr vert="horz" wrap="square" lIns="0" tIns="58419" rIns="0" bIns="0" rtlCol="0">
            <a:spAutoFit/>
          </a:bodyPr>
          <a:lstStyle/>
          <a:p>
            <a:pPr marL="12700" marR="100330">
              <a:lnSpc>
                <a:spcPts val="1800"/>
              </a:lnSpc>
              <a:spcBef>
                <a:spcPts val="459"/>
              </a:spcBef>
            </a:pPr>
            <a:r>
              <a:rPr sz="1800" b="0" spc="-60" dirty="0">
                <a:solidFill>
                  <a:srgbClr val="767C7F"/>
                </a:solidFill>
                <a:latin typeface="Univers LT Pro 45 Light"/>
                <a:cs typeface="Univers LT Pro 45 Light"/>
              </a:rPr>
              <a:t>Applicants </a:t>
            </a:r>
            <a:r>
              <a:rPr sz="1800" b="0" spc="-45" dirty="0">
                <a:solidFill>
                  <a:srgbClr val="767C7F"/>
                </a:solidFill>
                <a:latin typeface="Univers LT Pro 45 Light"/>
                <a:cs typeface="Univers LT Pro 45 Light"/>
              </a:rPr>
              <a:t>who </a:t>
            </a:r>
            <a:r>
              <a:rPr sz="1800" b="0" spc="-35" dirty="0">
                <a:solidFill>
                  <a:srgbClr val="767C7F"/>
                </a:solidFill>
                <a:latin typeface="Univers LT Pro 45 Light"/>
                <a:cs typeface="Univers LT Pro 45 Light"/>
              </a:rPr>
              <a:t>do </a:t>
            </a:r>
            <a:r>
              <a:rPr sz="1800" b="0" spc="-45" dirty="0">
                <a:solidFill>
                  <a:srgbClr val="767C7F"/>
                </a:solidFill>
                <a:latin typeface="Univers LT Pro 45 Light"/>
                <a:cs typeface="Univers LT Pro 45 Light"/>
              </a:rPr>
              <a:t>not </a:t>
            </a:r>
            <a:r>
              <a:rPr sz="1800" b="0" spc="-50" dirty="0">
                <a:solidFill>
                  <a:srgbClr val="767C7F"/>
                </a:solidFill>
                <a:latin typeface="Univers LT Pro 45 Light"/>
                <a:cs typeface="Univers LT Pro 45 Light"/>
              </a:rPr>
              <a:t>meet </a:t>
            </a:r>
            <a:r>
              <a:rPr sz="1800" b="0" spc="-55" dirty="0">
                <a:solidFill>
                  <a:srgbClr val="767C7F"/>
                </a:solidFill>
                <a:latin typeface="Univers LT Pro 45 Light"/>
                <a:cs typeface="Univers LT Pro 45 Light"/>
              </a:rPr>
              <a:t>any  </a:t>
            </a:r>
            <a:r>
              <a:rPr sz="1800" b="0" spc="-35" dirty="0">
                <a:solidFill>
                  <a:srgbClr val="767C7F"/>
                </a:solidFill>
                <a:latin typeface="Univers LT Pro 45 Light"/>
                <a:cs typeface="Univers LT Pro 45 Light"/>
              </a:rPr>
              <a:t>of</a:t>
            </a:r>
            <a:r>
              <a:rPr sz="1800" b="0" spc="-135" dirty="0">
                <a:solidFill>
                  <a:srgbClr val="767C7F"/>
                </a:solidFill>
                <a:latin typeface="Univers LT Pro 45 Light"/>
                <a:cs typeface="Univers LT Pro 45 Light"/>
              </a:rPr>
              <a:t> </a:t>
            </a:r>
            <a:r>
              <a:rPr sz="1800" b="0" spc="-45" dirty="0">
                <a:solidFill>
                  <a:srgbClr val="767C7F"/>
                </a:solidFill>
                <a:latin typeface="Univers LT Pro 45 Light"/>
                <a:cs typeface="Univers LT Pro 45 Light"/>
              </a:rPr>
              <a:t>the</a:t>
            </a:r>
            <a:r>
              <a:rPr sz="1800" b="0" spc="-135" dirty="0">
                <a:solidFill>
                  <a:srgbClr val="767C7F"/>
                </a:solidFill>
                <a:latin typeface="Univers LT Pro 45 Light"/>
                <a:cs typeface="Univers LT Pro 45 Light"/>
              </a:rPr>
              <a:t> </a:t>
            </a:r>
            <a:r>
              <a:rPr sz="1800" b="0" spc="-70" dirty="0">
                <a:solidFill>
                  <a:srgbClr val="767C7F"/>
                </a:solidFill>
                <a:latin typeface="Univers LT Pro 45 Light"/>
                <a:cs typeface="Univers LT Pro 45 Light"/>
              </a:rPr>
              <a:t>above</a:t>
            </a:r>
            <a:r>
              <a:rPr sz="1800" b="0" spc="-130" dirty="0">
                <a:solidFill>
                  <a:srgbClr val="767C7F"/>
                </a:solidFill>
                <a:latin typeface="Univers LT Pro 45 Light"/>
                <a:cs typeface="Univers LT Pro 45 Light"/>
              </a:rPr>
              <a:t> </a:t>
            </a:r>
            <a:r>
              <a:rPr sz="1800" b="0" spc="-60" dirty="0">
                <a:solidFill>
                  <a:srgbClr val="767C7F"/>
                </a:solidFill>
                <a:latin typeface="Univers LT Pro 45 Light"/>
                <a:cs typeface="Univers LT Pro 45 Light"/>
              </a:rPr>
              <a:t>criteria</a:t>
            </a:r>
            <a:r>
              <a:rPr sz="1800" b="0" spc="-135" dirty="0">
                <a:solidFill>
                  <a:srgbClr val="767C7F"/>
                </a:solidFill>
                <a:latin typeface="Univers LT Pro 45 Light"/>
                <a:cs typeface="Univers LT Pro 45 Light"/>
              </a:rPr>
              <a:t> </a:t>
            </a:r>
            <a:r>
              <a:rPr sz="1800" b="0" spc="-50" dirty="0">
                <a:solidFill>
                  <a:srgbClr val="767C7F"/>
                </a:solidFill>
                <a:latin typeface="Univers LT Pro 45 Light"/>
                <a:cs typeface="Univers LT Pro 45 Light"/>
              </a:rPr>
              <a:t>will</a:t>
            </a:r>
            <a:r>
              <a:rPr sz="1800" b="0" spc="-130" dirty="0">
                <a:solidFill>
                  <a:srgbClr val="767C7F"/>
                </a:solidFill>
                <a:latin typeface="Univers LT Pro 45 Light"/>
                <a:cs typeface="Univers LT Pro 45 Light"/>
              </a:rPr>
              <a:t> </a:t>
            </a:r>
            <a:r>
              <a:rPr sz="1800" b="0" spc="-45" dirty="0">
                <a:solidFill>
                  <a:srgbClr val="767C7F"/>
                </a:solidFill>
                <a:latin typeface="Univers LT Pro 45 Light"/>
                <a:cs typeface="Univers LT Pro 45 Light"/>
              </a:rPr>
              <a:t>not</a:t>
            </a:r>
            <a:r>
              <a:rPr sz="1800" b="0" spc="-135" dirty="0">
                <a:solidFill>
                  <a:srgbClr val="767C7F"/>
                </a:solidFill>
                <a:latin typeface="Univers LT Pro 45 Light"/>
                <a:cs typeface="Univers LT Pro 45 Light"/>
              </a:rPr>
              <a:t> </a:t>
            </a:r>
            <a:r>
              <a:rPr sz="1800" b="0" spc="-70" dirty="0">
                <a:solidFill>
                  <a:srgbClr val="767C7F"/>
                </a:solidFill>
                <a:latin typeface="Univers LT Pro 45 Light"/>
                <a:cs typeface="Univers LT Pro 45 Light"/>
              </a:rPr>
              <a:t>have</a:t>
            </a:r>
            <a:r>
              <a:rPr sz="1800" b="0" spc="-130" dirty="0">
                <a:solidFill>
                  <a:srgbClr val="767C7F"/>
                </a:solidFill>
                <a:latin typeface="Univers LT Pro 45 Light"/>
                <a:cs typeface="Univers LT Pro 45 Light"/>
              </a:rPr>
              <a:t> </a:t>
            </a:r>
            <a:r>
              <a:rPr sz="1800" b="0" dirty="0">
                <a:solidFill>
                  <a:srgbClr val="767C7F"/>
                </a:solidFill>
                <a:latin typeface="Univers LT Pro 45 Light"/>
                <a:cs typeface="Univers LT Pro 45 Light"/>
              </a:rPr>
              <a:t>a  </a:t>
            </a:r>
            <a:r>
              <a:rPr sz="1800" b="0" spc="-60" dirty="0">
                <a:solidFill>
                  <a:srgbClr val="767C7F"/>
                </a:solidFill>
                <a:latin typeface="Univers LT Pro 45 Light"/>
                <a:cs typeface="Univers LT Pro 45 Light"/>
              </a:rPr>
              <a:t>village</a:t>
            </a:r>
            <a:r>
              <a:rPr sz="1800" b="0" spc="-175" dirty="0">
                <a:solidFill>
                  <a:srgbClr val="767C7F"/>
                </a:solidFill>
                <a:latin typeface="Univers LT Pro 45 Light"/>
                <a:cs typeface="Univers LT Pro 45 Light"/>
              </a:rPr>
              <a:t> </a:t>
            </a:r>
            <a:r>
              <a:rPr sz="1800" b="0" spc="-35" dirty="0">
                <a:solidFill>
                  <a:srgbClr val="767C7F"/>
                </a:solidFill>
                <a:latin typeface="Univers LT Pro 45 Light"/>
                <a:cs typeface="Univers LT Pro 45 Light"/>
              </a:rPr>
              <a:t>or</a:t>
            </a:r>
            <a:r>
              <a:rPr sz="1800" b="0" spc="-135" dirty="0">
                <a:solidFill>
                  <a:srgbClr val="767C7F"/>
                </a:solidFill>
                <a:latin typeface="Univers LT Pro 45 Light"/>
                <a:cs typeface="Univers LT Pro 45 Light"/>
              </a:rPr>
              <a:t> </a:t>
            </a:r>
            <a:r>
              <a:rPr sz="1800" b="0" spc="-55" dirty="0">
                <a:solidFill>
                  <a:srgbClr val="767C7F"/>
                </a:solidFill>
                <a:latin typeface="Univers LT Pro 45 Light"/>
                <a:cs typeface="Univers LT Pro 45 Light"/>
              </a:rPr>
              <a:t>parish</a:t>
            </a:r>
            <a:r>
              <a:rPr sz="1800" b="0" spc="-135" dirty="0">
                <a:solidFill>
                  <a:srgbClr val="767C7F"/>
                </a:solidFill>
                <a:latin typeface="Univers LT Pro 45 Light"/>
                <a:cs typeface="Univers LT Pro 45 Light"/>
              </a:rPr>
              <a:t> </a:t>
            </a:r>
            <a:r>
              <a:rPr sz="1800" b="0" spc="-55" dirty="0">
                <a:solidFill>
                  <a:srgbClr val="767C7F"/>
                </a:solidFill>
                <a:latin typeface="Univers LT Pro 45 Light"/>
                <a:cs typeface="Univers LT Pro 45 Light"/>
              </a:rPr>
              <a:t>local</a:t>
            </a:r>
            <a:r>
              <a:rPr sz="1800" b="0" spc="-135" dirty="0">
                <a:solidFill>
                  <a:srgbClr val="767C7F"/>
                </a:solidFill>
                <a:latin typeface="Univers LT Pro 45 Light"/>
                <a:cs typeface="Univers LT Pro 45 Light"/>
              </a:rPr>
              <a:t> </a:t>
            </a:r>
            <a:r>
              <a:rPr sz="1800" b="0" spc="-65" dirty="0">
                <a:solidFill>
                  <a:srgbClr val="767C7F"/>
                </a:solidFill>
                <a:latin typeface="Univers LT Pro 45 Light"/>
                <a:cs typeface="Univers LT Pro 45 Light"/>
              </a:rPr>
              <a:t>connection.</a:t>
            </a:r>
            <a:endParaRPr sz="1800">
              <a:latin typeface="Univers LT Pro 45 Light"/>
              <a:cs typeface="Univers LT Pro 45 Light"/>
            </a:endParaRPr>
          </a:p>
          <a:p>
            <a:pPr marL="12700" marR="236854">
              <a:lnSpc>
                <a:spcPts val="1800"/>
              </a:lnSpc>
              <a:spcBef>
                <a:spcPts val="1800"/>
              </a:spcBef>
            </a:pPr>
            <a:r>
              <a:rPr sz="1800" b="0" spc="-60" dirty="0">
                <a:solidFill>
                  <a:srgbClr val="767C7F"/>
                </a:solidFill>
                <a:latin typeface="Univers LT Pro 45 Light"/>
                <a:cs typeface="Univers LT Pro 45 Light"/>
              </a:rPr>
              <a:t>Applicants</a:t>
            </a:r>
            <a:r>
              <a:rPr sz="1800" b="0" spc="-145" dirty="0">
                <a:solidFill>
                  <a:srgbClr val="767C7F"/>
                </a:solidFill>
                <a:latin typeface="Univers LT Pro 45 Light"/>
                <a:cs typeface="Univers LT Pro 45 Light"/>
              </a:rPr>
              <a:t> </a:t>
            </a:r>
            <a:r>
              <a:rPr sz="1800" b="0" spc="-50" dirty="0">
                <a:solidFill>
                  <a:srgbClr val="767C7F"/>
                </a:solidFill>
                <a:latin typeface="Univers LT Pro 45 Light"/>
                <a:cs typeface="Univers LT Pro 45 Light"/>
              </a:rPr>
              <a:t>will</a:t>
            </a:r>
            <a:r>
              <a:rPr sz="1800" b="0" spc="-140" dirty="0">
                <a:solidFill>
                  <a:srgbClr val="767C7F"/>
                </a:solidFill>
                <a:latin typeface="Univers LT Pro 45 Light"/>
                <a:cs typeface="Univers LT Pro 45 Light"/>
              </a:rPr>
              <a:t> </a:t>
            </a:r>
            <a:r>
              <a:rPr sz="1800" b="0" spc="-50" dirty="0">
                <a:solidFill>
                  <a:srgbClr val="767C7F"/>
                </a:solidFill>
                <a:latin typeface="Univers LT Pro 45 Light"/>
                <a:cs typeface="Univers LT Pro 45 Light"/>
              </a:rPr>
              <a:t>also</a:t>
            </a:r>
            <a:r>
              <a:rPr sz="1800" b="0" spc="-145" dirty="0">
                <a:solidFill>
                  <a:srgbClr val="767C7F"/>
                </a:solidFill>
                <a:latin typeface="Univers LT Pro 45 Light"/>
                <a:cs typeface="Univers LT Pro 45 Light"/>
              </a:rPr>
              <a:t> </a:t>
            </a:r>
            <a:r>
              <a:rPr sz="1800" b="0" spc="-50" dirty="0">
                <a:solidFill>
                  <a:srgbClr val="767C7F"/>
                </a:solidFill>
                <a:latin typeface="Univers LT Pro 45 Light"/>
                <a:cs typeface="Univers LT Pro 45 Light"/>
              </a:rPr>
              <a:t>need</a:t>
            </a:r>
            <a:r>
              <a:rPr sz="1800" b="0" spc="-140" dirty="0">
                <a:solidFill>
                  <a:srgbClr val="767C7F"/>
                </a:solidFill>
                <a:latin typeface="Univers LT Pro 45 Light"/>
                <a:cs typeface="Univers LT Pro 45 Light"/>
              </a:rPr>
              <a:t> </a:t>
            </a:r>
            <a:r>
              <a:rPr sz="1800" b="0" spc="-35" dirty="0">
                <a:solidFill>
                  <a:srgbClr val="767C7F"/>
                </a:solidFill>
                <a:latin typeface="Univers LT Pro 45 Light"/>
                <a:cs typeface="Univers LT Pro 45 Light"/>
              </a:rPr>
              <a:t>to</a:t>
            </a:r>
            <a:r>
              <a:rPr sz="1800" b="0" spc="-145" dirty="0">
                <a:solidFill>
                  <a:srgbClr val="767C7F"/>
                </a:solidFill>
                <a:latin typeface="Univers LT Pro 45 Light"/>
                <a:cs typeface="Univers LT Pro 45 Light"/>
              </a:rPr>
              <a:t> </a:t>
            </a:r>
            <a:r>
              <a:rPr sz="1800" b="0" spc="-65" dirty="0">
                <a:solidFill>
                  <a:srgbClr val="767C7F"/>
                </a:solidFill>
                <a:latin typeface="Univers LT Pro 45 Light"/>
                <a:cs typeface="Univers LT Pro 45 Light"/>
              </a:rPr>
              <a:t>meet  </a:t>
            </a:r>
            <a:r>
              <a:rPr sz="1800" b="0" spc="-45" dirty="0">
                <a:solidFill>
                  <a:srgbClr val="767C7F"/>
                </a:solidFill>
                <a:latin typeface="Univers LT Pro 45 Light"/>
                <a:cs typeface="Univers LT Pro 45 Light"/>
              </a:rPr>
              <a:t>the </a:t>
            </a:r>
            <a:r>
              <a:rPr sz="1800" b="0" spc="-70" dirty="0">
                <a:solidFill>
                  <a:srgbClr val="767C7F"/>
                </a:solidFill>
                <a:latin typeface="Univers LT Pro 45 Light"/>
                <a:cs typeface="Univers LT Pro 45 Light"/>
              </a:rPr>
              <a:t>following</a:t>
            </a:r>
            <a:r>
              <a:rPr sz="1800" b="0" spc="-220" dirty="0">
                <a:solidFill>
                  <a:srgbClr val="767C7F"/>
                </a:solidFill>
                <a:latin typeface="Univers LT Pro 45 Light"/>
                <a:cs typeface="Univers LT Pro 45 Light"/>
              </a:rPr>
              <a:t> </a:t>
            </a:r>
            <a:r>
              <a:rPr sz="1800" b="0" spc="-65" dirty="0">
                <a:solidFill>
                  <a:srgbClr val="767C7F"/>
                </a:solidFill>
                <a:latin typeface="Univers LT Pro 45 Light"/>
                <a:cs typeface="Univers LT Pro 45 Light"/>
              </a:rPr>
              <a:t>criteria;</a:t>
            </a:r>
            <a:endParaRPr sz="1800">
              <a:latin typeface="Univers LT Pro 45 Light"/>
              <a:cs typeface="Univers LT Pro 45 Light"/>
            </a:endParaRPr>
          </a:p>
          <a:p>
            <a:pPr marL="241300" marR="14604" indent="-228600">
              <a:lnSpc>
                <a:spcPts val="1800"/>
              </a:lnSpc>
              <a:spcBef>
                <a:spcPts val="1800"/>
              </a:spcBef>
              <a:buClr>
                <a:srgbClr val="808285"/>
              </a:buClr>
              <a:buChar char="−"/>
              <a:tabLst>
                <a:tab pos="241300" algn="l"/>
              </a:tabLst>
            </a:pPr>
            <a:r>
              <a:rPr sz="1800" b="0" spc="-70" dirty="0">
                <a:solidFill>
                  <a:srgbClr val="767C7F"/>
                </a:solidFill>
                <a:latin typeface="Univers LT Pro 45 Light"/>
                <a:cs typeface="Univers LT Pro 45 Light"/>
              </a:rPr>
              <a:t>Have </a:t>
            </a:r>
            <a:r>
              <a:rPr sz="1800" b="0" spc="-35" dirty="0">
                <a:solidFill>
                  <a:srgbClr val="767C7F"/>
                </a:solidFill>
                <a:latin typeface="Univers LT Pro 45 Light"/>
                <a:cs typeface="Univers LT Pro 45 Light"/>
              </a:rPr>
              <a:t>an</a:t>
            </a:r>
            <a:r>
              <a:rPr sz="1800" b="0" spc="-390" dirty="0">
                <a:solidFill>
                  <a:srgbClr val="767C7F"/>
                </a:solidFill>
                <a:latin typeface="Univers LT Pro 45 Light"/>
                <a:cs typeface="Univers LT Pro 45 Light"/>
              </a:rPr>
              <a:t> </a:t>
            </a:r>
            <a:r>
              <a:rPr sz="1800" b="0" spc="-60" dirty="0">
                <a:solidFill>
                  <a:srgbClr val="767C7F"/>
                </a:solidFill>
                <a:latin typeface="Univers LT Pro 45 Light"/>
                <a:cs typeface="Univers LT Pro 45 Light"/>
              </a:rPr>
              <a:t>active Hampshire </a:t>
            </a:r>
            <a:r>
              <a:rPr sz="1800" b="0" spc="-65" dirty="0">
                <a:solidFill>
                  <a:srgbClr val="767C7F"/>
                </a:solidFill>
                <a:latin typeface="Univers LT Pro 45 Light"/>
                <a:cs typeface="Univers LT Pro 45 Light"/>
              </a:rPr>
              <a:t>Home  </a:t>
            </a:r>
            <a:r>
              <a:rPr sz="1800" b="0" spc="-55" dirty="0">
                <a:solidFill>
                  <a:srgbClr val="767C7F"/>
                </a:solidFill>
                <a:latin typeface="Univers LT Pro 45 Light"/>
                <a:cs typeface="Univers LT Pro 45 Light"/>
              </a:rPr>
              <a:t>Choice </a:t>
            </a:r>
            <a:r>
              <a:rPr sz="1800" b="0" spc="-60" dirty="0">
                <a:solidFill>
                  <a:srgbClr val="767C7F"/>
                </a:solidFill>
                <a:latin typeface="Univers LT Pro 45 Light"/>
                <a:cs typeface="Univers LT Pro 45 Light"/>
              </a:rPr>
              <a:t>application </a:t>
            </a:r>
            <a:r>
              <a:rPr sz="1800" b="0" spc="-45" dirty="0">
                <a:solidFill>
                  <a:srgbClr val="767C7F"/>
                </a:solidFill>
                <a:latin typeface="Univers LT Pro 45 Light"/>
                <a:cs typeface="Univers LT Pro 45 Light"/>
              </a:rPr>
              <a:t>and </a:t>
            </a:r>
            <a:r>
              <a:rPr sz="1800" b="0" spc="-70" dirty="0">
                <a:solidFill>
                  <a:srgbClr val="767C7F"/>
                </a:solidFill>
                <a:latin typeface="Univers LT Pro 45 Light"/>
                <a:cs typeface="Univers LT Pro 45 Light"/>
              </a:rPr>
              <a:t>therefore  </a:t>
            </a:r>
            <a:r>
              <a:rPr sz="1800" b="0" spc="-60" dirty="0">
                <a:solidFill>
                  <a:srgbClr val="767C7F"/>
                </a:solidFill>
                <a:latin typeface="Univers LT Pro 45 Light"/>
                <a:cs typeface="Univers LT Pro 45 Light"/>
              </a:rPr>
              <a:t>current housing</a:t>
            </a:r>
            <a:r>
              <a:rPr sz="1800" b="0" spc="-204" dirty="0">
                <a:solidFill>
                  <a:srgbClr val="767C7F"/>
                </a:solidFill>
                <a:latin typeface="Univers LT Pro 45 Light"/>
                <a:cs typeface="Univers LT Pro 45 Light"/>
              </a:rPr>
              <a:t> </a:t>
            </a:r>
            <a:r>
              <a:rPr sz="1800" b="0" spc="-65" dirty="0">
                <a:solidFill>
                  <a:srgbClr val="767C7F"/>
                </a:solidFill>
                <a:latin typeface="Univers LT Pro 45 Light"/>
                <a:cs typeface="Univers LT Pro 45 Light"/>
              </a:rPr>
              <a:t>need.</a:t>
            </a:r>
            <a:endParaRPr sz="1800">
              <a:latin typeface="Univers LT Pro 45 Light"/>
              <a:cs typeface="Univers LT Pro 45 Light"/>
            </a:endParaRPr>
          </a:p>
          <a:p>
            <a:pPr marL="241300" marR="5080" indent="-228600">
              <a:lnSpc>
                <a:spcPts val="1800"/>
              </a:lnSpc>
              <a:spcBef>
                <a:spcPts val="1800"/>
              </a:spcBef>
              <a:buClr>
                <a:srgbClr val="808285"/>
              </a:buClr>
              <a:buChar char="−"/>
              <a:tabLst>
                <a:tab pos="241300" algn="l"/>
              </a:tabLst>
            </a:pPr>
            <a:r>
              <a:rPr sz="1800" b="0" spc="-70" dirty="0">
                <a:solidFill>
                  <a:srgbClr val="767C7F"/>
                </a:solidFill>
                <a:latin typeface="Univers LT Pro 45 Light"/>
                <a:cs typeface="Univers LT Pro 45 Light"/>
              </a:rPr>
              <a:t>Have</a:t>
            </a:r>
            <a:r>
              <a:rPr sz="1800" b="0" spc="-145" dirty="0">
                <a:solidFill>
                  <a:srgbClr val="767C7F"/>
                </a:solidFill>
                <a:latin typeface="Univers LT Pro 45 Light"/>
                <a:cs typeface="Univers LT Pro 45 Light"/>
              </a:rPr>
              <a:t> </a:t>
            </a:r>
            <a:r>
              <a:rPr sz="1800" b="0" dirty="0">
                <a:solidFill>
                  <a:srgbClr val="767C7F"/>
                </a:solidFill>
                <a:latin typeface="Univers LT Pro 45 Light"/>
                <a:cs typeface="Univers LT Pro 45 Light"/>
              </a:rPr>
              <a:t>a</a:t>
            </a:r>
            <a:r>
              <a:rPr sz="1800" b="0" spc="-140" dirty="0">
                <a:solidFill>
                  <a:srgbClr val="767C7F"/>
                </a:solidFill>
                <a:latin typeface="Univers LT Pro 45 Light"/>
                <a:cs typeface="Univers LT Pro 45 Light"/>
              </a:rPr>
              <a:t> </a:t>
            </a:r>
            <a:r>
              <a:rPr sz="1800" b="0" spc="-60" dirty="0">
                <a:solidFill>
                  <a:srgbClr val="767C7F"/>
                </a:solidFill>
                <a:latin typeface="Univers LT Pro 45 Light"/>
                <a:cs typeface="Univers LT Pro 45 Light"/>
              </a:rPr>
              <a:t>bedroom</a:t>
            </a:r>
            <a:r>
              <a:rPr sz="1800" b="0" spc="-175" dirty="0">
                <a:solidFill>
                  <a:srgbClr val="767C7F"/>
                </a:solidFill>
                <a:latin typeface="Univers LT Pro 45 Light"/>
                <a:cs typeface="Univers LT Pro 45 Light"/>
              </a:rPr>
              <a:t> </a:t>
            </a:r>
            <a:r>
              <a:rPr sz="1800" b="0" spc="-60" dirty="0">
                <a:solidFill>
                  <a:srgbClr val="767C7F"/>
                </a:solidFill>
                <a:latin typeface="Univers LT Pro 45 Light"/>
                <a:cs typeface="Univers LT Pro 45 Light"/>
              </a:rPr>
              <a:t>entitlement</a:t>
            </a:r>
            <a:r>
              <a:rPr sz="1800" b="0" spc="-140" dirty="0">
                <a:solidFill>
                  <a:srgbClr val="767C7F"/>
                </a:solidFill>
                <a:latin typeface="Univers LT Pro 45 Light"/>
                <a:cs typeface="Univers LT Pro 45 Light"/>
              </a:rPr>
              <a:t> </a:t>
            </a:r>
            <a:r>
              <a:rPr sz="1800" b="0" spc="-65" dirty="0">
                <a:solidFill>
                  <a:srgbClr val="767C7F"/>
                </a:solidFill>
                <a:latin typeface="Univers LT Pro 45 Light"/>
                <a:cs typeface="Univers LT Pro 45 Light"/>
              </a:rPr>
              <a:t>that  </a:t>
            </a:r>
            <a:r>
              <a:rPr sz="1800" b="0" spc="-55" dirty="0">
                <a:solidFill>
                  <a:srgbClr val="767C7F"/>
                </a:solidFill>
                <a:latin typeface="Univers LT Pro 45 Light"/>
                <a:cs typeface="Univers LT Pro 45 Light"/>
              </a:rPr>
              <a:t>suits </a:t>
            </a:r>
            <a:r>
              <a:rPr sz="1800" b="0" spc="-45" dirty="0">
                <a:solidFill>
                  <a:srgbClr val="767C7F"/>
                </a:solidFill>
                <a:latin typeface="Univers LT Pro 45 Light"/>
                <a:cs typeface="Univers LT Pro 45 Light"/>
              </a:rPr>
              <a:t>the </a:t>
            </a:r>
            <a:r>
              <a:rPr sz="1800" b="0" spc="-60" dirty="0">
                <a:solidFill>
                  <a:srgbClr val="767C7F"/>
                </a:solidFill>
                <a:latin typeface="Univers LT Pro 45 Light"/>
                <a:cs typeface="Univers LT Pro 45 Light"/>
              </a:rPr>
              <a:t>properties, </a:t>
            </a:r>
            <a:r>
              <a:rPr sz="1800" b="0" spc="-50" dirty="0">
                <a:solidFill>
                  <a:srgbClr val="767C7F"/>
                </a:solidFill>
                <a:latin typeface="Univers LT Pro 45 Light"/>
                <a:cs typeface="Univers LT Pro 45 Light"/>
              </a:rPr>
              <a:t>i.e. </a:t>
            </a:r>
            <a:r>
              <a:rPr sz="1800" b="0" spc="-95" dirty="0">
                <a:solidFill>
                  <a:srgbClr val="767C7F"/>
                </a:solidFill>
                <a:latin typeface="Univers LT Pro 45 Light"/>
                <a:cs typeface="Univers LT Pro 45 Light"/>
              </a:rPr>
              <a:t>1-bed  </a:t>
            </a:r>
            <a:r>
              <a:rPr sz="1800" b="0" spc="-50" dirty="0">
                <a:solidFill>
                  <a:srgbClr val="767C7F"/>
                </a:solidFill>
                <a:latin typeface="Univers LT Pro 45 Light"/>
                <a:cs typeface="Univers LT Pro 45 Light"/>
              </a:rPr>
              <a:t>need </a:t>
            </a:r>
            <a:r>
              <a:rPr sz="1800" b="0" spc="-55" dirty="0">
                <a:solidFill>
                  <a:srgbClr val="767C7F"/>
                </a:solidFill>
                <a:latin typeface="Univers LT Pro 45 Light"/>
                <a:cs typeface="Univers LT Pro 45 Light"/>
              </a:rPr>
              <a:t>for </a:t>
            </a:r>
            <a:r>
              <a:rPr sz="1800" b="0" dirty="0">
                <a:solidFill>
                  <a:srgbClr val="767C7F"/>
                </a:solidFill>
                <a:latin typeface="Univers LT Pro 45 Light"/>
                <a:cs typeface="Univers LT Pro 45 Light"/>
              </a:rPr>
              <a:t>a</a:t>
            </a:r>
            <a:r>
              <a:rPr sz="1800" b="0" spc="-350" dirty="0">
                <a:solidFill>
                  <a:srgbClr val="767C7F"/>
                </a:solidFill>
                <a:latin typeface="Univers LT Pro 45 Light"/>
                <a:cs typeface="Univers LT Pro 45 Light"/>
              </a:rPr>
              <a:t> </a:t>
            </a:r>
            <a:r>
              <a:rPr sz="1800" b="0" spc="-80" dirty="0">
                <a:solidFill>
                  <a:srgbClr val="767C7F"/>
                </a:solidFill>
                <a:latin typeface="Univers LT Pro 45 Light"/>
                <a:cs typeface="Univers LT Pro 45 Light"/>
              </a:rPr>
              <a:t>1-bed </a:t>
            </a:r>
            <a:r>
              <a:rPr sz="1800" b="0" spc="-65" dirty="0">
                <a:solidFill>
                  <a:srgbClr val="767C7F"/>
                </a:solidFill>
                <a:latin typeface="Univers LT Pro 45 Light"/>
                <a:cs typeface="Univers LT Pro 45 Light"/>
              </a:rPr>
              <a:t>flat.</a:t>
            </a:r>
            <a:endParaRPr sz="1800">
              <a:latin typeface="Univers LT Pro 45 Light"/>
              <a:cs typeface="Univers LT Pro 45 Light"/>
            </a:endParaRPr>
          </a:p>
        </p:txBody>
      </p:sp>
      <p:sp>
        <p:nvSpPr>
          <p:cNvPr id="11" name="object 11"/>
          <p:cNvSpPr/>
          <p:nvPr/>
        </p:nvSpPr>
        <p:spPr>
          <a:xfrm>
            <a:off x="7794002" y="1910772"/>
            <a:ext cx="6967791" cy="7645837"/>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6133500" y="9325843"/>
            <a:ext cx="1660525" cy="0"/>
          </a:xfrm>
          <a:custGeom>
            <a:avLst/>
            <a:gdLst/>
            <a:ahLst/>
            <a:cxnLst/>
            <a:rect l="l" t="t" r="r" b="b"/>
            <a:pathLst>
              <a:path w="1660525">
                <a:moveTo>
                  <a:pt x="0" y="0"/>
                </a:moveTo>
                <a:lnTo>
                  <a:pt x="1660499" y="0"/>
                </a:lnTo>
              </a:path>
            </a:pathLst>
          </a:custGeom>
          <a:ln w="6350">
            <a:solidFill>
              <a:srgbClr val="808285"/>
            </a:solidFill>
          </a:ln>
        </p:spPr>
        <p:txBody>
          <a:bodyPr wrap="square" lIns="0" tIns="0" rIns="0" bIns="0" rtlCol="0"/>
          <a:lstStyle/>
          <a:p>
            <a:endParaRPr/>
          </a:p>
        </p:txBody>
      </p:sp>
      <p:sp>
        <p:nvSpPr>
          <p:cNvPr id="13" name="object 13"/>
          <p:cNvSpPr txBox="1"/>
          <p:nvPr/>
        </p:nvSpPr>
        <p:spPr>
          <a:xfrm>
            <a:off x="6130941" y="9364823"/>
            <a:ext cx="1518920" cy="238760"/>
          </a:xfrm>
          <a:prstGeom prst="rect">
            <a:avLst/>
          </a:prstGeom>
        </p:spPr>
        <p:txBody>
          <a:bodyPr vert="horz" wrap="square" lIns="0" tIns="12700" rIns="0" bIns="0" rtlCol="0">
            <a:spAutoFit/>
          </a:bodyPr>
          <a:lstStyle/>
          <a:p>
            <a:pPr marL="12700">
              <a:lnSpc>
                <a:spcPct val="100000"/>
              </a:lnSpc>
              <a:spcBef>
                <a:spcPts val="100"/>
              </a:spcBef>
            </a:pPr>
            <a:r>
              <a:rPr sz="1400" b="0" spc="-55" dirty="0">
                <a:solidFill>
                  <a:srgbClr val="808285"/>
                </a:solidFill>
                <a:latin typeface="Univers LT Pro 45 Light"/>
                <a:cs typeface="Univers LT Pro 45 Light"/>
              </a:rPr>
              <a:t>Micheldever</a:t>
            </a:r>
            <a:r>
              <a:rPr sz="1400" b="0" spc="50" dirty="0">
                <a:solidFill>
                  <a:srgbClr val="808285"/>
                </a:solidFill>
                <a:latin typeface="Univers LT Pro 45 Light"/>
                <a:cs typeface="Univers LT Pro 45 Light"/>
              </a:rPr>
              <a:t> </a:t>
            </a:r>
            <a:r>
              <a:rPr sz="1400" b="0" spc="-65" dirty="0">
                <a:solidFill>
                  <a:srgbClr val="808285"/>
                </a:solidFill>
                <a:latin typeface="Univers LT Pro 45 Light"/>
                <a:cs typeface="Univers LT Pro 45 Light"/>
              </a:rPr>
              <a:t>Woods</a:t>
            </a:r>
            <a:endParaRPr sz="1400" dirty="0">
              <a:latin typeface="Univers LT Pro 45 Light"/>
              <a:cs typeface="Univers LT Pro 45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p:cNvSpPr/>
          <p:nvPr/>
        </p:nvSpPr>
        <p:spPr>
          <a:xfrm>
            <a:off x="359999" y="10335177"/>
            <a:ext cx="14040485" cy="0"/>
          </a:xfrm>
          <a:custGeom>
            <a:avLst/>
            <a:gdLst/>
            <a:ahLst/>
            <a:cxnLst/>
            <a:rect l="l" t="t" r="r" b="b"/>
            <a:pathLst>
              <a:path w="14040485">
                <a:moveTo>
                  <a:pt x="0" y="0"/>
                </a:moveTo>
                <a:lnTo>
                  <a:pt x="14040002" y="0"/>
                </a:lnTo>
              </a:path>
            </a:pathLst>
          </a:custGeom>
          <a:ln w="6350">
            <a:solidFill>
              <a:srgbClr val="808285"/>
            </a:solidFill>
          </a:ln>
        </p:spPr>
        <p:txBody>
          <a:bodyPr wrap="square" lIns="0" tIns="0" rIns="0" bIns="0" rtlCol="0"/>
          <a:lstStyle/>
          <a:p>
            <a:endParaRPr/>
          </a:p>
        </p:txBody>
      </p:sp>
      <p:sp>
        <p:nvSpPr>
          <p:cNvPr id="3" name="object 6"/>
          <p:cNvSpPr txBox="1"/>
          <p:nvPr/>
        </p:nvSpPr>
        <p:spPr>
          <a:xfrm>
            <a:off x="5072300" y="10309262"/>
            <a:ext cx="1760855"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Southbrook </a:t>
            </a:r>
            <a:r>
              <a:rPr sz="800" b="0" spc="-25" dirty="0">
                <a:solidFill>
                  <a:srgbClr val="808285"/>
                </a:solidFill>
                <a:latin typeface="Univers LT Pro 45 Light"/>
                <a:cs typeface="Univers LT Pro 45 Light"/>
              </a:rPr>
              <a:t>Cottages- </a:t>
            </a:r>
            <a:r>
              <a:rPr sz="800" b="0" spc="-30" dirty="0">
                <a:solidFill>
                  <a:srgbClr val="808285"/>
                </a:solidFill>
                <a:latin typeface="Univers LT Pro 45 Light"/>
                <a:cs typeface="Univers LT Pro 45 Light"/>
              </a:rPr>
              <a:t>Public</a:t>
            </a:r>
            <a:r>
              <a:rPr sz="800" b="0" spc="-155"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Consultation</a:t>
            </a:r>
            <a:endParaRPr sz="800" dirty="0">
              <a:latin typeface="Univers LT Pro 45 Light"/>
              <a:cs typeface="Univers LT Pro 45 Light"/>
            </a:endParaRPr>
          </a:p>
        </p:txBody>
      </p:sp>
      <p:sp>
        <p:nvSpPr>
          <p:cNvPr id="4" name="object 3"/>
          <p:cNvSpPr txBox="1"/>
          <p:nvPr/>
        </p:nvSpPr>
        <p:spPr>
          <a:xfrm>
            <a:off x="8490498" y="10309262"/>
            <a:ext cx="466090"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June</a:t>
            </a:r>
            <a:r>
              <a:rPr sz="800" b="0" spc="-110"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2020</a:t>
            </a:r>
            <a:endParaRPr sz="800" dirty="0">
              <a:latin typeface="Univers LT Pro 45 Light"/>
              <a:cs typeface="Univers LT Pro 45 Light"/>
            </a:endParaRPr>
          </a:p>
        </p:txBody>
      </p:sp>
      <p:sp>
        <p:nvSpPr>
          <p:cNvPr id="5" name="object 4"/>
          <p:cNvSpPr txBox="1"/>
          <p:nvPr/>
        </p:nvSpPr>
        <p:spPr>
          <a:xfrm>
            <a:off x="13698153" y="10309262"/>
            <a:ext cx="711200" cy="147320"/>
          </a:xfrm>
          <a:prstGeom prst="rect">
            <a:avLst/>
          </a:prstGeom>
        </p:spPr>
        <p:txBody>
          <a:bodyPr vert="horz" wrap="square" lIns="0" tIns="12700" rIns="0" bIns="0" rtlCol="0">
            <a:spAutoFit/>
          </a:bodyPr>
          <a:lstStyle/>
          <a:p>
            <a:pPr marL="12700">
              <a:lnSpc>
                <a:spcPct val="100000"/>
              </a:lnSpc>
              <a:spcBef>
                <a:spcPts val="100"/>
              </a:spcBef>
            </a:pPr>
            <a:r>
              <a:rPr sz="800" b="0" spc="-35" dirty="0">
                <a:solidFill>
                  <a:srgbClr val="808285"/>
                </a:solidFill>
                <a:latin typeface="Univers LT Pro 45 Light"/>
                <a:cs typeface="Univers LT Pro 45 Light"/>
              </a:rPr>
              <a:t>ArchitecturePLB</a:t>
            </a:r>
            <a:endParaRPr sz="800" dirty="0">
              <a:latin typeface="Univers LT Pro 45 Light"/>
              <a:cs typeface="Univers LT Pro 45 Light"/>
            </a:endParaRPr>
          </a:p>
        </p:txBody>
      </p:sp>
      <p:sp>
        <p:nvSpPr>
          <p:cNvPr id="7" name="object 8"/>
          <p:cNvSpPr txBox="1">
            <a:spLocks/>
          </p:cNvSpPr>
          <p:nvPr/>
        </p:nvSpPr>
        <p:spPr>
          <a:xfrm>
            <a:off x="834636" y="520131"/>
            <a:ext cx="3335020" cy="551433"/>
          </a:xfrm>
          <a:prstGeom prst="rect">
            <a:avLst/>
          </a:prstGeom>
        </p:spPr>
        <p:txBody>
          <a:bodyPr vert="horz" wrap="square" lIns="0" tIns="101600" rIns="0" bIns="0" rtlCol="0">
            <a:spAutoFit/>
          </a:bodyPr>
          <a:lstStyle>
            <a:lvl1pPr>
              <a:defRPr>
                <a:latin typeface="+mj-lt"/>
                <a:ea typeface="+mj-ea"/>
                <a:cs typeface="+mj-cs"/>
              </a:defRPr>
            </a:lvl1pPr>
          </a:lstStyle>
          <a:p>
            <a:pPr marL="12700" marR="7620">
              <a:lnSpc>
                <a:spcPts val="3500"/>
              </a:lnSpc>
              <a:spcBef>
                <a:spcPts val="800"/>
              </a:spcBef>
            </a:pPr>
            <a:r>
              <a:rPr lang="en-GB" sz="3500" spc="-110" dirty="0" smtClean="0">
                <a:solidFill>
                  <a:srgbClr val="808285"/>
                </a:solidFill>
                <a:latin typeface="Univers LT Pro 45 Light"/>
                <a:cs typeface="Univers LT Pro 45 Light"/>
              </a:rPr>
              <a:t>Parking</a:t>
            </a:r>
            <a:endParaRPr lang="en-GB" sz="3500" spc="-110" dirty="0">
              <a:solidFill>
                <a:srgbClr val="808285"/>
              </a:solidFill>
              <a:latin typeface="Univers LT Pro 45 Light"/>
              <a:cs typeface="Univers LT Pro 45 Light"/>
            </a:endParaRPr>
          </a:p>
        </p:txBody>
      </p:sp>
      <p:sp>
        <p:nvSpPr>
          <p:cNvPr id="8" name="object 21"/>
          <p:cNvSpPr/>
          <p:nvPr/>
        </p:nvSpPr>
        <p:spPr>
          <a:xfrm>
            <a:off x="839470" y="546100"/>
            <a:ext cx="3429000" cy="0"/>
          </a:xfrm>
          <a:custGeom>
            <a:avLst/>
            <a:gdLst/>
            <a:ahLst/>
            <a:cxnLst/>
            <a:rect l="l" t="t" r="r" b="b"/>
            <a:pathLst>
              <a:path w="3429000">
                <a:moveTo>
                  <a:pt x="0" y="0"/>
                </a:moveTo>
                <a:lnTo>
                  <a:pt x="3429000" y="0"/>
                </a:lnTo>
              </a:path>
            </a:pathLst>
          </a:custGeom>
          <a:ln w="6350">
            <a:solidFill>
              <a:srgbClr val="767C7F"/>
            </a:solidFill>
          </a:ln>
        </p:spPr>
        <p:txBody>
          <a:bodyPr wrap="square" lIns="0" tIns="0" rIns="0" bIns="0" rtlCol="0"/>
          <a:lstStyle/>
          <a:p>
            <a:endParaRPr/>
          </a:p>
        </p:txBody>
      </p:sp>
      <p:pic>
        <p:nvPicPr>
          <p:cNvPr id="1026" name="Picture 2" descr="Save-a-Space - Parking At The Centre Of Intelligent Mobility - FIWA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0850" y="4279900"/>
            <a:ext cx="8919817" cy="45437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09650" y="1612900"/>
            <a:ext cx="13399703" cy="2400657"/>
          </a:xfrm>
          <a:prstGeom prst="rect">
            <a:avLst/>
          </a:prstGeom>
          <a:noFill/>
        </p:spPr>
        <p:txBody>
          <a:bodyPr wrap="square" rtlCol="0">
            <a:spAutoFit/>
          </a:bodyPr>
          <a:lstStyle/>
          <a:p>
            <a:pPr marL="241300" indent="-228600">
              <a:lnSpc>
                <a:spcPts val="1800"/>
              </a:lnSpc>
              <a:buFontTx/>
              <a:buChar char="−"/>
              <a:tabLst>
                <a:tab pos="241300" algn="l"/>
              </a:tabLst>
            </a:pPr>
            <a:r>
              <a:rPr lang="en-GB" spc="-55" dirty="0">
                <a:solidFill>
                  <a:srgbClr val="808285"/>
                </a:solidFill>
                <a:latin typeface="Univers LT Pro 45 Light"/>
                <a:cs typeface="Univers LT Pro 45 Light"/>
              </a:rPr>
              <a:t>We are proposing to provide one parking space per dwelling, six parking spaces in </a:t>
            </a:r>
            <a:r>
              <a:rPr lang="en-GB" spc="-55" dirty="0" smtClean="0">
                <a:solidFill>
                  <a:srgbClr val="808285"/>
                </a:solidFill>
                <a:latin typeface="Univers LT Pro 45 Light"/>
                <a:cs typeface="Univers LT Pro 45 Light"/>
              </a:rPr>
              <a:t>total</a:t>
            </a:r>
          </a:p>
          <a:p>
            <a:pPr marL="12700">
              <a:lnSpc>
                <a:spcPts val="1800"/>
              </a:lnSpc>
              <a:tabLst>
                <a:tab pos="241300" algn="l"/>
              </a:tabLst>
            </a:pPr>
            <a:endParaRPr lang="en-GB" spc="-55" dirty="0">
              <a:solidFill>
                <a:srgbClr val="808285"/>
              </a:solidFill>
              <a:latin typeface="Univers LT Pro 45 Light"/>
              <a:cs typeface="Univers LT Pro 45 Light"/>
            </a:endParaRPr>
          </a:p>
          <a:p>
            <a:pPr marL="241300" indent="-228600">
              <a:lnSpc>
                <a:spcPts val="1800"/>
              </a:lnSpc>
              <a:buFontTx/>
              <a:buChar char="−"/>
              <a:tabLst>
                <a:tab pos="241300" algn="l"/>
              </a:tabLst>
            </a:pPr>
            <a:r>
              <a:rPr lang="en-GB" spc="-55" dirty="0">
                <a:solidFill>
                  <a:srgbClr val="808285"/>
                </a:solidFill>
                <a:latin typeface="Univers LT Pro 45 Light"/>
                <a:cs typeface="Univers LT Pro 45 Light"/>
              </a:rPr>
              <a:t>We recognise that the rural location of Southbrook Cottages means that residents are likely to have at least one vehicle. </a:t>
            </a:r>
            <a:endParaRPr lang="en-GB" spc="-55" dirty="0" smtClean="0">
              <a:solidFill>
                <a:srgbClr val="808285"/>
              </a:solidFill>
              <a:latin typeface="Univers LT Pro 45 Light"/>
              <a:cs typeface="Univers LT Pro 45 Light"/>
            </a:endParaRPr>
          </a:p>
          <a:p>
            <a:pPr marL="12700">
              <a:lnSpc>
                <a:spcPts val="1800"/>
              </a:lnSpc>
              <a:tabLst>
                <a:tab pos="241300" algn="l"/>
              </a:tabLst>
            </a:pPr>
            <a:endParaRPr lang="en-GB" spc="-55" dirty="0">
              <a:solidFill>
                <a:srgbClr val="808285"/>
              </a:solidFill>
              <a:latin typeface="Univers LT Pro 45 Light"/>
              <a:cs typeface="Univers LT Pro 45 Light"/>
            </a:endParaRPr>
          </a:p>
          <a:p>
            <a:pPr marL="241300" indent="-228600">
              <a:lnSpc>
                <a:spcPts val="1800"/>
              </a:lnSpc>
              <a:buFontTx/>
              <a:buChar char="−"/>
              <a:tabLst>
                <a:tab pos="241300" algn="l"/>
              </a:tabLst>
            </a:pPr>
            <a:r>
              <a:rPr lang="en-GB" spc="-55" dirty="0">
                <a:solidFill>
                  <a:srgbClr val="808285"/>
                </a:solidFill>
                <a:latin typeface="Univers LT Pro 45 Light"/>
                <a:cs typeface="Univers LT Pro 45 Light"/>
              </a:rPr>
              <a:t>We are also aware that parking is currently an issue in the area around Southbrook </a:t>
            </a:r>
            <a:r>
              <a:rPr lang="en-GB" spc="-55" dirty="0" smtClean="0">
                <a:solidFill>
                  <a:srgbClr val="808285"/>
                </a:solidFill>
                <a:latin typeface="Univers LT Pro 45 Light"/>
                <a:cs typeface="Univers LT Pro 45 Light"/>
              </a:rPr>
              <a:t>Cottages</a:t>
            </a:r>
          </a:p>
          <a:p>
            <a:pPr marL="12700">
              <a:lnSpc>
                <a:spcPts val="1800"/>
              </a:lnSpc>
              <a:tabLst>
                <a:tab pos="241300" algn="l"/>
              </a:tabLst>
            </a:pPr>
            <a:endParaRPr lang="en-GB" spc="-55" dirty="0">
              <a:solidFill>
                <a:srgbClr val="808285"/>
              </a:solidFill>
              <a:latin typeface="Univers LT Pro 45 Light"/>
              <a:cs typeface="Univers LT Pro 45 Light"/>
            </a:endParaRPr>
          </a:p>
          <a:p>
            <a:pPr marL="241300" indent="-228600">
              <a:lnSpc>
                <a:spcPts val="1800"/>
              </a:lnSpc>
              <a:buFontTx/>
              <a:buChar char="−"/>
              <a:tabLst>
                <a:tab pos="241300" algn="l"/>
              </a:tabLst>
            </a:pPr>
            <a:r>
              <a:rPr lang="en-GB" spc="-55" dirty="0">
                <a:solidFill>
                  <a:srgbClr val="808285"/>
                </a:solidFill>
                <a:latin typeface="Univers LT Pro 45 Light"/>
                <a:cs typeface="Univers LT Pro 45 Light"/>
              </a:rPr>
              <a:t>We are working with colleagues within the Council on a parking strategy this will include a consultation with residents in the area to decide where we can create more parking spaces for current and future residents. </a:t>
            </a:r>
            <a:endParaRPr lang="en-GB" spc="-55" dirty="0" smtClean="0">
              <a:solidFill>
                <a:srgbClr val="808285"/>
              </a:solidFill>
              <a:latin typeface="Univers LT Pro 45 Light"/>
              <a:cs typeface="Univers LT Pro 45 Light"/>
            </a:endParaRPr>
          </a:p>
          <a:p>
            <a:pPr marL="12700">
              <a:lnSpc>
                <a:spcPts val="1800"/>
              </a:lnSpc>
              <a:tabLst>
                <a:tab pos="241300" algn="l"/>
              </a:tabLst>
            </a:pPr>
            <a:endParaRPr lang="en-GB" spc="-55" dirty="0">
              <a:solidFill>
                <a:srgbClr val="808285"/>
              </a:solidFill>
              <a:latin typeface="Univers LT Pro 45 Light"/>
              <a:cs typeface="Univers LT Pro 45 Light"/>
            </a:endParaRPr>
          </a:p>
          <a:p>
            <a:pPr marL="241300" indent="-228600">
              <a:lnSpc>
                <a:spcPts val="1800"/>
              </a:lnSpc>
              <a:buFontTx/>
              <a:buChar char="−"/>
              <a:tabLst>
                <a:tab pos="241300" algn="l"/>
              </a:tabLst>
            </a:pPr>
            <a:r>
              <a:rPr lang="en-GB" spc="-55" dirty="0">
                <a:solidFill>
                  <a:srgbClr val="808285"/>
                </a:solidFill>
                <a:latin typeface="Univers LT Pro 45 Light"/>
                <a:cs typeface="Univers LT Pro 45 Light"/>
              </a:rPr>
              <a:t>This Consultation is likely to take place in the Autumn 2020 – more details to follow</a:t>
            </a:r>
          </a:p>
        </p:txBody>
      </p:sp>
    </p:spTree>
    <p:extLst>
      <p:ext uri="{BB962C8B-B14F-4D97-AF65-F5344CB8AC3E}">
        <p14:creationId xmlns:p14="http://schemas.microsoft.com/office/powerpoint/2010/main" val="3199579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47299" y="10309262"/>
            <a:ext cx="81915" cy="147320"/>
          </a:xfrm>
          <a:prstGeom prst="rect">
            <a:avLst/>
          </a:prstGeom>
        </p:spPr>
        <p:txBody>
          <a:bodyPr vert="horz" wrap="square" lIns="0" tIns="12700" rIns="0" bIns="0" rtlCol="0">
            <a:spAutoFit/>
          </a:bodyPr>
          <a:lstStyle/>
          <a:p>
            <a:pPr marL="12700">
              <a:lnSpc>
                <a:spcPct val="100000"/>
              </a:lnSpc>
              <a:spcBef>
                <a:spcPts val="100"/>
              </a:spcBef>
            </a:pPr>
            <a:r>
              <a:rPr sz="800" b="0" dirty="0">
                <a:solidFill>
                  <a:srgbClr val="808285"/>
                </a:solidFill>
                <a:latin typeface="Univers LT Pro 45 Light"/>
                <a:cs typeface="Univers LT Pro 45 Light"/>
              </a:rPr>
              <a:t>4</a:t>
            </a:r>
            <a:endParaRPr sz="800">
              <a:latin typeface="Univers LT Pro 45 Light"/>
              <a:cs typeface="Univers LT Pro 45 Light"/>
            </a:endParaRPr>
          </a:p>
        </p:txBody>
      </p:sp>
      <p:sp>
        <p:nvSpPr>
          <p:cNvPr id="3" name="object 3"/>
          <p:cNvSpPr txBox="1"/>
          <p:nvPr/>
        </p:nvSpPr>
        <p:spPr>
          <a:xfrm>
            <a:off x="8490498" y="10309262"/>
            <a:ext cx="466090"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June</a:t>
            </a:r>
            <a:r>
              <a:rPr sz="800" b="0" spc="-110"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2020</a:t>
            </a:r>
            <a:endParaRPr sz="800">
              <a:latin typeface="Univers LT Pro 45 Light"/>
              <a:cs typeface="Univers LT Pro 45 Light"/>
            </a:endParaRPr>
          </a:p>
        </p:txBody>
      </p:sp>
      <p:sp>
        <p:nvSpPr>
          <p:cNvPr id="4" name="object 4"/>
          <p:cNvSpPr txBox="1"/>
          <p:nvPr/>
        </p:nvSpPr>
        <p:spPr>
          <a:xfrm>
            <a:off x="13698153" y="10309262"/>
            <a:ext cx="711200" cy="147320"/>
          </a:xfrm>
          <a:prstGeom prst="rect">
            <a:avLst/>
          </a:prstGeom>
        </p:spPr>
        <p:txBody>
          <a:bodyPr vert="horz" wrap="square" lIns="0" tIns="12700" rIns="0" bIns="0" rtlCol="0">
            <a:spAutoFit/>
          </a:bodyPr>
          <a:lstStyle/>
          <a:p>
            <a:pPr marL="12700">
              <a:lnSpc>
                <a:spcPct val="100000"/>
              </a:lnSpc>
              <a:spcBef>
                <a:spcPts val="100"/>
              </a:spcBef>
            </a:pPr>
            <a:r>
              <a:rPr sz="800" b="0" spc="-35" dirty="0">
                <a:solidFill>
                  <a:srgbClr val="808285"/>
                </a:solidFill>
                <a:latin typeface="Univers LT Pro 45 Light"/>
                <a:cs typeface="Univers LT Pro 45 Light"/>
              </a:rPr>
              <a:t>ArchitecturePLB</a:t>
            </a:r>
            <a:endParaRPr sz="800">
              <a:latin typeface="Univers LT Pro 45 Light"/>
              <a:cs typeface="Univers LT Pro 45 Light"/>
            </a:endParaRPr>
          </a:p>
        </p:txBody>
      </p:sp>
      <p:sp>
        <p:nvSpPr>
          <p:cNvPr id="5" name="object 5"/>
          <p:cNvSpPr/>
          <p:nvPr/>
        </p:nvSpPr>
        <p:spPr>
          <a:xfrm>
            <a:off x="359999" y="10335177"/>
            <a:ext cx="14040485" cy="0"/>
          </a:xfrm>
          <a:custGeom>
            <a:avLst/>
            <a:gdLst/>
            <a:ahLst/>
            <a:cxnLst/>
            <a:rect l="l" t="t" r="r" b="b"/>
            <a:pathLst>
              <a:path w="14040485">
                <a:moveTo>
                  <a:pt x="0" y="0"/>
                </a:moveTo>
                <a:lnTo>
                  <a:pt x="14040002" y="0"/>
                </a:lnTo>
              </a:path>
            </a:pathLst>
          </a:custGeom>
          <a:ln w="6350">
            <a:solidFill>
              <a:srgbClr val="808285"/>
            </a:solidFill>
          </a:ln>
        </p:spPr>
        <p:txBody>
          <a:bodyPr wrap="square" lIns="0" tIns="0" rIns="0" bIns="0" rtlCol="0"/>
          <a:lstStyle/>
          <a:p>
            <a:endParaRPr/>
          </a:p>
        </p:txBody>
      </p:sp>
      <p:sp>
        <p:nvSpPr>
          <p:cNvPr id="6" name="object 6"/>
          <p:cNvSpPr txBox="1"/>
          <p:nvPr/>
        </p:nvSpPr>
        <p:spPr>
          <a:xfrm>
            <a:off x="5072300" y="10309262"/>
            <a:ext cx="1760855"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Southbrook </a:t>
            </a:r>
            <a:r>
              <a:rPr sz="800" b="0" spc="-25" dirty="0">
                <a:solidFill>
                  <a:srgbClr val="808285"/>
                </a:solidFill>
                <a:latin typeface="Univers LT Pro 45 Light"/>
                <a:cs typeface="Univers LT Pro 45 Light"/>
              </a:rPr>
              <a:t>Cottages- </a:t>
            </a:r>
            <a:r>
              <a:rPr sz="800" b="0" spc="-30" dirty="0">
                <a:solidFill>
                  <a:srgbClr val="808285"/>
                </a:solidFill>
                <a:latin typeface="Univers LT Pro 45 Light"/>
                <a:cs typeface="Univers LT Pro 45 Light"/>
              </a:rPr>
              <a:t>Public</a:t>
            </a:r>
            <a:r>
              <a:rPr sz="800" b="0" spc="-155"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Consultation</a:t>
            </a:r>
            <a:endParaRPr sz="800">
              <a:latin typeface="Univers LT Pro 45 Light"/>
              <a:cs typeface="Univers LT Pro 45 Light"/>
            </a:endParaRPr>
          </a:p>
        </p:txBody>
      </p:sp>
      <p:sp>
        <p:nvSpPr>
          <p:cNvPr id="7" name="object 7"/>
          <p:cNvSpPr/>
          <p:nvPr/>
        </p:nvSpPr>
        <p:spPr>
          <a:xfrm>
            <a:off x="6549745" y="360007"/>
            <a:ext cx="7850251" cy="9630003"/>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6549745" y="522999"/>
            <a:ext cx="7850251" cy="9467011"/>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4781248" y="9759227"/>
            <a:ext cx="1660525" cy="0"/>
          </a:xfrm>
          <a:custGeom>
            <a:avLst/>
            <a:gdLst/>
            <a:ahLst/>
            <a:cxnLst/>
            <a:rect l="l" t="t" r="r" b="b"/>
            <a:pathLst>
              <a:path w="1660525">
                <a:moveTo>
                  <a:pt x="0" y="0"/>
                </a:moveTo>
                <a:lnTo>
                  <a:pt x="1660499" y="0"/>
                </a:lnTo>
              </a:path>
            </a:pathLst>
          </a:custGeom>
          <a:ln w="6350">
            <a:solidFill>
              <a:srgbClr val="808285"/>
            </a:solidFill>
          </a:ln>
        </p:spPr>
        <p:txBody>
          <a:bodyPr wrap="square" lIns="0" tIns="0" rIns="0" bIns="0" rtlCol="0"/>
          <a:lstStyle/>
          <a:p>
            <a:endParaRPr/>
          </a:p>
        </p:txBody>
      </p:sp>
      <p:sp>
        <p:nvSpPr>
          <p:cNvPr id="10" name="object 10"/>
          <p:cNvSpPr txBox="1"/>
          <p:nvPr/>
        </p:nvSpPr>
        <p:spPr>
          <a:xfrm>
            <a:off x="4781248" y="9795485"/>
            <a:ext cx="902335" cy="238760"/>
          </a:xfrm>
          <a:prstGeom prst="rect">
            <a:avLst/>
          </a:prstGeom>
        </p:spPr>
        <p:txBody>
          <a:bodyPr vert="horz" wrap="square" lIns="0" tIns="12700" rIns="0" bIns="0" rtlCol="0">
            <a:spAutoFit/>
          </a:bodyPr>
          <a:lstStyle/>
          <a:p>
            <a:pPr marL="12700">
              <a:lnSpc>
                <a:spcPct val="100000"/>
              </a:lnSpc>
              <a:spcBef>
                <a:spcPts val="100"/>
              </a:spcBef>
            </a:pPr>
            <a:r>
              <a:rPr sz="1400" b="0" spc="-55" dirty="0">
                <a:solidFill>
                  <a:srgbClr val="808285"/>
                </a:solidFill>
                <a:latin typeface="Univers LT Pro 45 Light"/>
                <a:cs typeface="Univers LT Pro 45 Light"/>
              </a:rPr>
              <a:t>Aerial</a:t>
            </a:r>
            <a:r>
              <a:rPr sz="1400" b="0" spc="-155"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Photo</a:t>
            </a:r>
            <a:endParaRPr sz="1400" dirty="0">
              <a:latin typeface="Univers LT Pro 45 Light"/>
              <a:cs typeface="Univers LT Pro 45 Light"/>
            </a:endParaRPr>
          </a:p>
        </p:txBody>
      </p:sp>
      <p:sp>
        <p:nvSpPr>
          <p:cNvPr id="11" name="object 11"/>
          <p:cNvSpPr txBox="1"/>
          <p:nvPr/>
        </p:nvSpPr>
        <p:spPr>
          <a:xfrm>
            <a:off x="14088099" y="9250766"/>
            <a:ext cx="117475" cy="177800"/>
          </a:xfrm>
          <a:prstGeom prst="rect">
            <a:avLst/>
          </a:prstGeom>
        </p:spPr>
        <p:txBody>
          <a:bodyPr vert="horz" wrap="square" lIns="0" tIns="12700" rIns="0" bIns="0" rtlCol="0">
            <a:spAutoFit/>
          </a:bodyPr>
          <a:lstStyle/>
          <a:p>
            <a:pPr marL="12700">
              <a:lnSpc>
                <a:spcPct val="100000"/>
              </a:lnSpc>
              <a:spcBef>
                <a:spcPts val="100"/>
              </a:spcBef>
            </a:pPr>
            <a:r>
              <a:rPr sz="1000" b="0" dirty="0">
                <a:solidFill>
                  <a:srgbClr val="FFFFFF"/>
                </a:solidFill>
                <a:latin typeface="Univers LT Pro 45 Light"/>
                <a:cs typeface="Univers LT Pro 45 Light"/>
              </a:rPr>
              <a:t>N</a:t>
            </a:r>
            <a:endParaRPr sz="1000">
              <a:latin typeface="Univers LT Pro 45 Light"/>
              <a:cs typeface="Univers LT Pro 45 Light"/>
            </a:endParaRPr>
          </a:p>
        </p:txBody>
      </p:sp>
      <p:sp>
        <p:nvSpPr>
          <p:cNvPr id="12" name="object 12"/>
          <p:cNvSpPr/>
          <p:nvPr/>
        </p:nvSpPr>
        <p:spPr>
          <a:xfrm>
            <a:off x="13998353" y="9509066"/>
            <a:ext cx="299720" cy="299720"/>
          </a:xfrm>
          <a:custGeom>
            <a:avLst/>
            <a:gdLst/>
            <a:ahLst/>
            <a:cxnLst/>
            <a:rect l="l" t="t" r="r" b="b"/>
            <a:pathLst>
              <a:path w="299719" h="299720">
                <a:moveTo>
                  <a:pt x="149644" y="299300"/>
                </a:moveTo>
                <a:lnTo>
                  <a:pt x="196945" y="291671"/>
                </a:lnTo>
                <a:lnTo>
                  <a:pt x="238024" y="270426"/>
                </a:lnTo>
                <a:lnTo>
                  <a:pt x="270417" y="238031"/>
                </a:lnTo>
                <a:lnTo>
                  <a:pt x="291659" y="196953"/>
                </a:lnTo>
                <a:lnTo>
                  <a:pt x="299288" y="149656"/>
                </a:lnTo>
                <a:lnTo>
                  <a:pt x="291659" y="102354"/>
                </a:lnTo>
                <a:lnTo>
                  <a:pt x="270417" y="61272"/>
                </a:lnTo>
                <a:lnTo>
                  <a:pt x="238024" y="28875"/>
                </a:lnTo>
                <a:lnTo>
                  <a:pt x="196945" y="7629"/>
                </a:lnTo>
                <a:lnTo>
                  <a:pt x="149644" y="0"/>
                </a:lnTo>
                <a:lnTo>
                  <a:pt x="102342" y="7629"/>
                </a:lnTo>
                <a:lnTo>
                  <a:pt x="61263" y="28875"/>
                </a:lnTo>
                <a:lnTo>
                  <a:pt x="28871" y="61272"/>
                </a:lnTo>
                <a:lnTo>
                  <a:pt x="7628" y="102354"/>
                </a:lnTo>
                <a:lnTo>
                  <a:pt x="0" y="149656"/>
                </a:lnTo>
                <a:lnTo>
                  <a:pt x="7628" y="196953"/>
                </a:lnTo>
                <a:lnTo>
                  <a:pt x="28871" y="238031"/>
                </a:lnTo>
                <a:lnTo>
                  <a:pt x="61263" y="270426"/>
                </a:lnTo>
                <a:lnTo>
                  <a:pt x="102342" y="291671"/>
                </a:lnTo>
                <a:lnTo>
                  <a:pt x="149644" y="299300"/>
                </a:lnTo>
                <a:close/>
              </a:path>
            </a:pathLst>
          </a:custGeom>
          <a:ln w="12700">
            <a:solidFill>
              <a:srgbClr val="FFFFFF"/>
            </a:solidFill>
          </a:ln>
        </p:spPr>
        <p:txBody>
          <a:bodyPr wrap="square" lIns="0" tIns="0" rIns="0" bIns="0" rtlCol="0"/>
          <a:lstStyle/>
          <a:p>
            <a:endParaRPr/>
          </a:p>
        </p:txBody>
      </p:sp>
      <p:sp>
        <p:nvSpPr>
          <p:cNvPr id="13" name="object 13"/>
          <p:cNvSpPr/>
          <p:nvPr/>
        </p:nvSpPr>
        <p:spPr>
          <a:xfrm>
            <a:off x="14145198" y="9501320"/>
            <a:ext cx="0" cy="167005"/>
          </a:xfrm>
          <a:custGeom>
            <a:avLst/>
            <a:gdLst/>
            <a:ahLst/>
            <a:cxnLst/>
            <a:rect l="l" t="t" r="r" b="b"/>
            <a:pathLst>
              <a:path h="167004">
                <a:moveTo>
                  <a:pt x="0" y="166611"/>
                </a:moveTo>
                <a:lnTo>
                  <a:pt x="0" y="0"/>
                </a:lnTo>
              </a:path>
            </a:pathLst>
          </a:custGeom>
          <a:ln w="12700">
            <a:solidFill>
              <a:srgbClr val="FFFFFF"/>
            </a:solidFill>
          </a:ln>
        </p:spPr>
        <p:txBody>
          <a:bodyPr wrap="square" lIns="0" tIns="0" rIns="0" bIns="0" rtlCol="0"/>
          <a:lstStyle/>
          <a:p>
            <a:endParaRPr/>
          </a:p>
        </p:txBody>
      </p:sp>
      <p:sp>
        <p:nvSpPr>
          <p:cNvPr id="14" name="object 14"/>
          <p:cNvSpPr txBox="1"/>
          <p:nvPr/>
        </p:nvSpPr>
        <p:spPr>
          <a:xfrm>
            <a:off x="9717135" y="4787882"/>
            <a:ext cx="439420" cy="177800"/>
          </a:xfrm>
          <a:prstGeom prst="rect">
            <a:avLst/>
          </a:prstGeom>
        </p:spPr>
        <p:txBody>
          <a:bodyPr vert="horz" wrap="square" lIns="0" tIns="12700" rIns="0" bIns="0" rtlCol="0">
            <a:spAutoFit/>
          </a:bodyPr>
          <a:lstStyle/>
          <a:p>
            <a:pPr marL="12700">
              <a:lnSpc>
                <a:spcPct val="100000"/>
              </a:lnSpc>
              <a:spcBef>
                <a:spcPts val="100"/>
              </a:spcBef>
            </a:pPr>
            <a:r>
              <a:rPr sz="1000" b="0" spc="-25" dirty="0">
                <a:solidFill>
                  <a:srgbClr val="FFFFFF"/>
                </a:solidFill>
                <a:latin typeface="Univers LT Pro 45 Light"/>
                <a:cs typeface="Univers LT Pro 45 Light"/>
              </a:rPr>
              <a:t>No. </a:t>
            </a:r>
            <a:r>
              <a:rPr sz="1000" b="0" spc="-20" dirty="0">
                <a:solidFill>
                  <a:srgbClr val="FFFFFF"/>
                </a:solidFill>
                <a:latin typeface="Univers LT Pro 45 Light"/>
                <a:cs typeface="Univers LT Pro 45 Light"/>
              </a:rPr>
              <a:t>1/</a:t>
            </a:r>
            <a:r>
              <a:rPr sz="1000" b="0" spc="-190" dirty="0">
                <a:solidFill>
                  <a:srgbClr val="FFFFFF"/>
                </a:solidFill>
                <a:latin typeface="Univers LT Pro 45 Light"/>
                <a:cs typeface="Univers LT Pro 45 Light"/>
              </a:rPr>
              <a:t> </a:t>
            </a:r>
            <a:r>
              <a:rPr sz="1000" b="0" dirty="0">
                <a:solidFill>
                  <a:srgbClr val="FFFFFF"/>
                </a:solidFill>
                <a:latin typeface="Univers LT Pro 45 Light"/>
                <a:cs typeface="Univers LT Pro 45 Light"/>
              </a:rPr>
              <a:t>2</a:t>
            </a:r>
            <a:endParaRPr sz="1000">
              <a:latin typeface="Univers LT Pro 45 Light"/>
              <a:cs typeface="Univers LT Pro 45 Light"/>
            </a:endParaRPr>
          </a:p>
        </p:txBody>
      </p:sp>
      <p:sp>
        <p:nvSpPr>
          <p:cNvPr id="15" name="object 15"/>
          <p:cNvSpPr txBox="1"/>
          <p:nvPr/>
        </p:nvSpPr>
        <p:spPr>
          <a:xfrm>
            <a:off x="10283718" y="6452881"/>
            <a:ext cx="311150" cy="177800"/>
          </a:xfrm>
          <a:prstGeom prst="rect">
            <a:avLst/>
          </a:prstGeom>
        </p:spPr>
        <p:txBody>
          <a:bodyPr vert="horz" wrap="square" lIns="0" tIns="12700" rIns="0" bIns="0" rtlCol="0">
            <a:spAutoFit/>
          </a:bodyPr>
          <a:lstStyle/>
          <a:p>
            <a:pPr marL="12700">
              <a:lnSpc>
                <a:spcPct val="100000"/>
              </a:lnSpc>
              <a:spcBef>
                <a:spcPts val="100"/>
              </a:spcBef>
            </a:pPr>
            <a:r>
              <a:rPr sz="1000" b="0" spc="-25" dirty="0">
                <a:solidFill>
                  <a:srgbClr val="FFFFFF"/>
                </a:solidFill>
                <a:latin typeface="Univers LT Pro 45 Light"/>
                <a:cs typeface="Univers LT Pro 45 Light"/>
              </a:rPr>
              <a:t>No.</a:t>
            </a:r>
            <a:r>
              <a:rPr sz="1000" b="0" spc="-135" dirty="0">
                <a:solidFill>
                  <a:srgbClr val="FFFFFF"/>
                </a:solidFill>
                <a:latin typeface="Univers LT Pro 45 Light"/>
                <a:cs typeface="Univers LT Pro 45 Light"/>
              </a:rPr>
              <a:t> </a:t>
            </a:r>
            <a:r>
              <a:rPr sz="1000" b="0" dirty="0">
                <a:solidFill>
                  <a:srgbClr val="FFFFFF"/>
                </a:solidFill>
                <a:latin typeface="Univers LT Pro 45 Light"/>
                <a:cs typeface="Univers LT Pro 45 Light"/>
              </a:rPr>
              <a:t>3</a:t>
            </a:r>
            <a:endParaRPr sz="1000">
              <a:latin typeface="Univers LT Pro 45 Light"/>
              <a:cs typeface="Univers LT Pro 45 Light"/>
            </a:endParaRPr>
          </a:p>
        </p:txBody>
      </p:sp>
      <p:sp>
        <p:nvSpPr>
          <p:cNvPr id="16" name="object 16"/>
          <p:cNvSpPr txBox="1"/>
          <p:nvPr/>
        </p:nvSpPr>
        <p:spPr>
          <a:xfrm>
            <a:off x="10074050" y="5739943"/>
            <a:ext cx="226695" cy="177800"/>
          </a:xfrm>
          <a:prstGeom prst="rect">
            <a:avLst/>
          </a:prstGeom>
        </p:spPr>
        <p:txBody>
          <a:bodyPr vert="horz" wrap="square" lIns="0" tIns="12700" rIns="0" bIns="0" rtlCol="0">
            <a:spAutoFit/>
          </a:bodyPr>
          <a:lstStyle/>
          <a:p>
            <a:pPr marL="12700">
              <a:lnSpc>
                <a:spcPct val="100000"/>
              </a:lnSpc>
              <a:spcBef>
                <a:spcPts val="100"/>
              </a:spcBef>
            </a:pPr>
            <a:r>
              <a:rPr sz="1000" b="0" spc="-35" dirty="0">
                <a:solidFill>
                  <a:srgbClr val="FFFFFF"/>
                </a:solidFill>
                <a:latin typeface="Univers LT Pro 45 Light"/>
                <a:cs typeface="Univers LT Pro 45 Light"/>
              </a:rPr>
              <a:t>Site</a:t>
            </a:r>
            <a:endParaRPr sz="1000">
              <a:latin typeface="Univers LT Pro 45 Light"/>
              <a:cs typeface="Univers LT Pro 45 Light"/>
            </a:endParaRPr>
          </a:p>
        </p:txBody>
      </p:sp>
      <p:sp>
        <p:nvSpPr>
          <p:cNvPr id="17" name="object 17"/>
          <p:cNvSpPr txBox="1"/>
          <p:nvPr/>
        </p:nvSpPr>
        <p:spPr>
          <a:xfrm rot="4020000">
            <a:off x="10125368" y="5727281"/>
            <a:ext cx="1118483" cy="127000"/>
          </a:xfrm>
          <a:prstGeom prst="rect">
            <a:avLst/>
          </a:prstGeom>
        </p:spPr>
        <p:txBody>
          <a:bodyPr vert="horz" wrap="square" lIns="0" tIns="0" rIns="0" bIns="0" rtlCol="0">
            <a:spAutoFit/>
          </a:bodyPr>
          <a:lstStyle/>
          <a:p>
            <a:pPr>
              <a:lnSpc>
                <a:spcPts val="1000"/>
              </a:lnSpc>
            </a:pPr>
            <a:r>
              <a:rPr sz="1500" b="0" spc="-52" baseline="5555" dirty="0">
                <a:solidFill>
                  <a:srgbClr val="FFFFFF"/>
                </a:solidFill>
                <a:latin typeface="Univers LT Pro 45 Light"/>
                <a:cs typeface="Univers LT Pro 45 Light"/>
              </a:rPr>
              <a:t>Sou</a:t>
            </a:r>
            <a:r>
              <a:rPr sz="1500" b="0" spc="-89" baseline="5555" dirty="0">
                <a:solidFill>
                  <a:srgbClr val="FFFFFF"/>
                </a:solidFill>
                <a:latin typeface="Univers LT Pro 45 Light"/>
                <a:cs typeface="Univers LT Pro 45 Light"/>
              </a:rPr>
              <a:t>t</a:t>
            </a:r>
            <a:r>
              <a:rPr sz="1500" b="0" spc="-52" baseline="5555" dirty="0">
                <a:solidFill>
                  <a:srgbClr val="FFFFFF"/>
                </a:solidFill>
                <a:latin typeface="Univers LT Pro 45 Light"/>
                <a:cs typeface="Univers LT Pro 45 Light"/>
              </a:rPr>
              <a:t>hbroo</a:t>
            </a:r>
            <a:r>
              <a:rPr sz="1500" b="0" baseline="5555" dirty="0">
                <a:solidFill>
                  <a:srgbClr val="FFFFFF"/>
                </a:solidFill>
                <a:latin typeface="Univers LT Pro 45 Light"/>
                <a:cs typeface="Univers LT Pro 45 Light"/>
              </a:rPr>
              <a:t>k</a:t>
            </a:r>
            <a:r>
              <a:rPr sz="1500" b="0" spc="-142" baseline="5555" dirty="0">
                <a:solidFill>
                  <a:srgbClr val="FFFFFF"/>
                </a:solidFill>
                <a:latin typeface="Univers LT Pro 45 Light"/>
                <a:cs typeface="Univers LT Pro 45 Light"/>
              </a:rPr>
              <a:t> </a:t>
            </a:r>
            <a:r>
              <a:rPr sz="1500" b="0" spc="-52" baseline="2777" dirty="0">
                <a:solidFill>
                  <a:srgbClr val="FFFFFF"/>
                </a:solidFill>
                <a:latin typeface="Univers LT Pro 45 Light"/>
                <a:cs typeface="Univers LT Pro 45 Light"/>
              </a:rPr>
              <a:t>Co</a:t>
            </a:r>
            <a:r>
              <a:rPr sz="1500" b="0" spc="-89" baseline="2777" dirty="0">
                <a:solidFill>
                  <a:srgbClr val="FFFFFF"/>
                </a:solidFill>
                <a:latin typeface="Univers LT Pro 45 Light"/>
                <a:cs typeface="Univers LT Pro 45 Light"/>
              </a:rPr>
              <a:t>t</a:t>
            </a:r>
            <a:r>
              <a:rPr sz="1000" b="0" spc="-35" dirty="0">
                <a:solidFill>
                  <a:srgbClr val="FFFFFF"/>
                </a:solidFill>
                <a:latin typeface="Univers LT Pro 45 Light"/>
                <a:cs typeface="Univers LT Pro 45 Light"/>
              </a:rPr>
              <a:t>tages</a:t>
            </a:r>
            <a:endParaRPr sz="1000">
              <a:latin typeface="Univers LT Pro 45 Light"/>
              <a:cs typeface="Univers LT Pro 45 Light"/>
            </a:endParaRPr>
          </a:p>
        </p:txBody>
      </p:sp>
      <p:sp>
        <p:nvSpPr>
          <p:cNvPr id="18" name="object 18"/>
          <p:cNvSpPr txBox="1"/>
          <p:nvPr/>
        </p:nvSpPr>
        <p:spPr>
          <a:xfrm rot="21420000">
            <a:off x="9760091" y="4066386"/>
            <a:ext cx="432453" cy="127000"/>
          </a:xfrm>
          <a:prstGeom prst="rect">
            <a:avLst/>
          </a:prstGeom>
        </p:spPr>
        <p:txBody>
          <a:bodyPr vert="horz" wrap="square" lIns="0" tIns="0" rIns="0" bIns="0" rtlCol="0">
            <a:spAutoFit/>
          </a:bodyPr>
          <a:lstStyle/>
          <a:p>
            <a:pPr>
              <a:lnSpc>
                <a:spcPts val="1000"/>
              </a:lnSpc>
            </a:pPr>
            <a:r>
              <a:rPr sz="1000" b="0" spc="-35" dirty="0">
                <a:solidFill>
                  <a:srgbClr val="FFFFFF"/>
                </a:solidFill>
                <a:latin typeface="Univers LT Pro 45 Light"/>
                <a:cs typeface="Univers LT Pro 45 Light"/>
              </a:rPr>
              <a:t>Duke</a:t>
            </a:r>
            <a:r>
              <a:rPr sz="1000" b="0" spc="-195" dirty="0">
                <a:solidFill>
                  <a:srgbClr val="FFFFFF"/>
                </a:solidFill>
                <a:latin typeface="Univers LT Pro 45 Light"/>
                <a:cs typeface="Univers LT Pro 45 Light"/>
              </a:rPr>
              <a:t> </a:t>
            </a:r>
            <a:r>
              <a:rPr sz="1000" b="0" spc="-35" dirty="0">
                <a:solidFill>
                  <a:srgbClr val="FFFFFF"/>
                </a:solidFill>
                <a:latin typeface="Univers LT Pro 45 Light"/>
                <a:cs typeface="Univers LT Pro 45 Light"/>
              </a:rPr>
              <a:t>St</a:t>
            </a:r>
            <a:endParaRPr sz="1000">
              <a:latin typeface="Univers LT Pro 45 Light"/>
              <a:cs typeface="Univers LT Pro 45 Light"/>
            </a:endParaRPr>
          </a:p>
        </p:txBody>
      </p:sp>
      <p:sp>
        <p:nvSpPr>
          <p:cNvPr id="19" name="object 19"/>
          <p:cNvSpPr txBox="1"/>
          <p:nvPr/>
        </p:nvSpPr>
        <p:spPr>
          <a:xfrm>
            <a:off x="8758450" y="6410076"/>
            <a:ext cx="594995" cy="177800"/>
          </a:xfrm>
          <a:prstGeom prst="rect">
            <a:avLst/>
          </a:prstGeom>
        </p:spPr>
        <p:txBody>
          <a:bodyPr vert="horz" wrap="square" lIns="0" tIns="12700" rIns="0" bIns="0" rtlCol="0">
            <a:spAutoFit/>
          </a:bodyPr>
          <a:lstStyle/>
          <a:p>
            <a:pPr marL="12700">
              <a:lnSpc>
                <a:spcPct val="100000"/>
              </a:lnSpc>
              <a:spcBef>
                <a:spcPts val="100"/>
              </a:spcBef>
            </a:pPr>
            <a:r>
              <a:rPr sz="1000" b="0" spc="-35" dirty="0">
                <a:solidFill>
                  <a:srgbClr val="FFFFFF"/>
                </a:solidFill>
                <a:latin typeface="Univers LT Pro 45 Light"/>
                <a:cs typeface="Univers LT Pro 45 Light"/>
              </a:rPr>
              <a:t>Allotments</a:t>
            </a:r>
            <a:endParaRPr sz="1000">
              <a:latin typeface="Univers LT Pro 45 Light"/>
              <a:cs typeface="Univers LT Pro 45 Light"/>
            </a:endParaRPr>
          </a:p>
        </p:txBody>
      </p:sp>
      <p:sp>
        <p:nvSpPr>
          <p:cNvPr id="20" name="object 20"/>
          <p:cNvSpPr txBox="1"/>
          <p:nvPr/>
        </p:nvSpPr>
        <p:spPr>
          <a:xfrm>
            <a:off x="347299" y="1834978"/>
            <a:ext cx="3418204" cy="3042920"/>
          </a:xfrm>
          <a:prstGeom prst="rect">
            <a:avLst/>
          </a:prstGeom>
        </p:spPr>
        <p:txBody>
          <a:bodyPr vert="horz" wrap="square" lIns="0" tIns="58419" rIns="0" bIns="0" rtlCol="0">
            <a:spAutoFit/>
          </a:bodyPr>
          <a:lstStyle/>
          <a:p>
            <a:pPr marL="12700" marR="95885">
              <a:lnSpc>
                <a:spcPts val="1800"/>
              </a:lnSpc>
              <a:spcBef>
                <a:spcPts val="459"/>
              </a:spcBef>
            </a:pPr>
            <a:r>
              <a:rPr sz="1800" b="0" spc="-65" dirty="0">
                <a:solidFill>
                  <a:srgbClr val="808285"/>
                </a:solidFill>
                <a:latin typeface="Univers LT Pro 45 Light"/>
                <a:cs typeface="Univers LT Pro 45 Light"/>
              </a:rPr>
              <a:t>Architecture </a:t>
            </a:r>
            <a:r>
              <a:rPr sz="1800" b="0" spc="-45" dirty="0">
                <a:solidFill>
                  <a:srgbClr val="808285"/>
                </a:solidFill>
                <a:latin typeface="Univers LT Pro 45 Light"/>
                <a:cs typeface="Univers LT Pro 45 Light"/>
              </a:rPr>
              <a:t>PLB </a:t>
            </a:r>
            <a:r>
              <a:rPr sz="1800" b="0" spc="-55" dirty="0">
                <a:solidFill>
                  <a:srgbClr val="808285"/>
                </a:solidFill>
                <a:latin typeface="Univers LT Pro 45 Light"/>
                <a:cs typeface="Univers LT Pro 45 Light"/>
              </a:rPr>
              <a:t>(APLB) </a:t>
            </a:r>
            <a:r>
              <a:rPr sz="1800" b="0" spc="-70" dirty="0">
                <a:solidFill>
                  <a:srgbClr val="808285"/>
                </a:solidFill>
                <a:latin typeface="Univers LT Pro 45 Light"/>
                <a:cs typeface="Univers LT Pro 45 Light"/>
              </a:rPr>
              <a:t>have  </a:t>
            </a:r>
            <a:r>
              <a:rPr sz="1800" b="0" spc="-50" dirty="0">
                <a:solidFill>
                  <a:srgbClr val="808285"/>
                </a:solidFill>
                <a:latin typeface="Univers LT Pro 45 Light"/>
                <a:cs typeface="Univers LT Pro 45 Light"/>
              </a:rPr>
              <a:t>been</a:t>
            </a:r>
            <a:r>
              <a:rPr sz="1800" b="0" spc="-150"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working</a:t>
            </a:r>
            <a:r>
              <a:rPr sz="1800" b="0" spc="-145" dirty="0">
                <a:solidFill>
                  <a:srgbClr val="808285"/>
                </a:solidFill>
                <a:latin typeface="Univers LT Pro 45 Light"/>
                <a:cs typeface="Univers LT Pro 45 Light"/>
              </a:rPr>
              <a:t> </a:t>
            </a:r>
            <a:r>
              <a:rPr sz="1800" b="0" spc="-50" dirty="0">
                <a:solidFill>
                  <a:srgbClr val="808285"/>
                </a:solidFill>
                <a:latin typeface="Univers LT Pro 45 Light"/>
                <a:cs typeface="Univers LT Pro 45 Light"/>
              </a:rPr>
              <a:t>with</a:t>
            </a:r>
            <a:r>
              <a:rPr sz="1800" b="0" spc="-340"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Winchester</a:t>
            </a:r>
            <a:r>
              <a:rPr sz="1800" b="0" spc="-145"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City  </a:t>
            </a:r>
            <a:r>
              <a:rPr sz="1800" b="0" spc="-60" dirty="0">
                <a:solidFill>
                  <a:srgbClr val="808285"/>
                </a:solidFill>
                <a:latin typeface="Univers LT Pro 45 Light"/>
                <a:cs typeface="Univers LT Pro 45 Light"/>
              </a:rPr>
              <a:t>Council </a:t>
            </a:r>
            <a:r>
              <a:rPr sz="1800" b="0" spc="-55" dirty="0">
                <a:solidFill>
                  <a:srgbClr val="808285"/>
                </a:solidFill>
                <a:latin typeface="Univers LT Pro 45 Light"/>
                <a:cs typeface="Univers LT Pro 45 Light"/>
              </a:rPr>
              <a:t>(WCC) </a:t>
            </a:r>
            <a:r>
              <a:rPr sz="1800" b="0" spc="-35" dirty="0">
                <a:solidFill>
                  <a:srgbClr val="808285"/>
                </a:solidFill>
                <a:latin typeface="Univers LT Pro 45 Light"/>
                <a:cs typeface="Univers LT Pro 45 Light"/>
              </a:rPr>
              <a:t>to </a:t>
            </a:r>
            <a:r>
              <a:rPr sz="1800" b="0" spc="-70" dirty="0">
                <a:solidFill>
                  <a:srgbClr val="808285"/>
                </a:solidFill>
                <a:latin typeface="Univers LT Pro 45 Light"/>
                <a:cs typeface="Univers LT Pro 45 Light"/>
              </a:rPr>
              <a:t>investigate </a:t>
            </a:r>
            <a:r>
              <a:rPr sz="1800" b="0" spc="-65" dirty="0">
                <a:solidFill>
                  <a:srgbClr val="808285"/>
                </a:solidFill>
                <a:latin typeface="Univers LT Pro 45 Light"/>
                <a:cs typeface="Univers LT Pro 45 Light"/>
              </a:rPr>
              <a:t>their  </a:t>
            </a:r>
            <a:r>
              <a:rPr sz="1800" b="0" spc="-60" dirty="0">
                <a:solidFill>
                  <a:srgbClr val="808285"/>
                </a:solidFill>
                <a:latin typeface="Univers LT Pro 45 Light"/>
                <a:cs typeface="Univers LT Pro 45 Light"/>
              </a:rPr>
              <a:t>Southbrook Cottages </a:t>
            </a:r>
            <a:r>
              <a:rPr sz="1800" b="0" spc="-55" dirty="0">
                <a:solidFill>
                  <a:srgbClr val="808285"/>
                </a:solidFill>
                <a:latin typeface="Univers LT Pro 45 Light"/>
                <a:cs typeface="Univers LT Pro 45 Light"/>
              </a:rPr>
              <a:t>Garage</a:t>
            </a:r>
            <a:r>
              <a:rPr sz="1800" b="0" spc="-325"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Court  </a:t>
            </a:r>
            <a:r>
              <a:rPr sz="1800" b="0" spc="-50" dirty="0">
                <a:solidFill>
                  <a:srgbClr val="808285"/>
                </a:solidFill>
                <a:latin typeface="Univers LT Pro 45 Light"/>
                <a:cs typeface="Univers LT Pro 45 Light"/>
              </a:rPr>
              <a:t>site </a:t>
            </a:r>
            <a:r>
              <a:rPr sz="1800" b="0" spc="-35" dirty="0">
                <a:solidFill>
                  <a:srgbClr val="808285"/>
                </a:solidFill>
                <a:latin typeface="Univers LT Pro 45 Light"/>
                <a:cs typeface="Univers LT Pro 45 Light"/>
              </a:rPr>
              <a:t>in </a:t>
            </a:r>
            <a:r>
              <a:rPr sz="1800" b="0" spc="-70" dirty="0">
                <a:solidFill>
                  <a:srgbClr val="808285"/>
                </a:solidFill>
                <a:latin typeface="Univers LT Pro 45 Light"/>
                <a:cs typeface="Univers LT Pro 45 Light"/>
              </a:rPr>
              <a:t>Micheldever </a:t>
            </a:r>
            <a:r>
              <a:rPr sz="1800" b="0" spc="-50" dirty="0">
                <a:solidFill>
                  <a:srgbClr val="808285"/>
                </a:solidFill>
                <a:latin typeface="Univers LT Pro 45 Light"/>
                <a:cs typeface="Univers LT Pro 45 Light"/>
              </a:rPr>
              <a:t>with </a:t>
            </a:r>
            <a:r>
              <a:rPr sz="1800" b="0" dirty="0">
                <a:solidFill>
                  <a:srgbClr val="808285"/>
                </a:solidFill>
                <a:latin typeface="Univers LT Pro 45 Light"/>
                <a:cs typeface="Univers LT Pro 45 Light"/>
              </a:rPr>
              <a:t>a </a:t>
            </a:r>
            <a:r>
              <a:rPr sz="1800" b="0" spc="-60" dirty="0">
                <a:solidFill>
                  <a:srgbClr val="808285"/>
                </a:solidFill>
                <a:latin typeface="Univers LT Pro 45 Light"/>
                <a:cs typeface="Univers LT Pro 45 Light"/>
              </a:rPr>
              <a:t>view </a:t>
            </a:r>
            <a:r>
              <a:rPr sz="1800" b="0" spc="-65" dirty="0">
                <a:solidFill>
                  <a:srgbClr val="808285"/>
                </a:solidFill>
                <a:latin typeface="Univers LT Pro 45 Light"/>
                <a:cs typeface="Univers LT Pro 45 Light"/>
              </a:rPr>
              <a:t>to  </a:t>
            </a:r>
            <a:r>
              <a:rPr sz="1800" b="0" spc="-70" dirty="0">
                <a:solidFill>
                  <a:srgbClr val="808285"/>
                </a:solidFill>
                <a:latin typeface="Univers LT Pro 45 Light"/>
                <a:cs typeface="Univers LT Pro 45 Light"/>
              </a:rPr>
              <a:t>redeveloping </a:t>
            </a:r>
            <a:r>
              <a:rPr sz="1800" b="0" spc="-45" dirty="0">
                <a:solidFill>
                  <a:srgbClr val="808285"/>
                </a:solidFill>
                <a:latin typeface="Univers LT Pro 45 Light"/>
                <a:cs typeface="Univers LT Pro 45 Light"/>
              </a:rPr>
              <a:t>the </a:t>
            </a:r>
            <a:r>
              <a:rPr sz="1800" b="0" spc="-50" dirty="0">
                <a:solidFill>
                  <a:srgbClr val="808285"/>
                </a:solidFill>
                <a:latin typeface="Univers LT Pro 45 Light"/>
                <a:cs typeface="Univers LT Pro 45 Light"/>
              </a:rPr>
              <a:t>site </a:t>
            </a:r>
            <a:r>
              <a:rPr sz="1800" b="0" spc="-35" dirty="0">
                <a:solidFill>
                  <a:srgbClr val="808285"/>
                </a:solidFill>
                <a:latin typeface="Univers LT Pro 45 Light"/>
                <a:cs typeface="Univers LT Pro 45 Light"/>
              </a:rPr>
              <a:t>to </a:t>
            </a:r>
            <a:r>
              <a:rPr sz="1800" b="0" spc="-70" dirty="0">
                <a:solidFill>
                  <a:srgbClr val="808285"/>
                </a:solidFill>
                <a:latin typeface="Univers LT Pro 45 Light"/>
                <a:cs typeface="Univers LT Pro 45 Light"/>
              </a:rPr>
              <a:t>provide  </a:t>
            </a:r>
            <a:r>
              <a:rPr sz="1800" b="0" spc="-50" dirty="0">
                <a:solidFill>
                  <a:srgbClr val="808285"/>
                </a:solidFill>
                <a:latin typeface="Univers LT Pro 45 Light"/>
                <a:cs typeface="Univers LT Pro 45 Light"/>
              </a:rPr>
              <a:t>much </a:t>
            </a:r>
            <a:r>
              <a:rPr sz="1800" b="0" spc="-55" dirty="0">
                <a:solidFill>
                  <a:srgbClr val="808285"/>
                </a:solidFill>
                <a:latin typeface="Univers LT Pro 45 Light"/>
                <a:cs typeface="Univers LT Pro 45 Light"/>
              </a:rPr>
              <a:t>needed</a:t>
            </a:r>
            <a:r>
              <a:rPr sz="1800" b="0" spc="-220"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housing.</a:t>
            </a:r>
            <a:endParaRPr sz="1800">
              <a:latin typeface="Univers LT Pro 45 Light"/>
              <a:cs typeface="Univers LT Pro 45 Light"/>
            </a:endParaRPr>
          </a:p>
          <a:p>
            <a:pPr marL="12700" marR="270510">
              <a:lnSpc>
                <a:spcPts val="1800"/>
              </a:lnSpc>
              <a:spcBef>
                <a:spcPts val="1800"/>
              </a:spcBef>
            </a:pPr>
            <a:r>
              <a:rPr sz="1800" b="0" spc="-55" dirty="0">
                <a:solidFill>
                  <a:srgbClr val="808285"/>
                </a:solidFill>
                <a:latin typeface="Univers LT Pro 45 Light"/>
                <a:cs typeface="Univers LT Pro 45 Light"/>
              </a:rPr>
              <a:t>The scheme </a:t>
            </a:r>
            <a:r>
              <a:rPr sz="1800" b="0" spc="-50" dirty="0">
                <a:solidFill>
                  <a:srgbClr val="808285"/>
                </a:solidFill>
                <a:latin typeface="Univers LT Pro 45 Light"/>
                <a:cs typeface="Univers LT Pro 45 Light"/>
              </a:rPr>
              <a:t>will </a:t>
            </a:r>
            <a:r>
              <a:rPr sz="1800" b="0" spc="-65" dirty="0">
                <a:solidFill>
                  <a:srgbClr val="808285"/>
                </a:solidFill>
                <a:latin typeface="Univers LT Pro 45 Light"/>
                <a:cs typeface="Univers LT Pro 45 Light"/>
              </a:rPr>
              <a:t>provide </a:t>
            </a:r>
            <a:r>
              <a:rPr sz="1800" b="0" dirty="0">
                <a:solidFill>
                  <a:srgbClr val="808285"/>
                </a:solidFill>
                <a:latin typeface="Univers LT Pro 45 Light"/>
                <a:cs typeface="Univers LT Pro 45 Light"/>
              </a:rPr>
              <a:t>6 </a:t>
            </a:r>
            <a:r>
              <a:rPr sz="1800" b="0" spc="-65" dirty="0">
                <a:solidFill>
                  <a:srgbClr val="808285"/>
                </a:solidFill>
                <a:latin typeface="Univers LT Pro 45 Light"/>
                <a:cs typeface="Univers LT Pro 45 Light"/>
              </a:rPr>
              <a:t>flats  </a:t>
            </a:r>
            <a:r>
              <a:rPr sz="1800" b="0" spc="-60" dirty="0">
                <a:solidFill>
                  <a:srgbClr val="808285"/>
                </a:solidFill>
                <a:latin typeface="Univers LT Pro 45 Light"/>
                <a:cs typeface="Univers LT Pro 45 Light"/>
              </a:rPr>
              <a:t>including </a:t>
            </a:r>
            <a:r>
              <a:rPr sz="1800" b="0" dirty="0">
                <a:solidFill>
                  <a:srgbClr val="808285"/>
                </a:solidFill>
                <a:latin typeface="Univers LT Pro 45 Light"/>
                <a:cs typeface="Univers LT Pro 45 Light"/>
              </a:rPr>
              <a:t>4 x 1 </a:t>
            </a:r>
            <a:r>
              <a:rPr sz="1800" b="0" spc="-45" dirty="0">
                <a:solidFill>
                  <a:srgbClr val="808285"/>
                </a:solidFill>
                <a:latin typeface="Univers LT Pro 45 Light"/>
                <a:cs typeface="Univers LT Pro 45 Light"/>
              </a:rPr>
              <a:t>bed and </a:t>
            </a:r>
            <a:r>
              <a:rPr sz="1800" b="0" dirty="0">
                <a:solidFill>
                  <a:srgbClr val="808285"/>
                </a:solidFill>
                <a:latin typeface="Univers LT Pro 45 Light"/>
                <a:cs typeface="Univers LT Pro 45 Light"/>
              </a:rPr>
              <a:t>2 x 2  </a:t>
            </a:r>
            <a:r>
              <a:rPr sz="1800" b="0" spc="-55" dirty="0">
                <a:solidFill>
                  <a:srgbClr val="808285"/>
                </a:solidFill>
                <a:latin typeface="Univers LT Pro 45 Light"/>
                <a:cs typeface="Univers LT Pro 45 Light"/>
              </a:rPr>
              <a:t>beds. The scheme </a:t>
            </a:r>
            <a:r>
              <a:rPr sz="1800" b="0" spc="-50" dirty="0">
                <a:solidFill>
                  <a:srgbClr val="808285"/>
                </a:solidFill>
                <a:latin typeface="Univers LT Pro 45 Light"/>
                <a:cs typeface="Univers LT Pro 45 Light"/>
              </a:rPr>
              <a:t>will </a:t>
            </a:r>
            <a:r>
              <a:rPr sz="1800" b="0" spc="-35" dirty="0">
                <a:solidFill>
                  <a:srgbClr val="808285"/>
                </a:solidFill>
                <a:latin typeface="Univers LT Pro 45 Light"/>
                <a:cs typeface="Univers LT Pro 45 Light"/>
              </a:rPr>
              <a:t>be </a:t>
            </a:r>
            <a:r>
              <a:rPr sz="1800" b="0" spc="-55" dirty="0">
                <a:solidFill>
                  <a:srgbClr val="808285"/>
                </a:solidFill>
                <a:latin typeface="Univers LT Pro 45 Light"/>
                <a:cs typeface="Univers LT Pro 45 Light"/>
              </a:rPr>
              <a:t>built</a:t>
            </a:r>
            <a:r>
              <a:rPr sz="1800" b="0" spc="-360"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to</a:t>
            </a:r>
            <a:endParaRPr sz="1800">
              <a:latin typeface="Univers LT Pro 45 Light"/>
              <a:cs typeface="Univers LT Pro 45 Light"/>
            </a:endParaRPr>
          </a:p>
          <a:p>
            <a:pPr marL="12700" marR="5080">
              <a:lnSpc>
                <a:spcPts val="1800"/>
              </a:lnSpc>
            </a:pPr>
            <a:r>
              <a:rPr sz="1800" b="0" spc="-65" dirty="0">
                <a:solidFill>
                  <a:srgbClr val="808285"/>
                </a:solidFill>
                <a:latin typeface="Univers LT Pro 45 Light"/>
                <a:cs typeface="Univers LT Pro 45 Light"/>
              </a:rPr>
              <a:t>Passivhaus</a:t>
            </a:r>
            <a:r>
              <a:rPr sz="1800" b="0" spc="-145"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Plus,</a:t>
            </a:r>
            <a:r>
              <a:rPr sz="1800" b="0" spc="-140" dirty="0">
                <a:solidFill>
                  <a:srgbClr val="808285"/>
                </a:solidFill>
                <a:latin typeface="Univers LT Pro 45 Light"/>
                <a:cs typeface="Univers LT Pro 45 Light"/>
              </a:rPr>
              <a:t> </a:t>
            </a:r>
            <a:r>
              <a:rPr sz="1800" b="0" spc="-35" dirty="0">
                <a:solidFill>
                  <a:srgbClr val="808285"/>
                </a:solidFill>
                <a:latin typeface="Univers LT Pro 45 Light"/>
                <a:cs typeface="Univers LT Pro 45 Light"/>
              </a:rPr>
              <a:t>an</a:t>
            </a:r>
            <a:r>
              <a:rPr sz="1800" b="0" spc="-140"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ultra</a:t>
            </a:r>
            <a:r>
              <a:rPr sz="1800" b="0" spc="-140"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low</a:t>
            </a:r>
            <a:r>
              <a:rPr sz="1800" b="0" spc="-175"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energy  standard.</a:t>
            </a:r>
            <a:endParaRPr sz="1800">
              <a:latin typeface="Univers LT Pro 45 Light"/>
              <a:cs typeface="Univers LT Pro 45 Light"/>
            </a:endParaRPr>
          </a:p>
        </p:txBody>
      </p:sp>
      <p:sp>
        <p:nvSpPr>
          <p:cNvPr id="21" name="object 21"/>
          <p:cNvSpPr/>
          <p:nvPr/>
        </p:nvSpPr>
        <p:spPr>
          <a:xfrm>
            <a:off x="360000" y="363178"/>
            <a:ext cx="3429000" cy="0"/>
          </a:xfrm>
          <a:custGeom>
            <a:avLst/>
            <a:gdLst/>
            <a:ahLst/>
            <a:cxnLst/>
            <a:rect l="l" t="t" r="r" b="b"/>
            <a:pathLst>
              <a:path w="3429000">
                <a:moveTo>
                  <a:pt x="0" y="0"/>
                </a:moveTo>
                <a:lnTo>
                  <a:pt x="3429000" y="0"/>
                </a:lnTo>
              </a:path>
            </a:pathLst>
          </a:custGeom>
          <a:ln w="6350">
            <a:solidFill>
              <a:srgbClr val="767C7F"/>
            </a:solidFill>
          </a:ln>
        </p:spPr>
        <p:txBody>
          <a:bodyPr wrap="square" lIns="0" tIns="0" rIns="0" bIns="0" rtlCol="0"/>
          <a:lstStyle/>
          <a:p>
            <a:endParaRPr/>
          </a:p>
        </p:txBody>
      </p:sp>
      <p:sp>
        <p:nvSpPr>
          <p:cNvPr id="22" name="object 22"/>
          <p:cNvSpPr txBox="1">
            <a:spLocks noGrp="1"/>
          </p:cNvSpPr>
          <p:nvPr>
            <p:ph type="title"/>
          </p:nvPr>
        </p:nvSpPr>
        <p:spPr>
          <a:xfrm>
            <a:off x="347299" y="292453"/>
            <a:ext cx="1844675" cy="1031240"/>
          </a:xfrm>
          <a:prstGeom prst="rect">
            <a:avLst/>
          </a:prstGeom>
        </p:spPr>
        <p:txBody>
          <a:bodyPr vert="horz" wrap="square" lIns="0" tIns="104139" rIns="0" bIns="0" rtlCol="0">
            <a:spAutoFit/>
          </a:bodyPr>
          <a:lstStyle/>
          <a:p>
            <a:pPr marL="12700" marR="5080">
              <a:lnSpc>
                <a:spcPts val="3600"/>
              </a:lnSpc>
              <a:spcBef>
                <a:spcPts val="819"/>
              </a:spcBef>
            </a:pPr>
            <a:r>
              <a:rPr sz="3600" spc="-140" dirty="0">
                <a:solidFill>
                  <a:srgbClr val="767C7F"/>
                </a:solidFill>
              </a:rPr>
              <a:t>Project  </a:t>
            </a:r>
            <a:r>
              <a:rPr sz="3600" spc="-180" dirty="0">
                <a:solidFill>
                  <a:srgbClr val="767C7F"/>
                </a:solidFill>
              </a:rPr>
              <a:t>O</a:t>
            </a:r>
            <a:r>
              <a:rPr sz="3600" spc="-200" dirty="0">
                <a:solidFill>
                  <a:srgbClr val="767C7F"/>
                </a:solidFill>
              </a:rPr>
              <a:t>v</a:t>
            </a:r>
            <a:r>
              <a:rPr sz="3600" spc="-130" dirty="0">
                <a:solidFill>
                  <a:srgbClr val="767C7F"/>
                </a:solidFill>
              </a:rPr>
              <a:t>ervi</a:t>
            </a:r>
            <a:r>
              <a:rPr sz="3600" spc="-200" dirty="0">
                <a:solidFill>
                  <a:srgbClr val="767C7F"/>
                </a:solidFill>
              </a:rPr>
              <a:t>e</a:t>
            </a:r>
            <a:r>
              <a:rPr sz="3600" dirty="0">
                <a:solidFill>
                  <a:srgbClr val="767C7F"/>
                </a:solidFill>
              </a:rPr>
              <a:t>w</a:t>
            </a:r>
            <a:endParaRPr sz="3600" dirty="0"/>
          </a:p>
        </p:txBody>
      </p:sp>
      <p:sp>
        <p:nvSpPr>
          <p:cNvPr id="23" name="object 23"/>
          <p:cNvSpPr/>
          <p:nvPr/>
        </p:nvSpPr>
        <p:spPr>
          <a:xfrm>
            <a:off x="9810003" y="5346003"/>
            <a:ext cx="892810" cy="1001394"/>
          </a:xfrm>
          <a:custGeom>
            <a:avLst/>
            <a:gdLst/>
            <a:ahLst/>
            <a:cxnLst/>
            <a:rect l="l" t="t" r="r" b="b"/>
            <a:pathLst>
              <a:path w="892809" h="1001395">
                <a:moveTo>
                  <a:pt x="575995" y="0"/>
                </a:moveTo>
                <a:lnTo>
                  <a:pt x="0" y="255600"/>
                </a:lnTo>
                <a:lnTo>
                  <a:pt x="313194" y="1000798"/>
                </a:lnTo>
                <a:lnTo>
                  <a:pt x="892797" y="745197"/>
                </a:lnTo>
                <a:lnTo>
                  <a:pt x="575995" y="0"/>
                </a:lnTo>
                <a:close/>
              </a:path>
            </a:pathLst>
          </a:custGeom>
          <a:ln w="38099">
            <a:solidFill>
              <a:srgbClr val="EF3D42"/>
            </a:solidFill>
          </a:ln>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16675" y="10321183"/>
            <a:ext cx="1760855"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Southbrook </a:t>
            </a:r>
            <a:r>
              <a:rPr sz="800" b="0" spc="-25" dirty="0">
                <a:solidFill>
                  <a:srgbClr val="808285"/>
                </a:solidFill>
                <a:latin typeface="Univers LT Pro 45 Light"/>
                <a:cs typeface="Univers LT Pro 45 Light"/>
              </a:rPr>
              <a:t>Cottages- </a:t>
            </a:r>
            <a:r>
              <a:rPr sz="800" b="0" spc="-30" dirty="0">
                <a:solidFill>
                  <a:srgbClr val="808285"/>
                </a:solidFill>
                <a:latin typeface="Univers LT Pro 45 Light"/>
                <a:cs typeface="Univers LT Pro 45 Light"/>
              </a:rPr>
              <a:t>Public</a:t>
            </a:r>
            <a:r>
              <a:rPr sz="800" b="0" spc="-155"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Consultation</a:t>
            </a:r>
            <a:endParaRPr sz="800">
              <a:latin typeface="Univers LT Pro 45 Light"/>
              <a:cs typeface="Univers LT Pro 45 Light"/>
            </a:endParaRPr>
          </a:p>
        </p:txBody>
      </p:sp>
      <p:sp>
        <p:nvSpPr>
          <p:cNvPr id="3" name="object 3"/>
          <p:cNvSpPr txBox="1"/>
          <p:nvPr/>
        </p:nvSpPr>
        <p:spPr>
          <a:xfrm>
            <a:off x="9054124" y="10309262"/>
            <a:ext cx="466090"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June</a:t>
            </a:r>
            <a:r>
              <a:rPr sz="800" b="0" spc="-110"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2020</a:t>
            </a:r>
            <a:endParaRPr sz="800">
              <a:latin typeface="Univers LT Pro 45 Light"/>
              <a:cs typeface="Univers LT Pro 45 Light"/>
            </a:endParaRPr>
          </a:p>
        </p:txBody>
      </p:sp>
      <p:sp>
        <p:nvSpPr>
          <p:cNvPr id="4" name="object 4"/>
          <p:cNvSpPr txBox="1"/>
          <p:nvPr/>
        </p:nvSpPr>
        <p:spPr>
          <a:xfrm>
            <a:off x="14692610" y="10309262"/>
            <a:ext cx="81915" cy="147320"/>
          </a:xfrm>
          <a:prstGeom prst="rect">
            <a:avLst/>
          </a:prstGeom>
        </p:spPr>
        <p:txBody>
          <a:bodyPr vert="horz" wrap="square" lIns="0" tIns="12700" rIns="0" bIns="0" rtlCol="0">
            <a:spAutoFit/>
          </a:bodyPr>
          <a:lstStyle/>
          <a:p>
            <a:pPr marL="12700">
              <a:lnSpc>
                <a:spcPct val="100000"/>
              </a:lnSpc>
              <a:spcBef>
                <a:spcPts val="100"/>
              </a:spcBef>
            </a:pPr>
            <a:r>
              <a:rPr sz="800" b="0" dirty="0">
                <a:solidFill>
                  <a:srgbClr val="808285"/>
                </a:solidFill>
                <a:latin typeface="Univers LT Pro 45 Light"/>
                <a:cs typeface="Univers LT Pro 45 Light"/>
              </a:rPr>
              <a:t>5</a:t>
            </a:r>
            <a:endParaRPr sz="800">
              <a:latin typeface="Univers LT Pro 45 Light"/>
              <a:cs typeface="Univers LT Pro 45 Light"/>
            </a:endParaRPr>
          </a:p>
        </p:txBody>
      </p:sp>
      <p:sp>
        <p:nvSpPr>
          <p:cNvPr id="5" name="object 5"/>
          <p:cNvSpPr txBox="1"/>
          <p:nvPr/>
        </p:nvSpPr>
        <p:spPr>
          <a:xfrm>
            <a:off x="707299" y="10309262"/>
            <a:ext cx="711200" cy="147320"/>
          </a:xfrm>
          <a:prstGeom prst="rect">
            <a:avLst/>
          </a:prstGeom>
        </p:spPr>
        <p:txBody>
          <a:bodyPr vert="horz" wrap="square" lIns="0" tIns="12700" rIns="0" bIns="0" rtlCol="0">
            <a:spAutoFit/>
          </a:bodyPr>
          <a:lstStyle/>
          <a:p>
            <a:pPr marL="12700">
              <a:lnSpc>
                <a:spcPct val="100000"/>
              </a:lnSpc>
              <a:spcBef>
                <a:spcPts val="100"/>
              </a:spcBef>
            </a:pPr>
            <a:r>
              <a:rPr sz="800" b="0" spc="-35" dirty="0">
                <a:solidFill>
                  <a:srgbClr val="808285"/>
                </a:solidFill>
                <a:latin typeface="Univers LT Pro 45 Light"/>
                <a:cs typeface="Univers LT Pro 45 Light"/>
              </a:rPr>
              <a:t>ArchitecturePLB</a:t>
            </a:r>
            <a:endParaRPr sz="800">
              <a:latin typeface="Univers LT Pro 45 Light"/>
              <a:cs typeface="Univers LT Pro 45 Light"/>
            </a:endParaRPr>
          </a:p>
        </p:txBody>
      </p:sp>
      <p:sp>
        <p:nvSpPr>
          <p:cNvPr id="6" name="object 6"/>
          <p:cNvSpPr/>
          <p:nvPr/>
        </p:nvSpPr>
        <p:spPr>
          <a:xfrm>
            <a:off x="719999" y="10335177"/>
            <a:ext cx="14040485" cy="0"/>
          </a:xfrm>
          <a:custGeom>
            <a:avLst/>
            <a:gdLst/>
            <a:ahLst/>
            <a:cxnLst/>
            <a:rect l="l" t="t" r="r" b="b"/>
            <a:pathLst>
              <a:path w="14040485">
                <a:moveTo>
                  <a:pt x="0" y="0"/>
                </a:moveTo>
                <a:lnTo>
                  <a:pt x="14040002" y="0"/>
                </a:lnTo>
              </a:path>
            </a:pathLst>
          </a:custGeom>
          <a:ln w="6350">
            <a:solidFill>
              <a:srgbClr val="808285"/>
            </a:solidFill>
          </a:ln>
        </p:spPr>
        <p:txBody>
          <a:bodyPr wrap="square" lIns="0" tIns="0" rIns="0" bIns="0" rtlCol="0"/>
          <a:lstStyle/>
          <a:p>
            <a:endParaRPr/>
          </a:p>
        </p:txBody>
      </p:sp>
      <p:sp>
        <p:nvSpPr>
          <p:cNvPr id="7" name="object 7"/>
          <p:cNvSpPr/>
          <p:nvPr/>
        </p:nvSpPr>
        <p:spPr>
          <a:xfrm>
            <a:off x="719999" y="363178"/>
            <a:ext cx="3429000" cy="0"/>
          </a:xfrm>
          <a:custGeom>
            <a:avLst/>
            <a:gdLst/>
            <a:ahLst/>
            <a:cxnLst/>
            <a:rect l="l" t="t" r="r" b="b"/>
            <a:pathLst>
              <a:path w="3429000">
                <a:moveTo>
                  <a:pt x="0" y="0"/>
                </a:moveTo>
                <a:lnTo>
                  <a:pt x="3429000" y="0"/>
                </a:lnTo>
              </a:path>
            </a:pathLst>
          </a:custGeom>
          <a:ln w="6350">
            <a:solidFill>
              <a:srgbClr val="808285"/>
            </a:solidFill>
          </a:ln>
        </p:spPr>
        <p:txBody>
          <a:bodyPr wrap="square" lIns="0" tIns="0" rIns="0" bIns="0" rtlCol="0"/>
          <a:lstStyle/>
          <a:p>
            <a:endParaRPr/>
          </a:p>
        </p:txBody>
      </p:sp>
      <p:sp>
        <p:nvSpPr>
          <p:cNvPr id="8" name="object 8"/>
          <p:cNvSpPr txBox="1">
            <a:spLocks noGrp="1"/>
          </p:cNvSpPr>
          <p:nvPr>
            <p:ph type="title"/>
          </p:nvPr>
        </p:nvSpPr>
        <p:spPr>
          <a:xfrm>
            <a:off x="707298" y="305153"/>
            <a:ext cx="2588351" cy="1000274"/>
          </a:xfrm>
          <a:prstGeom prst="rect">
            <a:avLst/>
          </a:prstGeom>
        </p:spPr>
        <p:txBody>
          <a:bodyPr vert="horz" wrap="square" lIns="0" tIns="101600" rIns="0" bIns="0" rtlCol="0">
            <a:spAutoFit/>
          </a:bodyPr>
          <a:lstStyle/>
          <a:p>
            <a:pPr marL="12700" marR="7620">
              <a:lnSpc>
                <a:spcPts val="3500"/>
              </a:lnSpc>
              <a:spcBef>
                <a:spcPts val="800"/>
              </a:spcBef>
            </a:pPr>
            <a:r>
              <a:rPr spc="-95" dirty="0"/>
              <a:t>What </a:t>
            </a:r>
            <a:r>
              <a:rPr spc="-125" dirty="0"/>
              <a:t>is  </a:t>
            </a:r>
            <a:r>
              <a:rPr spc="-229" dirty="0" err="1" smtClean="0"/>
              <a:t>P</a:t>
            </a:r>
            <a:r>
              <a:rPr spc="-125" dirty="0" err="1" smtClean="0"/>
              <a:t>assivha</a:t>
            </a:r>
            <a:r>
              <a:rPr lang="en-GB" spc="-125" dirty="0" smtClean="0"/>
              <a:t>u</a:t>
            </a:r>
            <a:r>
              <a:rPr spc="-125" dirty="0" smtClean="0"/>
              <a:t>s</a:t>
            </a:r>
            <a:endParaRPr spc="-125" dirty="0"/>
          </a:p>
        </p:txBody>
      </p:sp>
      <p:sp>
        <p:nvSpPr>
          <p:cNvPr id="9" name="object 9"/>
          <p:cNvSpPr/>
          <p:nvPr/>
        </p:nvSpPr>
        <p:spPr>
          <a:xfrm>
            <a:off x="5793752" y="1802777"/>
            <a:ext cx="8951620" cy="6526491"/>
          </a:xfrm>
          <a:prstGeom prst="rect">
            <a:avLst/>
          </a:prstGeom>
          <a:blipFill>
            <a:blip r:embed="rId2" cstate="print"/>
            <a:stretch>
              <a:fillRect/>
            </a:stretch>
          </a:blipFill>
        </p:spPr>
        <p:txBody>
          <a:bodyPr wrap="square" lIns="0" tIns="0" rIns="0" bIns="0" rtlCol="0"/>
          <a:lstStyle/>
          <a:p>
            <a:endParaRPr/>
          </a:p>
        </p:txBody>
      </p:sp>
      <p:sp>
        <p:nvSpPr>
          <p:cNvPr id="10" name="object 10"/>
          <p:cNvSpPr txBox="1"/>
          <p:nvPr/>
        </p:nvSpPr>
        <p:spPr>
          <a:xfrm>
            <a:off x="707298" y="1834977"/>
            <a:ext cx="3731352" cy="2136481"/>
          </a:xfrm>
          <a:prstGeom prst="rect">
            <a:avLst/>
          </a:prstGeom>
        </p:spPr>
        <p:txBody>
          <a:bodyPr vert="horz" wrap="square" lIns="0" tIns="58419" rIns="0" bIns="0" rtlCol="0">
            <a:spAutoFit/>
          </a:bodyPr>
          <a:lstStyle/>
          <a:p>
            <a:pPr marL="12700" marR="178435">
              <a:lnSpc>
                <a:spcPts val="1800"/>
              </a:lnSpc>
              <a:spcBef>
                <a:spcPts val="459"/>
              </a:spcBef>
            </a:pPr>
            <a:r>
              <a:rPr sz="1800" b="0" spc="-65" dirty="0">
                <a:solidFill>
                  <a:srgbClr val="767C7F"/>
                </a:solidFill>
                <a:latin typeface="Univers LT Pro 45 Light"/>
                <a:cs typeface="Univers LT Pro 45 Light"/>
              </a:rPr>
              <a:t>Passivhaus</a:t>
            </a:r>
            <a:r>
              <a:rPr sz="1800" b="0" spc="-150" dirty="0">
                <a:solidFill>
                  <a:srgbClr val="767C7F"/>
                </a:solidFill>
                <a:latin typeface="Univers LT Pro 45 Light"/>
                <a:cs typeface="Univers LT Pro 45 Light"/>
              </a:rPr>
              <a:t> </a:t>
            </a:r>
            <a:r>
              <a:rPr sz="1800" b="0" spc="-35" dirty="0">
                <a:solidFill>
                  <a:srgbClr val="767C7F"/>
                </a:solidFill>
                <a:latin typeface="Univers LT Pro 45 Light"/>
                <a:cs typeface="Univers LT Pro 45 Light"/>
              </a:rPr>
              <a:t>is</a:t>
            </a:r>
            <a:r>
              <a:rPr sz="1800" b="0" spc="-150" dirty="0">
                <a:solidFill>
                  <a:srgbClr val="767C7F"/>
                </a:solidFill>
                <a:latin typeface="Univers LT Pro 45 Light"/>
                <a:cs typeface="Univers LT Pro 45 Light"/>
              </a:rPr>
              <a:t> </a:t>
            </a:r>
            <a:r>
              <a:rPr sz="1800" b="0" spc="-35" dirty="0">
                <a:solidFill>
                  <a:srgbClr val="767C7F"/>
                </a:solidFill>
                <a:latin typeface="Univers LT Pro 45 Light"/>
                <a:cs typeface="Univers LT Pro 45 Light"/>
              </a:rPr>
              <a:t>an</a:t>
            </a:r>
            <a:r>
              <a:rPr sz="1800" b="0" spc="-150" dirty="0">
                <a:solidFill>
                  <a:srgbClr val="767C7F"/>
                </a:solidFill>
                <a:latin typeface="Univers LT Pro 45 Light"/>
                <a:cs typeface="Univers LT Pro 45 Light"/>
              </a:rPr>
              <a:t> </a:t>
            </a:r>
            <a:r>
              <a:rPr sz="1800" b="0" spc="-55" dirty="0">
                <a:solidFill>
                  <a:srgbClr val="767C7F"/>
                </a:solidFill>
                <a:latin typeface="Univers LT Pro 45 Light"/>
                <a:cs typeface="Univers LT Pro 45 Light"/>
              </a:rPr>
              <a:t>Energy</a:t>
            </a:r>
            <a:r>
              <a:rPr sz="1800" b="0" spc="-215" dirty="0">
                <a:solidFill>
                  <a:srgbClr val="767C7F"/>
                </a:solidFill>
                <a:latin typeface="Univers LT Pro 45 Light"/>
                <a:cs typeface="Univers LT Pro 45 Light"/>
              </a:rPr>
              <a:t> </a:t>
            </a:r>
            <a:r>
              <a:rPr sz="1800" b="0" spc="-65" dirty="0">
                <a:solidFill>
                  <a:srgbClr val="767C7F"/>
                </a:solidFill>
                <a:latin typeface="Univers LT Pro 45 Light"/>
                <a:cs typeface="Univers LT Pro 45 Light"/>
              </a:rPr>
              <a:t>Standard,  focussing </a:t>
            </a:r>
            <a:r>
              <a:rPr sz="1800" b="0" spc="-35" dirty="0">
                <a:solidFill>
                  <a:srgbClr val="767C7F"/>
                </a:solidFill>
                <a:latin typeface="Univers LT Pro 45 Light"/>
                <a:cs typeface="Univers LT Pro 45 Light"/>
              </a:rPr>
              <a:t>on </a:t>
            </a:r>
            <a:r>
              <a:rPr sz="1800" b="0" spc="-65" dirty="0">
                <a:solidFill>
                  <a:srgbClr val="767C7F"/>
                </a:solidFill>
                <a:latin typeface="Univers LT Pro 45 Light"/>
                <a:cs typeface="Univers LT Pro 45 Light"/>
              </a:rPr>
              <a:t>achieving </a:t>
            </a:r>
            <a:r>
              <a:rPr sz="1800" b="0" spc="-75" dirty="0">
                <a:solidFill>
                  <a:srgbClr val="767C7F"/>
                </a:solidFill>
                <a:latin typeface="Univers LT Pro 45 Light"/>
                <a:cs typeface="Univers LT Pro 45 Light"/>
              </a:rPr>
              <a:t>excellent  </a:t>
            </a:r>
            <a:r>
              <a:rPr sz="1800" b="0" spc="-70" dirty="0">
                <a:solidFill>
                  <a:srgbClr val="767C7F"/>
                </a:solidFill>
                <a:latin typeface="Univers LT Pro 45 Light"/>
                <a:cs typeface="Univers LT Pro 45 Light"/>
              </a:rPr>
              <a:t>levels </a:t>
            </a:r>
            <a:r>
              <a:rPr sz="1800" b="0" spc="-35" dirty="0">
                <a:solidFill>
                  <a:srgbClr val="767C7F"/>
                </a:solidFill>
                <a:latin typeface="Univers LT Pro 45 Light"/>
                <a:cs typeface="Univers LT Pro 45 Light"/>
              </a:rPr>
              <a:t>of </a:t>
            </a:r>
            <a:r>
              <a:rPr sz="1800" b="0" spc="-60" dirty="0">
                <a:solidFill>
                  <a:srgbClr val="767C7F"/>
                </a:solidFill>
                <a:latin typeface="Univers LT Pro 45 Light"/>
                <a:cs typeface="Univers LT Pro 45 Light"/>
              </a:rPr>
              <a:t>internal </a:t>
            </a:r>
            <a:r>
              <a:rPr sz="1800" b="0" spc="-65" dirty="0">
                <a:solidFill>
                  <a:srgbClr val="767C7F"/>
                </a:solidFill>
                <a:latin typeface="Univers LT Pro 45 Light"/>
                <a:cs typeface="Univers LT Pro 45 Light"/>
              </a:rPr>
              <a:t>comfort </a:t>
            </a:r>
            <a:r>
              <a:rPr sz="1800" b="0" spc="-50" dirty="0">
                <a:solidFill>
                  <a:srgbClr val="767C7F"/>
                </a:solidFill>
                <a:latin typeface="Univers LT Pro 45 Light"/>
                <a:cs typeface="Univers LT Pro 45 Light"/>
              </a:rPr>
              <a:t>with </a:t>
            </a:r>
            <a:r>
              <a:rPr sz="1800" b="0" spc="-65" dirty="0">
                <a:solidFill>
                  <a:srgbClr val="767C7F"/>
                </a:solidFill>
                <a:latin typeface="Univers LT Pro 45 Light"/>
                <a:cs typeface="Univers LT Pro 45 Light"/>
              </a:rPr>
              <a:t>an  </a:t>
            </a:r>
            <a:r>
              <a:rPr sz="1800" b="0" spc="-55" dirty="0">
                <a:solidFill>
                  <a:srgbClr val="767C7F"/>
                </a:solidFill>
                <a:latin typeface="Univers LT Pro 45 Light"/>
                <a:cs typeface="Univers LT Pro 45 Light"/>
              </a:rPr>
              <a:t>energy</a:t>
            </a:r>
            <a:r>
              <a:rPr sz="1800" b="0" spc="-140" dirty="0">
                <a:solidFill>
                  <a:srgbClr val="767C7F"/>
                </a:solidFill>
                <a:latin typeface="Univers LT Pro 45 Light"/>
                <a:cs typeface="Univers LT Pro 45 Light"/>
              </a:rPr>
              <a:t> </a:t>
            </a:r>
            <a:r>
              <a:rPr sz="1800" b="0" spc="-55" dirty="0">
                <a:solidFill>
                  <a:srgbClr val="767C7F"/>
                </a:solidFill>
                <a:latin typeface="Univers LT Pro 45 Light"/>
                <a:cs typeface="Univers LT Pro 45 Light"/>
              </a:rPr>
              <a:t>input</a:t>
            </a:r>
            <a:r>
              <a:rPr sz="1800" b="0" spc="-135" dirty="0">
                <a:solidFill>
                  <a:srgbClr val="767C7F"/>
                </a:solidFill>
                <a:latin typeface="Univers LT Pro 45 Light"/>
                <a:cs typeface="Univers LT Pro 45 Light"/>
              </a:rPr>
              <a:t> </a:t>
            </a:r>
            <a:r>
              <a:rPr sz="1800" b="0" spc="-50" dirty="0">
                <a:solidFill>
                  <a:srgbClr val="767C7F"/>
                </a:solidFill>
                <a:latin typeface="Univers LT Pro 45 Light"/>
                <a:cs typeface="Univers LT Pro 45 Light"/>
              </a:rPr>
              <a:t>that</a:t>
            </a:r>
            <a:r>
              <a:rPr sz="1800" b="0" spc="-135" dirty="0">
                <a:solidFill>
                  <a:srgbClr val="767C7F"/>
                </a:solidFill>
                <a:latin typeface="Univers LT Pro 45 Light"/>
                <a:cs typeface="Univers LT Pro 45 Light"/>
              </a:rPr>
              <a:t> </a:t>
            </a:r>
            <a:r>
              <a:rPr sz="1800" b="0" spc="-35" dirty="0">
                <a:solidFill>
                  <a:srgbClr val="767C7F"/>
                </a:solidFill>
                <a:latin typeface="Univers LT Pro 45 Light"/>
                <a:cs typeface="Univers LT Pro 45 Light"/>
              </a:rPr>
              <a:t>is</a:t>
            </a:r>
            <a:r>
              <a:rPr sz="1800" b="0" spc="-135" dirty="0">
                <a:solidFill>
                  <a:srgbClr val="767C7F"/>
                </a:solidFill>
                <a:latin typeface="Univers LT Pro 45 Light"/>
                <a:cs typeface="Univers LT Pro 45 Light"/>
              </a:rPr>
              <a:t> </a:t>
            </a:r>
            <a:r>
              <a:rPr sz="1800" b="0" spc="-35" dirty="0">
                <a:solidFill>
                  <a:srgbClr val="767C7F"/>
                </a:solidFill>
                <a:latin typeface="Univers LT Pro 45 Light"/>
                <a:cs typeface="Univers LT Pro 45 Light"/>
              </a:rPr>
              <a:t>as</a:t>
            </a:r>
            <a:r>
              <a:rPr sz="1800" b="0" spc="-135" dirty="0">
                <a:solidFill>
                  <a:srgbClr val="767C7F"/>
                </a:solidFill>
                <a:latin typeface="Univers LT Pro 45 Light"/>
                <a:cs typeface="Univers LT Pro 45 Light"/>
              </a:rPr>
              <a:t> </a:t>
            </a:r>
            <a:r>
              <a:rPr sz="1800" b="0" spc="-55" dirty="0">
                <a:solidFill>
                  <a:srgbClr val="767C7F"/>
                </a:solidFill>
                <a:latin typeface="Univers LT Pro 45 Light"/>
                <a:cs typeface="Univers LT Pro 45 Light"/>
              </a:rPr>
              <a:t>close</a:t>
            </a:r>
            <a:r>
              <a:rPr sz="1800" b="0" spc="-135" dirty="0">
                <a:solidFill>
                  <a:srgbClr val="767C7F"/>
                </a:solidFill>
                <a:latin typeface="Univers LT Pro 45 Light"/>
                <a:cs typeface="Univers LT Pro 45 Light"/>
              </a:rPr>
              <a:t> </a:t>
            </a:r>
            <a:r>
              <a:rPr sz="1800" b="0" spc="-35" dirty="0">
                <a:solidFill>
                  <a:srgbClr val="767C7F"/>
                </a:solidFill>
                <a:latin typeface="Univers LT Pro 45 Light"/>
                <a:cs typeface="Univers LT Pro 45 Light"/>
              </a:rPr>
              <a:t>to</a:t>
            </a:r>
            <a:r>
              <a:rPr sz="1800" b="0" spc="-135" dirty="0">
                <a:solidFill>
                  <a:srgbClr val="767C7F"/>
                </a:solidFill>
                <a:latin typeface="Univers LT Pro 45 Light"/>
                <a:cs typeface="Univers LT Pro 45 Light"/>
              </a:rPr>
              <a:t> </a:t>
            </a:r>
            <a:r>
              <a:rPr sz="1800" b="0" spc="-65" dirty="0">
                <a:solidFill>
                  <a:srgbClr val="767C7F"/>
                </a:solidFill>
                <a:latin typeface="Univers LT Pro 45 Light"/>
                <a:cs typeface="Univers LT Pro 45 Light"/>
              </a:rPr>
              <a:t>its  </a:t>
            </a:r>
            <a:r>
              <a:rPr sz="1800" b="0" spc="-60" dirty="0">
                <a:solidFill>
                  <a:srgbClr val="767C7F"/>
                </a:solidFill>
                <a:latin typeface="Univers LT Pro 45 Light"/>
                <a:cs typeface="Univers LT Pro 45 Light"/>
              </a:rPr>
              <a:t>theoretical minimum </a:t>
            </a:r>
            <a:r>
              <a:rPr sz="1800" b="0" spc="-35" dirty="0">
                <a:solidFill>
                  <a:srgbClr val="767C7F"/>
                </a:solidFill>
                <a:latin typeface="Univers LT Pro 45 Light"/>
                <a:cs typeface="Univers LT Pro 45 Light"/>
              </a:rPr>
              <a:t>as</a:t>
            </a:r>
            <a:r>
              <a:rPr sz="1800" b="0" spc="-305" dirty="0">
                <a:solidFill>
                  <a:srgbClr val="767C7F"/>
                </a:solidFill>
                <a:latin typeface="Univers LT Pro 45 Light"/>
                <a:cs typeface="Univers LT Pro 45 Light"/>
              </a:rPr>
              <a:t> </a:t>
            </a:r>
            <a:r>
              <a:rPr sz="1800" b="0" spc="-65" dirty="0">
                <a:solidFill>
                  <a:srgbClr val="767C7F"/>
                </a:solidFill>
                <a:latin typeface="Univers LT Pro 45 Light"/>
                <a:cs typeface="Univers LT Pro 45 Light"/>
              </a:rPr>
              <a:t>possible.</a:t>
            </a:r>
            <a:endParaRPr sz="1800" dirty="0">
              <a:latin typeface="Univers LT Pro 45 Light"/>
              <a:cs typeface="Univers LT Pro 45 Light"/>
            </a:endParaRPr>
          </a:p>
          <a:p>
            <a:pPr marL="12700" marR="5715">
              <a:lnSpc>
                <a:spcPts val="1800"/>
              </a:lnSpc>
              <a:spcBef>
                <a:spcPts val="1800"/>
              </a:spcBef>
            </a:pPr>
            <a:r>
              <a:rPr lang="en-GB" sz="1800" b="0" spc="-55" dirty="0">
                <a:solidFill>
                  <a:srgbClr val="767C7F"/>
                </a:solidFill>
                <a:latin typeface="Univers LT Pro 45 Light"/>
                <a:cs typeface="Univers LT Pro 45 Light"/>
              </a:rPr>
              <a:t>You can </a:t>
            </a:r>
            <a:r>
              <a:rPr sz="1800" b="0" spc="-55" dirty="0">
                <a:solidFill>
                  <a:srgbClr val="767C7F"/>
                </a:solidFill>
                <a:latin typeface="Univers LT Pro 45 Light"/>
                <a:cs typeface="Univers LT Pro 45 Light"/>
              </a:rPr>
              <a:t>visit</a:t>
            </a:r>
            <a:r>
              <a:rPr sz="1800" b="0" spc="-140" dirty="0">
                <a:solidFill>
                  <a:srgbClr val="767C7F"/>
                </a:solidFill>
                <a:latin typeface="Univers LT Pro 45 Light"/>
                <a:cs typeface="Univers LT Pro 45 Light"/>
              </a:rPr>
              <a:t> </a:t>
            </a:r>
            <a:r>
              <a:rPr sz="1800" b="0" spc="-45" dirty="0">
                <a:solidFill>
                  <a:srgbClr val="767C7F"/>
                </a:solidFill>
                <a:latin typeface="Univers LT Pro 45 Light"/>
                <a:cs typeface="Univers LT Pro 45 Light"/>
              </a:rPr>
              <a:t>the</a:t>
            </a:r>
            <a:r>
              <a:rPr sz="1800" b="0" spc="-140" dirty="0">
                <a:solidFill>
                  <a:srgbClr val="767C7F"/>
                </a:solidFill>
                <a:latin typeface="Univers LT Pro 45 Light"/>
                <a:cs typeface="Univers LT Pro 45 Light"/>
              </a:rPr>
              <a:t> </a:t>
            </a:r>
            <a:r>
              <a:rPr sz="1800" b="0" spc="-65" dirty="0">
                <a:solidFill>
                  <a:srgbClr val="767C7F"/>
                </a:solidFill>
                <a:latin typeface="Univers LT Pro 45 Light"/>
                <a:cs typeface="Univers LT Pro 45 Light"/>
              </a:rPr>
              <a:t>Passivhaus</a:t>
            </a:r>
            <a:r>
              <a:rPr sz="1800" b="0" spc="-135" dirty="0">
                <a:solidFill>
                  <a:srgbClr val="767C7F"/>
                </a:solidFill>
                <a:latin typeface="Univers LT Pro 45 Light"/>
                <a:cs typeface="Univers LT Pro 45 Light"/>
              </a:rPr>
              <a:t> </a:t>
            </a:r>
            <a:r>
              <a:rPr sz="1800" b="0" spc="-60" dirty="0">
                <a:solidFill>
                  <a:srgbClr val="767C7F"/>
                </a:solidFill>
                <a:latin typeface="Univers LT Pro 45 Light"/>
                <a:cs typeface="Univers LT Pro 45 Light"/>
              </a:rPr>
              <a:t>trust</a:t>
            </a:r>
            <a:r>
              <a:rPr sz="1800" b="0" spc="-140" dirty="0">
                <a:solidFill>
                  <a:srgbClr val="767C7F"/>
                </a:solidFill>
                <a:latin typeface="Univers LT Pro 45 Light"/>
                <a:cs typeface="Univers LT Pro 45 Light"/>
              </a:rPr>
              <a:t> </a:t>
            </a:r>
            <a:r>
              <a:rPr sz="1800" b="0" spc="-70" dirty="0">
                <a:solidFill>
                  <a:srgbClr val="767C7F"/>
                </a:solidFill>
                <a:latin typeface="Univers LT Pro 45 Light"/>
                <a:cs typeface="Univers LT Pro 45 Light"/>
              </a:rPr>
              <a:t>website</a:t>
            </a:r>
            <a:r>
              <a:rPr lang="en-GB" sz="1800" b="0" spc="-70" dirty="0">
                <a:solidFill>
                  <a:srgbClr val="767C7F"/>
                </a:solidFill>
                <a:latin typeface="Univers LT Pro 45 Light"/>
                <a:cs typeface="Univers LT Pro 45 Light"/>
              </a:rPr>
              <a:t> </a:t>
            </a:r>
            <a:r>
              <a:rPr lang="en-GB" spc="-70" dirty="0">
                <a:solidFill>
                  <a:srgbClr val="767C7F"/>
                </a:solidFill>
                <a:latin typeface="Univers LT Pro 45 Light"/>
                <a:cs typeface="Univers LT Pro 45 Light"/>
              </a:rPr>
              <a:t>a</a:t>
            </a:r>
            <a:r>
              <a:rPr sz="1800" b="0" spc="-35" dirty="0">
                <a:solidFill>
                  <a:srgbClr val="767C7F"/>
                </a:solidFill>
                <a:latin typeface="Univers LT Pro 45 Light"/>
                <a:cs typeface="Univers LT Pro 45 Light"/>
              </a:rPr>
              <a:t>t </a:t>
            </a:r>
            <a:r>
              <a:rPr lang="en-GB" dirty="0">
                <a:latin typeface="Univers LT Pro 45 Light" panose="020B0403020202020204" pitchFamily="34" charset="0"/>
                <a:hlinkClick r:id="rId3"/>
              </a:rPr>
              <a:t>https://www.passivhaustrust.org.uk/</a:t>
            </a:r>
            <a:endParaRPr sz="1800" dirty="0">
              <a:latin typeface="Univers LT Pro 45 Light" panose="020B0403020202020204" pitchFamily="34" charset="0"/>
              <a:cs typeface="Univers LT Pro 45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nline Media 3" title="Passive House Explained in 90 Seconds">
            <a:hlinkClick r:id="" action="ppaction://media"/>
            <a:extLst>
              <a:ext uri="{FF2B5EF4-FFF2-40B4-BE49-F238E27FC236}">
                <a16:creationId xmlns:a16="http://schemas.microsoft.com/office/drawing/2014/main" id="{4DB2EDDC-C390-4DA7-B238-6D8540A873DC}"/>
              </a:ext>
            </a:extLst>
          </p:cNvPr>
          <p:cNvPicPr>
            <a:picLocks noRot="1" noChangeAspect="1"/>
          </p:cNvPicPr>
          <p:nvPr>
            <a:videoFile r:link="rId1"/>
          </p:nvPr>
        </p:nvPicPr>
        <p:blipFill>
          <a:blip r:embed="rId3"/>
          <a:stretch>
            <a:fillRect/>
          </a:stretch>
        </p:blipFill>
        <p:spPr>
          <a:xfrm>
            <a:off x="798301" y="1541640"/>
            <a:ext cx="13529097" cy="7610117"/>
          </a:xfrm>
          <a:prstGeom prst="rect">
            <a:avLst/>
          </a:prstGeom>
        </p:spPr>
      </p:pic>
    </p:spTree>
    <p:extLst>
      <p:ext uri="{BB962C8B-B14F-4D97-AF65-F5344CB8AC3E}">
        <p14:creationId xmlns:p14="http://schemas.microsoft.com/office/powerpoint/2010/main" val="235740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47299" y="10309262"/>
            <a:ext cx="81915" cy="147320"/>
          </a:xfrm>
          <a:prstGeom prst="rect">
            <a:avLst/>
          </a:prstGeom>
        </p:spPr>
        <p:txBody>
          <a:bodyPr vert="horz" wrap="square" lIns="0" tIns="12700" rIns="0" bIns="0" rtlCol="0">
            <a:spAutoFit/>
          </a:bodyPr>
          <a:lstStyle/>
          <a:p>
            <a:pPr marL="12700">
              <a:lnSpc>
                <a:spcPct val="100000"/>
              </a:lnSpc>
              <a:spcBef>
                <a:spcPts val="100"/>
              </a:spcBef>
            </a:pPr>
            <a:r>
              <a:rPr sz="800" b="0" dirty="0">
                <a:solidFill>
                  <a:srgbClr val="808285"/>
                </a:solidFill>
                <a:latin typeface="Univers LT Pro 45 Light"/>
                <a:cs typeface="Univers LT Pro 45 Light"/>
              </a:rPr>
              <a:t>6</a:t>
            </a:r>
            <a:endParaRPr sz="800">
              <a:latin typeface="Univers LT Pro 45 Light"/>
              <a:cs typeface="Univers LT Pro 45 Light"/>
            </a:endParaRPr>
          </a:p>
        </p:txBody>
      </p:sp>
      <p:sp>
        <p:nvSpPr>
          <p:cNvPr id="3" name="object 3"/>
          <p:cNvSpPr txBox="1"/>
          <p:nvPr/>
        </p:nvSpPr>
        <p:spPr>
          <a:xfrm>
            <a:off x="8490498" y="10309262"/>
            <a:ext cx="466090"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June</a:t>
            </a:r>
            <a:r>
              <a:rPr sz="800" b="0" spc="-110"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2020</a:t>
            </a:r>
            <a:endParaRPr sz="800">
              <a:latin typeface="Univers LT Pro 45 Light"/>
              <a:cs typeface="Univers LT Pro 45 Light"/>
            </a:endParaRPr>
          </a:p>
        </p:txBody>
      </p:sp>
      <p:sp>
        <p:nvSpPr>
          <p:cNvPr id="4" name="object 4"/>
          <p:cNvSpPr txBox="1"/>
          <p:nvPr/>
        </p:nvSpPr>
        <p:spPr>
          <a:xfrm>
            <a:off x="13698153" y="10309262"/>
            <a:ext cx="711200" cy="147320"/>
          </a:xfrm>
          <a:prstGeom prst="rect">
            <a:avLst/>
          </a:prstGeom>
        </p:spPr>
        <p:txBody>
          <a:bodyPr vert="horz" wrap="square" lIns="0" tIns="12700" rIns="0" bIns="0" rtlCol="0">
            <a:spAutoFit/>
          </a:bodyPr>
          <a:lstStyle/>
          <a:p>
            <a:pPr marL="12700">
              <a:lnSpc>
                <a:spcPct val="100000"/>
              </a:lnSpc>
              <a:spcBef>
                <a:spcPts val="100"/>
              </a:spcBef>
            </a:pPr>
            <a:r>
              <a:rPr sz="800" b="0" spc="-35" dirty="0">
                <a:solidFill>
                  <a:srgbClr val="808285"/>
                </a:solidFill>
                <a:latin typeface="Univers LT Pro 45 Light"/>
                <a:cs typeface="Univers LT Pro 45 Light"/>
              </a:rPr>
              <a:t>ArchitecturePLB</a:t>
            </a:r>
            <a:endParaRPr sz="800">
              <a:latin typeface="Univers LT Pro 45 Light"/>
              <a:cs typeface="Univers LT Pro 45 Light"/>
            </a:endParaRPr>
          </a:p>
        </p:txBody>
      </p:sp>
      <p:sp>
        <p:nvSpPr>
          <p:cNvPr id="5" name="object 5"/>
          <p:cNvSpPr/>
          <p:nvPr/>
        </p:nvSpPr>
        <p:spPr>
          <a:xfrm>
            <a:off x="359999" y="10335177"/>
            <a:ext cx="14040485" cy="0"/>
          </a:xfrm>
          <a:custGeom>
            <a:avLst/>
            <a:gdLst/>
            <a:ahLst/>
            <a:cxnLst/>
            <a:rect l="l" t="t" r="r" b="b"/>
            <a:pathLst>
              <a:path w="14040485">
                <a:moveTo>
                  <a:pt x="0" y="0"/>
                </a:moveTo>
                <a:lnTo>
                  <a:pt x="14040002" y="0"/>
                </a:lnTo>
              </a:path>
            </a:pathLst>
          </a:custGeom>
          <a:ln w="6350">
            <a:solidFill>
              <a:srgbClr val="808285"/>
            </a:solidFill>
          </a:ln>
        </p:spPr>
        <p:txBody>
          <a:bodyPr wrap="square" lIns="0" tIns="0" rIns="0" bIns="0" rtlCol="0"/>
          <a:lstStyle/>
          <a:p>
            <a:endParaRPr/>
          </a:p>
        </p:txBody>
      </p:sp>
      <p:sp>
        <p:nvSpPr>
          <p:cNvPr id="6" name="object 6"/>
          <p:cNvSpPr txBox="1"/>
          <p:nvPr/>
        </p:nvSpPr>
        <p:spPr>
          <a:xfrm>
            <a:off x="5072300" y="10309262"/>
            <a:ext cx="1760855" cy="147320"/>
          </a:xfrm>
          <a:prstGeom prst="rect">
            <a:avLst/>
          </a:prstGeom>
        </p:spPr>
        <p:txBody>
          <a:bodyPr vert="horz" wrap="square" lIns="0" tIns="12700" rIns="0" bIns="0" rtlCol="0">
            <a:spAutoFit/>
          </a:bodyPr>
          <a:lstStyle/>
          <a:p>
            <a:pPr marL="12700">
              <a:lnSpc>
                <a:spcPct val="100000"/>
              </a:lnSpc>
              <a:spcBef>
                <a:spcPts val="100"/>
              </a:spcBef>
            </a:pPr>
            <a:r>
              <a:rPr sz="800" b="0" spc="-30" dirty="0">
                <a:solidFill>
                  <a:srgbClr val="808285"/>
                </a:solidFill>
                <a:latin typeface="Univers LT Pro 45 Light"/>
                <a:cs typeface="Univers LT Pro 45 Light"/>
              </a:rPr>
              <a:t>Southbrook </a:t>
            </a:r>
            <a:r>
              <a:rPr sz="800" b="0" spc="-25" dirty="0">
                <a:solidFill>
                  <a:srgbClr val="808285"/>
                </a:solidFill>
                <a:latin typeface="Univers LT Pro 45 Light"/>
                <a:cs typeface="Univers LT Pro 45 Light"/>
              </a:rPr>
              <a:t>Cottages- </a:t>
            </a:r>
            <a:r>
              <a:rPr sz="800" b="0" spc="-30" dirty="0">
                <a:solidFill>
                  <a:srgbClr val="808285"/>
                </a:solidFill>
                <a:latin typeface="Univers LT Pro 45 Light"/>
                <a:cs typeface="Univers LT Pro 45 Light"/>
              </a:rPr>
              <a:t>Public</a:t>
            </a:r>
            <a:r>
              <a:rPr sz="800" b="0" spc="-155" dirty="0">
                <a:solidFill>
                  <a:srgbClr val="808285"/>
                </a:solidFill>
                <a:latin typeface="Univers LT Pro 45 Light"/>
                <a:cs typeface="Univers LT Pro 45 Light"/>
              </a:rPr>
              <a:t> </a:t>
            </a:r>
            <a:r>
              <a:rPr sz="800" b="0" spc="-30" dirty="0">
                <a:solidFill>
                  <a:srgbClr val="808285"/>
                </a:solidFill>
                <a:latin typeface="Univers LT Pro 45 Light"/>
                <a:cs typeface="Univers LT Pro 45 Light"/>
              </a:rPr>
              <a:t>Consultation</a:t>
            </a:r>
            <a:endParaRPr sz="800">
              <a:latin typeface="Univers LT Pro 45 Light"/>
              <a:cs typeface="Univers LT Pro 45 Light"/>
            </a:endParaRPr>
          </a:p>
        </p:txBody>
      </p:sp>
      <p:sp>
        <p:nvSpPr>
          <p:cNvPr id="7" name="object 7"/>
          <p:cNvSpPr txBox="1"/>
          <p:nvPr/>
        </p:nvSpPr>
        <p:spPr>
          <a:xfrm>
            <a:off x="4640603" y="1867000"/>
            <a:ext cx="5130800" cy="238760"/>
          </a:xfrm>
          <a:prstGeom prst="rect">
            <a:avLst/>
          </a:prstGeom>
        </p:spPr>
        <p:txBody>
          <a:bodyPr vert="horz" wrap="square" lIns="0" tIns="12700" rIns="0" bIns="0" rtlCol="0">
            <a:spAutoFit/>
          </a:bodyPr>
          <a:lstStyle/>
          <a:p>
            <a:pPr marL="12700">
              <a:lnSpc>
                <a:spcPct val="100000"/>
              </a:lnSpc>
              <a:spcBef>
                <a:spcPts val="100"/>
              </a:spcBef>
            </a:pPr>
            <a:r>
              <a:rPr sz="1400" b="0" spc="-50" dirty="0">
                <a:solidFill>
                  <a:srgbClr val="808285"/>
                </a:solidFill>
                <a:latin typeface="Univers LT Pro 45 Light"/>
                <a:cs typeface="Univers LT Pro 45 Light"/>
              </a:rPr>
              <a:t>Comfort</a:t>
            </a:r>
            <a:r>
              <a:rPr sz="1400" b="0" spc="-105"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means</a:t>
            </a:r>
            <a:r>
              <a:rPr sz="1400" b="0" spc="-100"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that</a:t>
            </a:r>
            <a:r>
              <a:rPr sz="1400" b="0" spc="-100" dirty="0">
                <a:solidFill>
                  <a:srgbClr val="808285"/>
                </a:solidFill>
                <a:latin typeface="Univers LT Pro 45 Light"/>
                <a:cs typeface="Univers LT Pro 45 Light"/>
              </a:rPr>
              <a:t> </a:t>
            </a:r>
            <a:r>
              <a:rPr sz="1400" b="0" spc="-35" dirty="0">
                <a:solidFill>
                  <a:srgbClr val="808285"/>
                </a:solidFill>
                <a:latin typeface="Univers LT Pro 45 Light"/>
                <a:cs typeface="Univers LT Pro 45 Light"/>
              </a:rPr>
              <a:t>the</a:t>
            </a:r>
            <a:r>
              <a:rPr sz="1400" b="0" spc="-100"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building</a:t>
            </a:r>
            <a:r>
              <a:rPr sz="1400" b="0" spc="-100"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will</a:t>
            </a:r>
            <a:r>
              <a:rPr sz="1400" b="0" spc="-100" dirty="0">
                <a:solidFill>
                  <a:srgbClr val="808285"/>
                </a:solidFill>
                <a:latin typeface="Univers LT Pro 45 Light"/>
                <a:cs typeface="Univers LT Pro 45 Light"/>
              </a:rPr>
              <a:t> </a:t>
            </a:r>
            <a:r>
              <a:rPr sz="1400" b="0" spc="-35" dirty="0">
                <a:solidFill>
                  <a:srgbClr val="808285"/>
                </a:solidFill>
                <a:latin typeface="Univers LT Pro 45 Light"/>
                <a:cs typeface="Univers LT Pro 45 Light"/>
              </a:rPr>
              <a:t>not</a:t>
            </a:r>
            <a:r>
              <a:rPr sz="1400" b="0" spc="-100"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be</a:t>
            </a:r>
            <a:r>
              <a:rPr sz="1400" b="0" spc="-100" dirty="0">
                <a:solidFill>
                  <a:srgbClr val="808285"/>
                </a:solidFill>
                <a:latin typeface="Univers LT Pro 45 Light"/>
                <a:cs typeface="Univers LT Pro 45 Light"/>
              </a:rPr>
              <a:t> </a:t>
            </a:r>
            <a:r>
              <a:rPr sz="1400" b="0" spc="-35" dirty="0">
                <a:solidFill>
                  <a:srgbClr val="808285"/>
                </a:solidFill>
                <a:latin typeface="Univers LT Pro 45 Light"/>
                <a:cs typeface="Univers LT Pro 45 Light"/>
              </a:rPr>
              <a:t>too</a:t>
            </a:r>
            <a:r>
              <a:rPr sz="1400" b="0" spc="-100" dirty="0">
                <a:solidFill>
                  <a:srgbClr val="808285"/>
                </a:solidFill>
                <a:latin typeface="Univers LT Pro 45 Light"/>
                <a:cs typeface="Univers LT Pro 45 Light"/>
              </a:rPr>
              <a:t> </a:t>
            </a:r>
            <a:r>
              <a:rPr sz="1400" b="0" spc="-35" dirty="0">
                <a:solidFill>
                  <a:srgbClr val="808285"/>
                </a:solidFill>
                <a:latin typeface="Univers LT Pro 45 Light"/>
                <a:cs typeface="Univers LT Pro 45 Light"/>
              </a:rPr>
              <a:t>hot</a:t>
            </a:r>
            <a:r>
              <a:rPr sz="1400" b="0" spc="-100"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in</a:t>
            </a:r>
            <a:r>
              <a:rPr sz="1400" b="0" spc="-100" dirty="0">
                <a:solidFill>
                  <a:srgbClr val="808285"/>
                </a:solidFill>
                <a:latin typeface="Univers LT Pro 45 Light"/>
                <a:cs typeface="Univers LT Pro 45 Light"/>
              </a:rPr>
              <a:t> </a:t>
            </a:r>
            <a:r>
              <a:rPr sz="1400" b="0" spc="-35" dirty="0">
                <a:solidFill>
                  <a:srgbClr val="808285"/>
                </a:solidFill>
                <a:latin typeface="Univers LT Pro 45 Light"/>
                <a:cs typeface="Univers LT Pro 45 Light"/>
              </a:rPr>
              <a:t>the</a:t>
            </a:r>
            <a:r>
              <a:rPr sz="1400" b="0" spc="-100"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summer</a:t>
            </a:r>
            <a:r>
              <a:rPr sz="1400" b="0" spc="-100" dirty="0">
                <a:solidFill>
                  <a:srgbClr val="808285"/>
                </a:solidFill>
                <a:latin typeface="Univers LT Pro 45 Light"/>
                <a:cs typeface="Univers LT Pro 45 Light"/>
              </a:rPr>
              <a:t> </a:t>
            </a:r>
            <a:r>
              <a:rPr sz="1400" b="0" dirty="0">
                <a:solidFill>
                  <a:srgbClr val="808285"/>
                </a:solidFill>
                <a:latin typeface="Univers LT Pro 45 Light"/>
                <a:cs typeface="Univers LT Pro 45 Light"/>
              </a:rPr>
              <a:t>.</a:t>
            </a:r>
            <a:r>
              <a:rPr sz="1400" b="0" spc="-100" dirty="0">
                <a:solidFill>
                  <a:srgbClr val="808285"/>
                </a:solidFill>
                <a:latin typeface="Univers LT Pro 45 Light"/>
                <a:cs typeface="Univers LT Pro 45 Light"/>
              </a:rPr>
              <a:t> </a:t>
            </a:r>
            <a:r>
              <a:rPr sz="1400" b="0" dirty="0">
                <a:solidFill>
                  <a:srgbClr val="808285"/>
                </a:solidFill>
                <a:latin typeface="Univers LT Pro 45 Light"/>
                <a:cs typeface="Univers LT Pro 45 Light"/>
              </a:rPr>
              <a:t>.</a:t>
            </a:r>
            <a:r>
              <a:rPr sz="1400" b="0" spc="-100" dirty="0">
                <a:solidFill>
                  <a:srgbClr val="808285"/>
                </a:solidFill>
                <a:latin typeface="Univers LT Pro 45 Light"/>
                <a:cs typeface="Univers LT Pro 45 Light"/>
              </a:rPr>
              <a:t> </a:t>
            </a:r>
            <a:r>
              <a:rPr sz="1400" b="0" dirty="0">
                <a:solidFill>
                  <a:srgbClr val="808285"/>
                </a:solidFill>
                <a:latin typeface="Univers LT Pro 45 Light"/>
                <a:cs typeface="Univers LT Pro 45 Light"/>
              </a:rPr>
              <a:t>.</a:t>
            </a:r>
            <a:endParaRPr sz="1400">
              <a:latin typeface="Univers LT Pro 45 Light"/>
              <a:cs typeface="Univers LT Pro 45 Light"/>
            </a:endParaRPr>
          </a:p>
        </p:txBody>
      </p:sp>
      <p:sp>
        <p:nvSpPr>
          <p:cNvPr id="8" name="object 8"/>
          <p:cNvSpPr txBox="1"/>
          <p:nvPr/>
        </p:nvSpPr>
        <p:spPr>
          <a:xfrm>
            <a:off x="4749944" y="5842019"/>
            <a:ext cx="5021580" cy="416559"/>
          </a:xfrm>
          <a:prstGeom prst="rect">
            <a:avLst/>
          </a:prstGeom>
        </p:spPr>
        <p:txBody>
          <a:bodyPr vert="horz" wrap="square" lIns="0" tIns="48260" rIns="0" bIns="0" rtlCol="0">
            <a:spAutoFit/>
          </a:bodyPr>
          <a:lstStyle/>
          <a:p>
            <a:pPr marL="301625" marR="5080" indent="-289560">
              <a:lnSpc>
                <a:spcPts val="1400"/>
              </a:lnSpc>
              <a:spcBef>
                <a:spcPts val="380"/>
              </a:spcBef>
            </a:pPr>
            <a:r>
              <a:rPr sz="1400" b="0" spc="-45" dirty="0">
                <a:solidFill>
                  <a:srgbClr val="808285"/>
                </a:solidFill>
                <a:latin typeface="Univers LT Pro 45 Light"/>
                <a:cs typeface="Univers LT Pro 45 Light"/>
              </a:rPr>
              <a:t>The</a:t>
            </a:r>
            <a:r>
              <a:rPr sz="1400" b="0" spc="-100" dirty="0">
                <a:solidFill>
                  <a:srgbClr val="808285"/>
                </a:solidFill>
                <a:latin typeface="Univers LT Pro 45 Light"/>
                <a:cs typeface="Univers LT Pro 45 Light"/>
              </a:rPr>
              <a:t> </a:t>
            </a:r>
            <a:r>
              <a:rPr sz="1400" b="0" spc="-55" dirty="0">
                <a:solidFill>
                  <a:srgbClr val="808285"/>
                </a:solidFill>
                <a:latin typeface="Univers LT Pro 45 Light"/>
                <a:cs typeface="Univers LT Pro 45 Light"/>
              </a:rPr>
              <a:t>difference</a:t>
            </a:r>
            <a:r>
              <a:rPr sz="1400" b="0" spc="-95"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between</a:t>
            </a:r>
            <a:r>
              <a:rPr sz="1400" b="0" spc="-95" dirty="0">
                <a:solidFill>
                  <a:srgbClr val="808285"/>
                </a:solidFill>
                <a:latin typeface="Univers LT Pro 45 Light"/>
                <a:cs typeface="Univers LT Pro 45 Light"/>
              </a:rPr>
              <a:t> </a:t>
            </a:r>
            <a:r>
              <a:rPr sz="1400" b="0" dirty="0">
                <a:solidFill>
                  <a:srgbClr val="808285"/>
                </a:solidFill>
                <a:latin typeface="Univers LT Pro 45 Light"/>
                <a:cs typeface="Univers LT Pro 45 Light"/>
              </a:rPr>
              <a:t>a</a:t>
            </a:r>
            <a:r>
              <a:rPr sz="1400" b="0" spc="-95"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Passivhaus</a:t>
            </a:r>
            <a:r>
              <a:rPr sz="1400" b="0" spc="-95" dirty="0">
                <a:solidFill>
                  <a:srgbClr val="808285"/>
                </a:solidFill>
                <a:latin typeface="Univers LT Pro 45 Light"/>
                <a:cs typeface="Univers LT Pro 45 Light"/>
              </a:rPr>
              <a:t> </a:t>
            </a:r>
            <a:r>
              <a:rPr sz="1400" b="0" spc="-35" dirty="0">
                <a:solidFill>
                  <a:srgbClr val="808285"/>
                </a:solidFill>
                <a:latin typeface="Univers LT Pro 45 Light"/>
                <a:cs typeface="Univers LT Pro 45 Light"/>
              </a:rPr>
              <a:t>and</a:t>
            </a:r>
            <a:r>
              <a:rPr sz="1400" b="0" spc="-95"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traditional</a:t>
            </a:r>
            <a:r>
              <a:rPr sz="1400" b="0" spc="-95" dirty="0">
                <a:solidFill>
                  <a:srgbClr val="808285"/>
                </a:solidFill>
                <a:latin typeface="Univers LT Pro 45 Light"/>
                <a:cs typeface="Univers LT Pro 45 Light"/>
              </a:rPr>
              <a:t> </a:t>
            </a:r>
            <a:r>
              <a:rPr sz="1400" b="0" spc="-35" dirty="0">
                <a:solidFill>
                  <a:srgbClr val="808285"/>
                </a:solidFill>
                <a:latin typeface="Univers LT Pro 45 Light"/>
                <a:cs typeface="Univers LT Pro 45 Light"/>
              </a:rPr>
              <a:t>Its</a:t>
            </a:r>
            <a:r>
              <a:rPr sz="1400" b="0" spc="-95"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similar</a:t>
            </a:r>
            <a:r>
              <a:rPr sz="1400" b="0" spc="-95"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to</a:t>
            </a:r>
            <a:r>
              <a:rPr sz="1400" b="0" spc="-95"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the  </a:t>
            </a:r>
            <a:r>
              <a:rPr sz="1400" b="0" spc="-55" dirty="0">
                <a:solidFill>
                  <a:srgbClr val="808285"/>
                </a:solidFill>
                <a:latin typeface="Univers LT Pro 45 Light"/>
                <a:cs typeface="Univers LT Pro 45 Light"/>
              </a:rPr>
              <a:t>difference</a:t>
            </a:r>
            <a:r>
              <a:rPr sz="1400" b="0" spc="-100"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between</a:t>
            </a:r>
            <a:r>
              <a:rPr sz="1400" b="0" spc="-95" dirty="0">
                <a:solidFill>
                  <a:srgbClr val="808285"/>
                </a:solidFill>
                <a:latin typeface="Univers LT Pro 45 Light"/>
                <a:cs typeface="Univers LT Pro 45 Light"/>
              </a:rPr>
              <a:t> </a:t>
            </a:r>
            <a:r>
              <a:rPr sz="1400" b="0" dirty="0">
                <a:solidFill>
                  <a:srgbClr val="808285"/>
                </a:solidFill>
                <a:latin typeface="Univers LT Pro 45 Light"/>
                <a:cs typeface="Univers LT Pro 45 Light"/>
              </a:rPr>
              <a:t>a</a:t>
            </a:r>
            <a:r>
              <a:rPr sz="1400" b="0" spc="-95"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thermos</a:t>
            </a:r>
            <a:r>
              <a:rPr sz="1400" b="0" spc="-95"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flask</a:t>
            </a:r>
            <a:r>
              <a:rPr sz="1400" b="0" spc="-100" dirty="0">
                <a:solidFill>
                  <a:srgbClr val="808285"/>
                </a:solidFill>
                <a:latin typeface="Univers LT Pro 45 Light"/>
                <a:cs typeface="Univers LT Pro 45 Light"/>
              </a:rPr>
              <a:t> </a:t>
            </a:r>
            <a:r>
              <a:rPr sz="1400" b="0" spc="-35" dirty="0">
                <a:solidFill>
                  <a:srgbClr val="808285"/>
                </a:solidFill>
                <a:latin typeface="Univers LT Pro 45 Light"/>
                <a:cs typeface="Univers LT Pro 45 Light"/>
              </a:rPr>
              <a:t>and</a:t>
            </a:r>
            <a:r>
              <a:rPr sz="1400" b="0" spc="-95"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filter</a:t>
            </a:r>
            <a:r>
              <a:rPr sz="1400" b="0" spc="-95" dirty="0">
                <a:solidFill>
                  <a:srgbClr val="808285"/>
                </a:solidFill>
                <a:latin typeface="Univers LT Pro 45 Light"/>
                <a:cs typeface="Univers LT Pro 45 Light"/>
              </a:rPr>
              <a:t> </a:t>
            </a:r>
            <a:r>
              <a:rPr sz="1400" b="0" spc="-55" dirty="0">
                <a:solidFill>
                  <a:srgbClr val="808285"/>
                </a:solidFill>
                <a:latin typeface="Univers LT Pro 45 Light"/>
                <a:cs typeface="Univers LT Pro 45 Light"/>
              </a:rPr>
              <a:t>coffee</a:t>
            </a:r>
            <a:r>
              <a:rPr sz="1400" b="0" spc="-95"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machine</a:t>
            </a:r>
            <a:r>
              <a:rPr sz="1400" b="0" spc="-95" dirty="0">
                <a:solidFill>
                  <a:srgbClr val="808285"/>
                </a:solidFill>
                <a:latin typeface="Univers LT Pro 45 Light"/>
                <a:cs typeface="Univers LT Pro 45 Light"/>
              </a:rPr>
              <a:t> </a:t>
            </a:r>
            <a:r>
              <a:rPr sz="1400" b="0" dirty="0">
                <a:solidFill>
                  <a:srgbClr val="808285"/>
                </a:solidFill>
                <a:latin typeface="Univers LT Pro 45 Light"/>
                <a:cs typeface="Univers LT Pro 45 Light"/>
              </a:rPr>
              <a:t>.</a:t>
            </a:r>
            <a:r>
              <a:rPr sz="1400" b="0" spc="-100" dirty="0">
                <a:solidFill>
                  <a:srgbClr val="808285"/>
                </a:solidFill>
                <a:latin typeface="Univers LT Pro 45 Light"/>
                <a:cs typeface="Univers LT Pro 45 Light"/>
              </a:rPr>
              <a:t> </a:t>
            </a:r>
            <a:r>
              <a:rPr sz="1400" b="0" dirty="0">
                <a:solidFill>
                  <a:srgbClr val="808285"/>
                </a:solidFill>
                <a:latin typeface="Univers LT Pro 45 Light"/>
                <a:cs typeface="Univers LT Pro 45 Light"/>
              </a:rPr>
              <a:t>.</a:t>
            </a:r>
            <a:r>
              <a:rPr sz="1400" b="0" spc="-95" dirty="0">
                <a:solidFill>
                  <a:srgbClr val="808285"/>
                </a:solidFill>
                <a:latin typeface="Univers LT Pro 45 Light"/>
                <a:cs typeface="Univers LT Pro 45 Light"/>
              </a:rPr>
              <a:t> </a:t>
            </a:r>
            <a:r>
              <a:rPr sz="1400" b="0" dirty="0">
                <a:solidFill>
                  <a:srgbClr val="808285"/>
                </a:solidFill>
                <a:latin typeface="Univers LT Pro 45 Light"/>
                <a:cs typeface="Univers LT Pro 45 Light"/>
              </a:rPr>
              <a:t>.</a:t>
            </a:r>
            <a:endParaRPr sz="1400">
              <a:latin typeface="Univers LT Pro 45 Light"/>
              <a:cs typeface="Univers LT Pro 45 Light"/>
            </a:endParaRPr>
          </a:p>
        </p:txBody>
      </p:sp>
      <p:sp>
        <p:nvSpPr>
          <p:cNvPr id="9" name="object 9"/>
          <p:cNvSpPr txBox="1"/>
          <p:nvPr/>
        </p:nvSpPr>
        <p:spPr>
          <a:xfrm>
            <a:off x="9966049" y="4981241"/>
            <a:ext cx="1833245" cy="238760"/>
          </a:xfrm>
          <a:prstGeom prst="rect">
            <a:avLst/>
          </a:prstGeom>
        </p:spPr>
        <p:txBody>
          <a:bodyPr vert="horz" wrap="square" lIns="0" tIns="12700" rIns="0" bIns="0" rtlCol="0">
            <a:spAutoFit/>
          </a:bodyPr>
          <a:lstStyle/>
          <a:p>
            <a:pPr marL="12700">
              <a:lnSpc>
                <a:spcPct val="100000"/>
              </a:lnSpc>
              <a:spcBef>
                <a:spcPts val="100"/>
              </a:spcBef>
            </a:pPr>
            <a:r>
              <a:rPr sz="1400" b="0" spc="-25" dirty="0">
                <a:solidFill>
                  <a:srgbClr val="808285"/>
                </a:solidFill>
                <a:latin typeface="Univers LT Pro 45 Light"/>
                <a:cs typeface="Univers LT Pro 45 Light"/>
              </a:rPr>
              <a:t>Or</a:t>
            </a:r>
            <a:r>
              <a:rPr sz="1400" b="0" spc="-114" dirty="0">
                <a:solidFill>
                  <a:srgbClr val="808285"/>
                </a:solidFill>
                <a:latin typeface="Univers LT Pro 45 Light"/>
                <a:cs typeface="Univers LT Pro 45 Light"/>
              </a:rPr>
              <a:t> </a:t>
            </a:r>
            <a:r>
              <a:rPr sz="1400" b="0" spc="-35" dirty="0">
                <a:solidFill>
                  <a:srgbClr val="808285"/>
                </a:solidFill>
                <a:latin typeface="Univers LT Pro 45 Light"/>
                <a:cs typeface="Univers LT Pro 45 Light"/>
              </a:rPr>
              <a:t>too</a:t>
            </a:r>
            <a:r>
              <a:rPr sz="1400" b="0" spc="-110"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cold</a:t>
            </a:r>
            <a:r>
              <a:rPr sz="1400" b="0" spc="-114"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in</a:t>
            </a:r>
            <a:r>
              <a:rPr sz="1400" b="0" spc="-110" dirty="0">
                <a:solidFill>
                  <a:srgbClr val="808285"/>
                </a:solidFill>
                <a:latin typeface="Univers LT Pro 45 Light"/>
                <a:cs typeface="Univers LT Pro 45 Light"/>
              </a:rPr>
              <a:t> </a:t>
            </a:r>
            <a:r>
              <a:rPr sz="1400" b="0" spc="-35" dirty="0">
                <a:solidFill>
                  <a:srgbClr val="808285"/>
                </a:solidFill>
                <a:latin typeface="Univers LT Pro 45 Light"/>
                <a:cs typeface="Univers LT Pro 45 Light"/>
              </a:rPr>
              <a:t>the</a:t>
            </a:r>
            <a:r>
              <a:rPr sz="1400" b="0" spc="-110" dirty="0">
                <a:solidFill>
                  <a:srgbClr val="808285"/>
                </a:solidFill>
                <a:latin typeface="Univers LT Pro 45 Light"/>
                <a:cs typeface="Univers LT Pro 45 Light"/>
              </a:rPr>
              <a:t> </a:t>
            </a:r>
            <a:r>
              <a:rPr sz="1400" b="0" spc="-60" dirty="0">
                <a:solidFill>
                  <a:srgbClr val="808285"/>
                </a:solidFill>
                <a:latin typeface="Univers LT Pro 45 Light"/>
                <a:cs typeface="Univers LT Pro 45 Light"/>
              </a:rPr>
              <a:t>winter.</a:t>
            </a:r>
            <a:endParaRPr sz="1400">
              <a:latin typeface="Univers LT Pro 45 Light"/>
              <a:cs typeface="Univers LT Pro 45 Light"/>
            </a:endParaRPr>
          </a:p>
        </p:txBody>
      </p:sp>
      <p:sp>
        <p:nvSpPr>
          <p:cNvPr id="10" name="object 10"/>
          <p:cNvSpPr txBox="1"/>
          <p:nvPr/>
        </p:nvSpPr>
        <p:spPr>
          <a:xfrm>
            <a:off x="9966049" y="9190230"/>
            <a:ext cx="3952240" cy="416559"/>
          </a:xfrm>
          <a:prstGeom prst="rect">
            <a:avLst/>
          </a:prstGeom>
        </p:spPr>
        <p:txBody>
          <a:bodyPr vert="horz" wrap="square" lIns="0" tIns="48260" rIns="0" bIns="0" rtlCol="0">
            <a:spAutoFit/>
          </a:bodyPr>
          <a:lstStyle/>
          <a:p>
            <a:pPr marL="12700" marR="5080">
              <a:lnSpc>
                <a:spcPts val="1400"/>
              </a:lnSpc>
              <a:spcBef>
                <a:spcPts val="380"/>
              </a:spcBef>
            </a:pPr>
            <a:r>
              <a:rPr sz="1400" b="0" dirty="0">
                <a:solidFill>
                  <a:srgbClr val="808285"/>
                </a:solidFill>
                <a:latin typeface="Univers LT Pro 45 Light"/>
                <a:cs typeface="Univers LT Pro 45 Light"/>
              </a:rPr>
              <a:t>A</a:t>
            </a:r>
            <a:r>
              <a:rPr sz="1400" b="0" spc="-105"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thermos</a:t>
            </a:r>
            <a:r>
              <a:rPr sz="1400" b="0" spc="-100" dirty="0">
                <a:solidFill>
                  <a:srgbClr val="808285"/>
                </a:solidFill>
                <a:latin typeface="Univers LT Pro 45 Light"/>
                <a:cs typeface="Univers LT Pro 45 Light"/>
              </a:rPr>
              <a:t> </a:t>
            </a:r>
            <a:r>
              <a:rPr sz="1400" b="0" spc="-50" dirty="0">
                <a:solidFill>
                  <a:srgbClr val="808285"/>
                </a:solidFill>
                <a:latin typeface="Univers LT Pro 45 Light"/>
                <a:cs typeface="Univers LT Pro 45 Light"/>
              </a:rPr>
              <a:t>keeps</a:t>
            </a:r>
            <a:r>
              <a:rPr sz="1400" b="0" spc="-100" dirty="0">
                <a:solidFill>
                  <a:srgbClr val="808285"/>
                </a:solidFill>
                <a:latin typeface="Univers LT Pro 45 Light"/>
                <a:cs typeface="Univers LT Pro 45 Light"/>
              </a:rPr>
              <a:t> </a:t>
            </a:r>
            <a:r>
              <a:rPr sz="1400" b="0" spc="-35" dirty="0">
                <a:solidFill>
                  <a:srgbClr val="808285"/>
                </a:solidFill>
                <a:latin typeface="Univers LT Pro 45 Light"/>
                <a:cs typeface="Univers LT Pro 45 Light"/>
              </a:rPr>
              <a:t>the</a:t>
            </a:r>
            <a:r>
              <a:rPr sz="1400" b="0" spc="-105" dirty="0">
                <a:solidFill>
                  <a:srgbClr val="808285"/>
                </a:solidFill>
                <a:latin typeface="Univers LT Pro 45 Light"/>
                <a:cs typeface="Univers LT Pro 45 Light"/>
              </a:rPr>
              <a:t> </a:t>
            </a:r>
            <a:r>
              <a:rPr sz="1400" b="0" spc="-55" dirty="0">
                <a:solidFill>
                  <a:srgbClr val="808285"/>
                </a:solidFill>
                <a:latin typeface="Univers LT Pro 45 Light"/>
                <a:cs typeface="Univers LT Pro 45 Light"/>
              </a:rPr>
              <a:t>coffee</a:t>
            </a:r>
            <a:r>
              <a:rPr sz="1400" b="0" spc="-100"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warm</a:t>
            </a:r>
            <a:r>
              <a:rPr sz="1400" b="0" spc="-100"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by</a:t>
            </a:r>
            <a:r>
              <a:rPr sz="1400" b="0" spc="-105" dirty="0">
                <a:solidFill>
                  <a:srgbClr val="808285"/>
                </a:solidFill>
                <a:latin typeface="Univers LT Pro 45 Light"/>
                <a:cs typeface="Univers LT Pro 45 Light"/>
              </a:rPr>
              <a:t> </a:t>
            </a:r>
            <a:r>
              <a:rPr sz="1400" b="0" spc="-45" dirty="0">
                <a:solidFill>
                  <a:srgbClr val="808285"/>
                </a:solidFill>
                <a:latin typeface="Univers LT Pro 45 Light"/>
                <a:cs typeface="Univers LT Pro 45 Light"/>
              </a:rPr>
              <a:t>design,</a:t>
            </a:r>
            <a:r>
              <a:rPr sz="1400" b="0" spc="-100" dirty="0">
                <a:solidFill>
                  <a:srgbClr val="808285"/>
                </a:solidFill>
                <a:latin typeface="Univers LT Pro 45 Light"/>
                <a:cs typeface="Univers LT Pro 45 Light"/>
              </a:rPr>
              <a:t> </a:t>
            </a:r>
            <a:r>
              <a:rPr sz="1400" b="0" dirty="0">
                <a:solidFill>
                  <a:srgbClr val="808285"/>
                </a:solidFill>
                <a:latin typeface="Univers LT Pro 45 Light"/>
                <a:cs typeface="Univers LT Pro 45 Light"/>
              </a:rPr>
              <a:t>a</a:t>
            </a:r>
            <a:r>
              <a:rPr sz="1400" b="0" spc="-100" dirty="0">
                <a:solidFill>
                  <a:srgbClr val="808285"/>
                </a:solidFill>
                <a:latin typeface="Univers LT Pro 45 Light"/>
                <a:cs typeface="Univers LT Pro 45 Light"/>
              </a:rPr>
              <a:t> </a:t>
            </a:r>
            <a:r>
              <a:rPr sz="1400" b="0" spc="-60" dirty="0">
                <a:solidFill>
                  <a:srgbClr val="808285"/>
                </a:solidFill>
                <a:latin typeface="Univers LT Pro 45 Light"/>
                <a:cs typeface="Univers LT Pro 45 Light"/>
              </a:rPr>
              <a:t>coffee  </a:t>
            </a:r>
            <a:r>
              <a:rPr sz="1400" b="0" spc="-45" dirty="0">
                <a:solidFill>
                  <a:srgbClr val="808285"/>
                </a:solidFill>
                <a:latin typeface="Univers LT Pro 45 Light"/>
                <a:cs typeface="Univers LT Pro 45 Light"/>
              </a:rPr>
              <a:t>machine</a:t>
            </a:r>
            <a:r>
              <a:rPr sz="1400" b="0" spc="-105"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does</a:t>
            </a:r>
            <a:r>
              <a:rPr sz="1400" b="0" spc="-100"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it</a:t>
            </a:r>
            <a:r>
              <a:rPr sz="1400" b="0" spc="-100" dirty="0">
                <a:solidFill>
                  <a:srgbClr val="808285"/>
                </a:solidFill>
                <a:latin typeface="Univers LT Pro 45 Light"/>
                <a:cs typeface="Univers LT Pro 45 Light"/>
              </a:rPr>
              <a:t> </a:t>
            </a:r>
            <a:r>
              <a:rPr sz="1400" b="0" spc="-25" dirty="0">
                <a:solidFill>
                  <a:srgbClr val="808285"/>
                </a:solidFill>
                <a:latin typeface="Univers LT Pro 45 Light"/>
                <a:cs typeface="Univers LT Pro 45 Light"/>
              </a:rPr>
              <a:t>be</a:t>
            </a:r>
            <a:r>
              <a:rPr sz="1400" b="0" spc="-105" dirty="0">
                <a:solidFill>
                  <a:srgbClr val="808285"/>
                </a:solidFill>
                <a:latin typeface="Univers LT Pro 45 Light"/>
                <a:cs typeface="Univers LT Pro 45 Light"/>
              </a:rPr>
              <a:t> </a:t>
            </a:r>
            <a:r>
              <a:rPr sz="1400" b="0" spc="-40" dirty="0">
                <a:solidFill>
                  <a:srgbClr val="808285"/>
                </a:solidFill>
                <a:latin typeface="Univers LT Pro 45 Light"/>
                <a:cs typeface="Univers LT Pro 45 Light"/>
              </a:rPr>
              <a:t>using</a:t>
            </a:r>
            <a:r>
              <a:rPr sz="1400" b="0" spc="-130" dirty="0">
                <a:solidFill>
                  <a:srgbClr val="808285"/>
                </a:solidFill>
                <a:latin typeface="Univers LT Pro 45 Light"/>
                <a:cs typeface="Univers LT Pro 45 Light"/>
              </a:rPr>
              <a:t> </a:t>
            </a:r>
            <a:r>
              <a:rPr sz="1400" b="0" spc="-60" dirty="0">
                <a:solidFill>
                  <a:srgbClr val="808285"/>
                </a:solidFill>
                <a:latin typeface="Univers LT Pro 45 Light"/>
                <a:cs typeface="Univers LT Pro 45 Light"/>
              </a:rPr>
              <a:t>energy.</a:t>
            </a:r>
            <a:endParaRPr sz="1400">
              <a:latin typeface="Univers LT Pro 45 Light"/>
              <a:cs typeface="Univers LT Pro 45 Light"/>
            </a:endParaRPr>
          </a:p>
        </p:txBody>
      </p:sp>
      <p:sp>
        <p:nvSpPr>
          <p:cNvPr id="11" name="object 11"/>
          <p:cNvSpPr txBox="1"/>
          <p:nvPr/>
        </p:nvSpPr>
        <p:spPr>
          <a:xfrm>
            <a:off x="347299" y="1834978"/>
            <a:ext cx="3335020" cy="756920"/>
          </a:xfrm>
          <a:prstGeom prst="rect">
            <a:avLst/>
          </a:prstGeom>
        </p:spPr>
        <p:txBody>
          <a:bodyPr vert="horz" wrap="square" lIns="0" tIns="58419" rIns="0" bIns="0" rtlCol="0">
            <a:spAutoFit/>
          </a:bodyPr>
          <a:lstStyle/>
          <a:p>
            <a:pPr marL="12700" marR="5080">
              <a:lnSpc>
                <a:spcPts val="1800"/>
              </a:lnSpc>
              <a:spcBef>
                <a:spcPts val="459"/>
              </a:spcBef>
            </a:pPr>
            <a:r>
              <a:rPr sz="1800" b="0" dirty="0">
                <a:solidFill>
                  <a:srgbClr val="808285"/>
                </a:solidFill>
                <a:latin typeface="Univers LT Pro 45 Light"/>
                <a:cs typeface="Univers LT Pro 45 Light"/>
              </a:rPr>
              <a:t>A </a:t>
            </a:r>
            <a:r>
              <a:rPr sz="1800" b="0" spc="-65" dirty="0">
                <a:solidFill>
                  <a:srgbClr val="808285"/>
                </a:solidFill>
                <a:latin typeface="Univers LT Pro 45 Light"/>
                <a:cs typeface="Univers LT Pro 45 Light"/>
              </a:rPr>
              <a:t>Passivhaus </a:t>
            </a:r>
            <a:r>
              <a:rPr sz="1800" b="0" spc="-60" dirty="0">
                <a:solidFill>
                  <a:srgbClr val="808285"/>
                </a:solidFill>
                <a:latin typeface="Univers LT Pro 45 Light"/>
                <a:cs typeface="Univers LT Pro 45 Light"/>
              </a:rPr>
              <a:t>building </a:t>
            </a:r>
            <a:r>
              <a:rPr sz="1800" b="0" spc="-75" dirty="0">
                <a:solidFill>
                  <a:srgbClr val="808285"/>
                </a:solidFill>
                <a:latin typeface="Univers LT Pro 45 Light"/>
                <a:cs typeface="Univers LT Pro 45 Light"/>
              </a:rPr>
              <a:t>achieves  </a:t>
            </a:r>
            <a:r>
              <a:rPr sz="1800" b="0" spc="-50" dirty="0">
                <a:solidFill>
                  <a:srgbClr val="808285"/>
                </a:solidFill>
                <a:latin typeface="Univers LT Pro 45 Light"/>
                <a:cs typeface="Univers LT Pro 45 Light"/>
              </a:rPr>
              <a:t>high</a:t>
            </a:r>
            <a:r>
              <a:rPr sz="1800" b="0" spc="-135" dirty="0">
                <a:solidFill>
                  <a:srgbClr val="808285"/>
                </a:solidFill>
                <a:latin typeface="Univers LT Pro 45 Light"/>
                <a:cs typeface="Univers LT Pro 45 Light"/>
              </a:rPr>
              <a:t> </a:t>
            </a:r>
            <a:r>
              <a:rPr sz="1800" b="0" spc="-70" dirty="0">
                <a:solidFill>
                  <a:srgbClr val="808285"/>
                </a:solidFill>
                <a:latin typeface="Univers LT Pro 45 Light"/>
                <a:cs typeface="Univers LT Pro 45 Light"/>
              </a:rPr>
              <a:t>levels</a:t>
            </a:r>
            <a:r>
              <a:rPr sz="1800" b="0" spc="-165" dirty="0">
                <a:solidFill>
                  <a:srgbClr val="808285"/>
                </a:solidFill>
                <a:latin typeface="Univers LT Pro 45 Light"/>
                <a:cs typeface="Univers LT Pro 45 Light"/>
              </a:rPr>
              <a:t> </a:t>
            </a:r>
            <a:r>
              <a:rPr sz="1800" b="0" spc="-35" dirty="0">
                <a:solidFill>
                  <a:srgbClr val="808285"/>
                </a:solidFill>
                <a:latin typeface="Univers LT Pro 45 Light"/>
                <a:cs typeface="Univers LT Pro 45 Light"/>
              </a:rPr>
              <a:t>of</a:t>
            </a:r>
            <a:r>
              <a:rPr sz="1800" b="0" spc="-130"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comfort</a:t>
            </a:r>
            <a:r>
              <a:rPr sz="1800" b="0" spc="-130"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while</a:t>
            </a:r>
            <a:r>
              <a:rPr sz="1800" b="0" spc="-130" dirty="0">
                <a:solidFill>
                  <a:srgbClr val="808285"/>
                </a:solidFill>
                <a:latin typeface="Univers LT Pro 45 Light"/>
                <a:cs typeface="Univers LT Pro 45 Light"/>
              </a:rPr>
              <a:t> </a:t>
            </a:r>
            <a:r>
              <a:rPr sz="1800" b="0" spc="-55" dirty="0">
                <a:solidFill>
                  <a:srgbClr val="808285"/>
                </a:solidFill>
                <a:latin typeface="Univers LT Pro 45 Light"/>
                <a:cs typeface="Univers LT Pro 45 Light"/>
              </a:rPr>
              <a:t>using</a:t>
            </a:r>
            <a:r>
              <a:rPr sz="1800" b="0" spc="-130" dirty="0">
                <a:solidFill>
                  <a:srgbClr val="808285"/>
                </a:solidFill>
                <a:latin typeface="Univers LT Pro 45 Light"/>
                <a:cs typeface="Univers LT Pro 45 Light"/>
              </a:rPr>
              <a:t> </a:t>
            </a:r>
            <a:r>
              <a:rPr sz="1800" b="0" dirty="0">
                <a:solidFill>
                  <a:srgbClr val="808285"/>
                </a:solidFill>
                <a:latin typeface="Univers LT Pro 45 Light"/>
                <a:cs typeface="Univers LT Pro 45 Light"/>
              </a:rPr>
              <a:t>a  </a:t>
            </a:r>
            <a:r>
              <a:rPr sz="1800" b="0" spc="-60" dirty="0">
                <a:solidFill>
                  <a:srgbClr val="808285"/>
                </a:solidFill>
                <a:latin typeface="Univers LT Pro 45 Light"/>
                <a:cs typeface="Univers LT Pro 45 Light"/>
              </a:rPr>
              <a:t>minimal </a:t>
            </a:r>
            <a:r>
              <a:rPr sz="1800" b="0" spc="-55" dirty="0">
                <a:solidFill>
                  <a:srgbClr val="808285"/>
                </a:solidFill>
                <a:latin typeface="Univers LT Pro 45 Light"/>
                <a:cs typeface="Univers LT Pro 45 Light"/>
              </a:rPr>
              <a:t>amount </a:t>
            </a:r>
            <a:r>
              <a:rPr sz="1800" b="0" spc="-35" dirty="0">
                <a:solidFill>
                  <a:srgbClr val="808285"/>
                </a:solidFill>
                <a:latin typeface="Univers LT Pro 45 Light"/>
                <a:cs typeface="Univers LT Pro 45 Light"/>
              </a:rPr>
              <a:t>of</a:t>
            </a:r>
            <a:r>
              <a:rPr sz="1800" b="0" spc="-355" dirty="0">
                <a:solidFill>
                  <a:srgbClr val="808285"/>
                </a:solidFill>
                <a:latin typeface="Univers LT Pro 45 Light"/>
                <a:cs typeface="Univers LT Pro 45 Light"/>
              </a:rPr>
              <a:t> </a:t>
            </a:r>
            <a:r>
              <a:rPr sz="1800" b="0" spc="-75" dirty="0">
                <a:solidFill>
                  <a:srgbClr val="808285"/>
                </a:solidFill>
                <a:latin typeface="Univers LT Pro 45 Light"/>
                <a:cs typeface="Univers LT Pro 45 Light"/>
              </a:rPr>
              <a:t>energy.</a:t>
            </a:r>
            <a:endParaRPr sz="1800">
              <a:latin typeface="Univers LT Pro 45 Light"/>
              <a:cs typeface="Univers LT Pro 45 Light"/>
            </a:endParaRPr>
          </a:p>
        </p:txBody>
      </p:sp>
      <p:sp>
        <p:nvSpPr>
          <p:cNvPr id="12" name="object 12"/>
          <p:cNvSpPr txBox="1"/>
          <p:nvPr/>
        </p:nvSpPr>
        <p:spPr>
          <a:xfrm>
            <a:off x="347299" y="2977978"/>
            <a:ext cx="3204845" cy="1671320"/>
          </a:xfrm>
          <a:prstGeom prst="rect">
            <a:avLst/>
          </a:prstGeom>
        </p:spPr>
        <p:txBody>
          <a:bodyPr vert="horz" wrap="square" lIns="0" tIns="12700" rIns="0" bIns="0" rtlCol="0">
            <a:spAutoFit/>
          </a:bodyPr>
          <a:lstStyle/>
          <a:p>
            <a:pPr marL="12700">
              <a:lnSpc>
                <a:spcPct val="100000"/>
              </a:lnSpc>
              <a:spcBef>
                <a:spcPts val="100"/>
              </a:spcBef>
            </a:pPr>
            <a:r>
              <a:rPr sz="1800" b="0" spc="-50" dirty="0">
                <a:solidFill>
                  <a:srgbClr val="808285"/>
                </a:solidFill>
                <a:latin typeface="Univers LT Pro 45 Light"/>
                <a:cs typeface="Univers LT Pro 45 Light"/>
              </a:rPr>
              <a:t>What</a:t>
            </a:r>
            <a:r>
              <a:rPr sz="1800" b="0" spc="-140" dirty="0">
                <a:solidFill>
                  <a:srgbClr val="808285"/>
                </a:solidFill>
                <a:latin typeface="Univers LT Pro 45 Light"/>
                <a:cs typeface="Univers LT Pro 45 Light"/>
              </a:rPr>
              <a:t> </a:t>
            </a:r>
            <a:r>
              <a:rPr sz="1800" b="0" spc="-35" dirty="0">
                <a:solidFill>
                  <a:srgbClr val="808285"/>
                </a:solidFill>
                <a:latin typeface="Univers LT Pro 45 Light"/>
                <a:cs typeface="Univers LT Pro 45 Light"/>
              </a:rPr>
              <a:t>do</a:t>
            </a:r>
            <a:r>
              <a:rPr sz="1800" b="0" spc="-135" dirty="0">
                <a:solidFill>
                  <a:srgbClr val="808285"/>
                </a:solidFill>
                <a:latin typeface="Univers LT Pro 45 Light"/>
                <a:cs typeface="Univers LT Pro 45 Light"/>
              </a:rPr>
              <a:t> </a:t>
            </a:r>
            <a:r>
              <a:rPr sz="1800" b="0" spc="-50" dirty="0">
                <a:solidFill>
                  <a:srgbClr val="808285"/>
                </a:solidFill>
                <a:latin typeface="Univers LT Pro 45 Light"/>
                <a:cs typeface="Univers LT Pro 45 Light"/>
              </a:rPr>
              <a:t>we</a:t>
            </a:r>
            <a:r>
              <a:rPr sz="1800" b="0" spc="-135" dirty="0">
                <a:solidFill>
                  <a:srgbClr val="808285"/>
                </a:solidFill>
                <a:latin typeface="Univers LT Pro 45 Light"/>
                <a:cs typeface="Univers LT Pro 45 Light"/>
              </a:rPr>
              <a:t> </a:t>
            </a:r>
            <a:r>
              <a:rPr sz="1800" b="0" spc="-50" dirty="0">
                <a:solidFill>
                  <a:srgbClr val="808285"/>
                </a:solidFill>
                <a:latin typeface="Univers LT Pro 45 Light"/>
                <a:cs typeface="Univers LT Pro 45 Light"/>
              </a:rPr>
              <a:t>mean</a:t>
            </a:r>
            <a:r>
              <a:rPr sz="1800" b="0" spc="-135" dirty="0">
                <a:solidFill>
                  <a:srgbClr val="808285"/>
                </a:solidFill>
                <a:latin typeface="Univers LT Pro 45 Light"/>
                <a:cs typeface="Univers LT Pro 45 Light"/>
              </a:rPr>
              <a:t> </a:t>
            </a:r>
            <a:r>
              <a:rPr sz="1800" b="0" spc="-50" dirty="0">
                <a:solidFill>
                  <a:srgbClr val="808285"/>
                </a:solidFill>
                <a:latin typeface="Univers LT Pro 45 Light"/>
                <a:cs typeface="Univers LT Pro 45 Light"/>
              </a:rPr>
              <a:t>by</a:t>
            </a:r>
            <a:r>
              <a:rPr sz="1800" b="0" spc="-135"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comfort?</a:t>
            </a:r>
            <a:endParaRPr sz="1800">
              <a:latin typeface="Univers LT Pro 45 Light"/>
              <a:cs typeface="Univers LT Pro 45 Light"/>
            </a:endParaRPr>
          </a:p>
          <a:p>
            <a:pPr marL="123189" indent="-111125">
              <a:lnSpc>
                <a:spcPct val="100000"/>
              </a:lnSpc>
              <a:spcBef>
                <a:spcPts val="1440"/>
              </a:spcBef>
              <a:buChar char="-"/>
              <a:tabLst>
                <a:tab pos="123825" algn="l"/>
              </a:tabLst>
            </a:pPr>
            <a:r>
              <a:rPr sz="1800" b="0" spc="-35" dirty="0">
                <a:solidFill>
                  <a:srgbClr val="808285"/>
                </a:solidFill>
                <a:latin typeface="Univers LT Pro 45 Light"/>
                <a:cs typeface="Univers LT Pro 45 Light"/>
              </a:rPr>
              <a:t>No</a:t>
            </a:r>
            <a:r>
              <a:rPr sz="1800" b="0" spc="-135"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draughts</a:t>
            </a:r>
            <a:endParaRPr sz="1800">
              <a:latin typeface="Univers LT Pro 45 Light"/>
              <a:cs typeface="Univers LT Pro 45 Light"/>
            </a:endParaRPr>
          </a:p>
          <a:p>
            <a:pPr marL="123189" indent="-111125">
              <a:lnSpc>
                <a:spcPct val="100000"/>
              </a:lnSpc>
              <a:spcBef>
                <a:spcPts val="1440"/>
              </a:spcBef>
              <a:buChar char="-"/>
              <a:tabLst>
                <a:tab pos="123825" algn="l"/>
              </a:tabLst>
            </a:pPr>
            <a:r>
              <a:rPr sz="1800" b="0" spc="-35" dirty="0">
                <a:solidFill>
                  <a:srgbClr val="808285"/>
                </a:solidFill>
                <a:latin typeface="Univers LT Pro 45 Light"/>
                <a:cs typeface="Univers LT Pro 45 Light"/>
              </a:rPr>
              <a:t>No </a:t>
            </a:r>
            <a:r>
              <a:rPr sz="1800" b="0" spc="-60" dirty="0">
                <a:solidFill>
                  <a:srgbClr val="808285"/>
                </a:solidFill>
                <a:latin typeface="Univers LT Pro 45 Light"/>
                <a:cs typeface="Univers LT Pro 45 Light"/>
              </a:rPr>
              <a:t>condensation </a:t>
            </a:r>
            <a:r>
              <a:rPr sz="1800" b="0" spc="-35" dirty="0">
                <a:solidFill>
                  <a:srgbClr val="808285"/>
                </a:solidFill>
                <a:latin typeface="Univers LT Pro 45 Light"/>
                <a:cs typeface="Univers LT Pro 45 Light"/>
              </a:rPr>
              <a:t>or</a:t>
            </a:r>
            <a:r>
              <a:rPr sz="1800" b="0" spc="-350"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mould</a:t>
            </a:r>
            <a:endParaRPr sz="1800">
              <a:latin typeface="Univers LT Pro 45 Light"/>
              <a:cs typeface="Univers LT Pro 45 Light"/>
            </a:endParaRPr>
          </a:p>
          <a:p>
            <a:pPr marL="123189" indent="-111125">
              <a:lnSpc>
                <a:spcPct val="100000"/>
              </a:lnSpc>
              <a:spcBef>
                <a:spcPts val="1440"/>
              </a:spcBef>
              <a:buChar char="-"/>
              <a:tabLst>
                <a:tab pos="123825" algn="l"/>
              </a:tabLst>
            </a:pPr>
            <a:r>
              <a:rPr sz="1800" b="0" spc="-35" dirty="0">
                <a:solidFill>
                  <a:srgbClr val="808285"/>
                </a:solidFill>
                <a:latin typeface="Univers LT Pro 45 Light"/>
                <a:cs typeface="Univers LT Pro 45 Light"/>
              </a:rPr>
              <a:t>No</a:t>
            </a:r>
            <a:r>
              <a:rPr sz="1800" b="0" spc="-140" dirty="0">
                <a:solidFill>
                  <a:srgbClr val="808285"/>
                </a:solidFill>
                <a:latin typeface="Univers LT Pro 45 Light"/>
                <a:cs typeface="Univers LT Pro 45 Light"/>
              </a:rPr>
              <a:t> </a:t>
            </a:r>
            <a:r>
              <a:rPr sz="1800" b="0" spc="-45" dirty="0">
                <a:solidFill>
                  <a:srgbClr val="808285"/>
                </a:solidFill>
                <a:latin typeface="Univers LT Pro 45 Light"/>
                <a:cs typeface="Univers LT Pro 45 Light"/>
              </a:rPr>
              <a:t>hot</a:t>
            </a:r>
            <a:r>
              <a:rPr sz="1800" b="0" spc="-170" dirty="0">
                <a:solidFill>
                  <a:srgbClr val="808285"/>
                </a:solidFill>
                <a:latin typeface="Univers LT Pro 45 Light"/>
                <a:cs typeface="Univers LT Pro 45 Light"/>
              </a:rPr>
              <a:t> </a:t>
            </a:r>
            <a:r>
              <a:rPr sz="1800" b="0" spc="-35" dirty="0">
                <a:solidFill>
                  <a:srgbClr val="808285"/>
                </a:solidFill>
                <a:latin typeface="Univers LT Pro 45 Light"/>
                <a:cs typeface="Univers LT Pro 45 Light"/>
              </a:rPr>
              <a:t>or</a:t>
            </a:r>
            <a:r>
              <a:rPr sz="1800" b="0" spc="-135" dirty="0">
                <a:solidFill>
                  <a:srgbClr val="808285"/>
                </a:solidFill>
                <a:latin typeface="Univers LT Pro 45 Light"/>
                <a:cs typeface="Univers LT Pro 45 Light"/>
              </a:rPr>
              <a:t> </a:t>
            </a:r>
            <a:r>
              <a:rPr sz="1800" b="0" spc="-50" dirty="0">
                <a:solidFill>
                  <a:srgbClr val="808285"/>
                </a:solidFill>
                <a:latin typeface="Univers LT Pro 45 Light"/>
                <a:cs typeface="Univers LT Pro 45 Light"/>
              </a:rPr>
              <a:t>cold</a:t>
            </a:r>
            <a:r>
              <a:rPr sz="1800" b="0" spc="-140" dirty="0">
                <a:solidFill>
                  <a:srgbClr val="808285"/>
                </a:solidFill>
                <a:latin typeface="Univers LT Pro 45 Light"/>
                <a:cs typeface="Univers LT Pro 45 Light"/>
              </a:rPr>
              <a:t> </a:t>
            </a:r>
            <a:r>
              <a:rPr sz="1800" b="0" spc="-60" dirty="0">
                <a:solidFill>
                  <a:srgbClr val="808285"/>
                </a:solidFill>
                <a:latin typeface="Univers LT Pro 45 Light"/>
                <a:cs typeface="Univers LT Pro 45 Light"/>
              </a:rPr>
              <a:t>radiant</a:t>
            </a:r>
            <a:r>
              <a:rPr sz="1800" b="0" spc="-135" dirty="0">
                <a:solidFill>
                  <a:srgbClr val="808285"/>
                </a:solidFill>
                <a:latin typeface="Univers LT Pro 45 Light"/>
                <a:cs typeface="Univers LT Pro 45 Light"/>
              </a:rPr>
              <a:t> </a:t>
            </a:r>
            <a:r>
              <a:rPr sz="1800" b="0" spc="-70" dirty="0">
                <a:solidFill>
                  <a:srgbClr val="808285"/>
                </a:solidFill>
                <a:latin typeface="Univers LT Pro 45 Light"/>
                <a:cs typeface="Univers LT Pro 45 Light"/>
              </a:rPr>
              <a:t>discomfort</a:t>
            </a:r>
            <a:endParaRPr sz="1800">
              <a:latin typeface="Univers LT Pro 45 Light"/>
              <a:cs typeface="Univers LT Pro 45 Light"/>
            </a:endParaRPr>
          </a:p>
        </p:txBody>
      </p:sp>
      <p:sp>
        <p:nvSpPr>
          <p:cNvPr id="13" name="object 13"/>
          <p:cNvSpPr txBox="1"/>
          <p:nvPr/>
        </p:nvSpPr>
        <p:spPr>
          <a:xfrm>
            <a:off x="347299" y="4806778"/>
            <a:ext cx="2849880" cy="756920"/>
          </a:xfrm>
          <a:prstGeom prst="rect">
            <a:avLst/>
          </a:prstGeom>
        </p:spPr>
        <p:txBody>
          <a:bodyPr vert="horz" wrap="square" lIns="0" tIns="12700" rIns="0" bIns="0" rtlCol="0">
            <a:spAutoFit/>
          </a:bodyPr>
          <a:lstStyle/>
          <a:p>
            <a:pPr marL="123189" indent="-111125">
              <a:lnSpc>
                <a:spcPct val="100000"/>
              </a:lnSpc>
              <a:spcBef>
                <a:spcPts val="100"/>
              </a:spcBef>
              <a:buChar char="-"/>
              <a:tabLst>
                <a:tab pos="123825" algn="l"/>
              </a:tabLst>
            </a:pPr>
            <a:r>
              <a:rPr sz="1800" b="0" spc="-60" dirty="0">
                <a:solidFill>
                  <a:srgbClr val="808285"/>
                </a:solidFill>
                <a:latin typeface="Univers LT Pro 45 Light"/>
                <a:cs typeface="Univers LT Pro 45 Light"/>
              </a:rPr>
              <a:t>Limited </a:t>
            </a:r>
            <a:r>
              <a:rPr sz="1800" b="0" spc="-55" dirty="0">
                <a:solidFill>
                  <a:srgbClr val="808285"/>
                </a:solidFill>
                <a:latin typeface="Univers LT Pro 45 Light"/>
                <a:cs typeface="Univers LT Pro 45 Light"/>
              </a:rPr>
              <a:t>summer</a:t>
            </a:r>
            <a:r>
              <a:rPr sz="1800" b="0" spc="-260" dirty="0">
                <a:solidFill>
                  <a:srgbClr val="808285"/>
                </a:solidFill>
                <a:latin typeface="Univers LT Pro 45 Light"/>
                <a:cs typeface="Univers LT Pro 45 Light"/>
              </a:rPr>
              <a:t> </a:t>
            </a:r>
            <a:r>
              <a:rPr sz="1800" b="0" spc="-75" dirty="0">
                <a:solidFill>
                  <a:srgbClr val="808285"/>
                </a:solidFill>
                <a:latin typeface="Univers LT Pro 45 Light"/>
                <a:cs typeface="Univers LT Pro 45 Light"/>
              </a:rPr>
              <a:t>overheating</a:t>
            </a:r>
            <a:endParaRPr sz="1800">
              <a:latin typeface="Univers LT Pro 45 Light"/>
              <a:cs typeface="Univers LT Pro 45 Light"/>
            </a:endParaRPr>
          </a:p>
          <a:p>
            <a:pPr marL="123189" indent="-111125">
              <a:lnSpc>
                <a:spcPct val="100000"/>
              </a:lnSpc>
              <a:spcBef>
                <a:spcPts val="1440"/>
              </a:spcBef>
              <a:buChar char="-"/>
              <a:tabLst>
                <a:tab pos="123825" algn="l"/>
              </a:tabLst>
            </a:pPr>
            <a:r>
              <a:rPr sz="1800" b="0" spc="-75" dirty="0">
                <a:solidFill>
                  <a:srgbClr val="808285"/>
                </a:solidFill>
                <a:latin typeface="Univers LT Pro 45 Light"/>
                <a:cs typeface="Univers LT Pro 45 Light"/>
              </a:rPr>
              <a:t>Fresh </a:t>
            </a:r>
            <a:r>
              <a:rPr sz="1800" b="0" spc="-45" dirty="0">
                <a:solidFill>
                  <a:srgbClr val="808285"/>
                </a:solidFill>
                <a:latin typeface="Univers LT Pro 45 Light"/>
                <a:cs typeface="Univers LT Pro 45 Light"/>
              </a:rPr>
              <a:t>air</a:t>
            </a:r>
            <a:r>
              <a:rPr sz="1800" b="0" spc="-190" dirty="0">
                <a:solidFill>
                  <a:srgbClr val="808285"/>
                </a:solidFill>
                <a:latin typeface="Univers LT Pro 45 Light"/>
                <a:cs typeface="Univers LT Pro 45 Light"/>
              </a:rPr>
              <a:t> </a:t>
            </a:r>
            <a:r>
              <a:rPr sz="1800" b="0" spc="-75" dirty="0">
                <a:solidFill>
                  <a:srgbClr val="808285"/>
                </a:solidFill>
                <a:latin typeface="Univers LT Pro 45 Light"/>
                <a:cs typeface="Univers LT Pro 45 Light"/>
              </a:rPr>
              <a:t>always</a:t>
            </a:r>
            <a:endParaRPr sz="1800">
              <a:latin typeface="Univers LT Pro 45 Light"/>
              <a:cs typeface="Univers LT Pro 45 Light"/>
            </a:endParaRPr>
          </a:p>
        </p:txBody>
      </p:sp>
      <p:sp>
        <p:nvSpPr>
          <p:cNvPr id="14" name="object 14"/>
          <p:cNvSpPr txBox="1"/>
          <p:nvPr/>
        </p:nvSpPr>
        <p:spPr>
          <a:xfrm>
            <a:off x="347299" y="5721178"/>
            <a:ext cx="2976245" cy="756920"/>
          </a:xfrm>
          <a:prstGeom prst="rect">
            <a:avLst/>
          </a:prstGeom>
        </p:spPr>
        <p:txBody>
          <a:bodyPr vert="horz" wrap="square" lIns="0" tIns="12700" rIns="0" bIns="0" rtlCol="0">
            <a:spAutoFit/>
          </a:bodyPr>
          <a:lstStyle/>
          <a:p>
            <a:pPr marL="123189" indent="-111125">
              <a:lnSpc>
                <a:spcPct val="100000"/>
              </a:lnSpc>
              <a:spcBef>
                <a:spcPts val="100"/>
              </a:spcBef>
              <a:buChar char="-"/>
              <a:tabLst>
                <a:tab pos="123825" algn="l"/>
              </a:tabLst>
            </a:pPr>
            <a:r>
              <a:rPr sz="1800" b="0" spc="-60" dirty="0">
                <a:solidFill>
                  <a:srgbClr val="808285"/>
                </a:solidFill>
                <a:latin typeface="Univers LT Pro 45 Light"/>
                <a:cs typeface="Univers LT Pro 45 Light"/>
              </a:rPr>
              <a:t>Consistent warm</a:t>
            </a:r>
            <a:r>
              <a:rPr sz="1800" b="0" spc="-225" dirty="0">
                <a:solidFill>
                  <a:srgbClr val="808285"/>
                </a:solidFill>
                <a:latin typeface="Univers LT Pro 45 Light"/>
                <a:cs typeface="Univers LT Pro 45 Light"/>
              </a:rPr>
              <a:t> </a:t>
            </a:r>
            <a:r>
              <a:rPr sz="1800" b="0" spc="-70" dirty="0">
                <a:solidFill>
                  <a:srgbClr val="808285"/>
                </a:solidFill>
                <a:latin typeface="Univers LT Pro 45 Light"/>
                <a:cs typeface="Univers LT Pro 45 Light"/>
              </a:rPr>
              <a:t>temperature</a:t>
            </a:r>
            <a:endParaRPr sz="1800">
              <a:latin typeface="Univers LT Pro 45 Light"/>
              <a:cs typeface="Univers LT Pro 45 Light"/>
            </a:endParaRPr>
          </a:p>
          <a:p>
            <a:pPr marL="123189" indent="-111125">
              <a:lnSpc>
                <a:spcPct val="100000"/>
              </a:lnSpc>
              <a:spcBef>
                <a:spcPts val="1440"/>
              </a:spcBef>
              <a:buChar char="-"/>
              <a:tabLst>
                <a:tab pos="123825" algn="l"/>
              </a:tabLst>
            </a:pPr>
            <a:r>
              <a:rPr sz="1800" b="0" spc="-75" dirty="0">
                <a:solidFill>
                  <a:srgbClr val="808285"/>
                </a:solidFill>
                <a:latin typeface="Univers LT Pro 45 Light"/>
                <a:cs typeface="Univers LT Pro 45 Light"/>
              </a:rPr>
              <a:t>Fuel </a:t>
            </a:r>
            <a:r>
              <a:rPr sz="1800" b="0" spc="-50" dirty="0">
                <a:solidFill>
                  <a:srgbClr val="808285"/>
                </a:solidFill>
                <a:latin typeface="Univers LT Pro 45 Light"/>
                <a:cs typeface="Univers LT Pro 45 Light"/>
              </a:rPr>
              <a:t>cost</a:t>
            </a:r>
            <a:r>
              <a:rPr sz="1800" b="0" spc="-195" dirty="0">
                <a:solidFill>
                  <a:srgbClr val="808285"/>
                </a:solidFill>
                <a:latin typeface="Univers LT Pro 45 Light"/>
                <a:cs typeface="Univers LT Pro 45 Light"/>
              </a:rPr>
              <a:t> </a:t>
            </a:r>
            <a:r>
              <a:rPr sz="1800" b="0" spc="-65" dirty="0">
                <a:solidFill>
                  <a:srgbClr val="808285"/>
                </a:solidFill>
                <a:latin typeface="Univers LT Pro 45 Light"/>
                <a:cs typeface="Univers LT Pro 45 Light"/>
              </a:rPr>
              <a:t>reduced</a:t>
            </a:r>
            <a:endParaRPr sz="1800">
              <a:latin typeface="Univers LT Pro 45 Light"/>
              <a:cs typeface="Univers LT Pro 45 Light"/>
            </a:endParaRPr>
          </a:p>
        </p:txBody>
      </p:sp>
      <p:sp>
        <p:nvSpPr>
          <p:cNvPr id="15" name="object 15"/>
          <p:cNvSpPr/>
          <p:nvPr/>
        </p:nvSpPr>
        <p:spPr>
          <a:xfrm>
            <a:off x="360000" y="363178"/>
            <a:ext cx="3429000" cy="0"/>
          </a:xfrm>
          <a:custGeom>
            <a:avLst/>
            <a:gdLst/>
            <a:ahLst/>
            <a:cxnLst/>
            <a:rect l="l" t="t" r="r" b="b"/>
            <a:pathLst>
              <a:path w="3429000">
                <a:moveTo>
                  <a:pt x="0" y="0"/>
                </a:moveTo>
                <a:lnTo>
                  <a:pt x="3429000" y="0"/>
                </a:lnTo>
              </a:path>
            </a:pathLst>
          </a:custGeom>
          <a:ln w="6350">
            <a:solidFill>
              <a:srgbClr val="808285"/>
            </a:solidFill>
          </a:ln>
        </p:spPr>
        <p:txBody>
          <a:bodyPr wrap="square" lIns="0" tIns="0" rIns="0" bIns="0" rtlCol="0"/>
          <a:lstStyle/>
          <a:p>
            <a:endParaRPr/>
          </a:p>
        </p:txBody>
      </p:sp>
      <p:sp>
        <p:nvSpPr>
          <p:cNvPr id="16" name="object 16"/>
          <p:cNvSpPr txBox="1">
            <a:spLocks noGrp="1"/>
          </p:cNvSpPr>
          <p:nvPr>
            <p:ph type="title"/>
          </p:nvPr>
        </p:nvSpPr>
        <p:spPr>
          <a:xfrm>
            <a:off x="347299" y="305153"/>
            <a:ext cx="3230880" cy="558800"/>
          </a:xfrm>
          <a:prstGeom prst="rect">
            <a:avLst/>
          </a:prstGeom>
        </p:spPr>
        <p:txBody>
          <a:bodyPr vert="horz" wrap="square" lIns="0" tIns="12700" rIns="0" bIns="0" rtlCol="0">
            <a:spAutoFit/>
          </a:bodyPr>
          <a:lstStyle/>
          <a:p>
            <a:pPr marL="12700">
              <a:lnSpc>
                <a:spcPct val="100000"/>
              </a:lnSpc>
              <a:spcBef>
                <a:spcPts val="100"/>
              </a:spcBef>
            </a:pPr>
            <a:r>
              <a:rPr spc="-110" dirty="0"/>
              <a:t>Why</a:t>
            </a:r>
            <a:r>
              <a:rPr spc="-315" dirty="0"/>
              <a:t> </a:t>
            </a:r>
            <a:r>
              <a:rPr spc="-135" dirty="0"/>
              <a:t>Passivhaus?</a:t>
            </a:r>
          </a:p>
        </p:txBody>
      </p:sp>
      <p:sp>
        <p:nvSpPr>
          <p:cNvPr id="17" name="object 17"/>
          <p:cNvSpPr/>
          <p:nvPr/>
        </p:nvSpPr>
        <p:spPr>
          <a:xfrm>
            <a:off x="4673244" y="6324028"/>
            <a:ext cx="5085003" cy="3178797"/>
          </a:xfrm>
          <a:prstGeom prst="rect">
            <a:avLst/>
          </a:prstGeom>
          <a:blipFill>
            <a:blip r:embed="rId2" cstate="print"/>
            <a:stretch>
              <a:fillRect/>
            </a:stretch>
          </a:blipFill>
        </p:spPr>
        <p:txBody>
          <a:bodyPr wrap="square" lIns="0" tIns="0" rIns="0" bIns="0" rtlCol="0"/>
          <a:lstStyle/>
          <a:p>
            <a:endParaRPr/>
          </a:p>
        </p:txBody>
      </p:sp>
      <p:sp>
        <p:nvSpPr>
          <p:cNvPr id="18" name="object 18"/>
          <p:cNvSpPr/>
          <p:nvPr/>
        </p:nvSpPr>
        <p:spPr>
          <a:xfrm>
            <a:off x="9978745" y="6019228"/>
            <a:ext cx="4421251" cy="3178810"/>
          </a:xfrm>
          <a:prstGeom prst="rect">
            <a:avLst/>
          </a:prstGeom>
          <a:blipFill>
            <a:blip r:embed="rId3" cstate="print"/>
            <a:stretch>
              <a:fillRect/>
            </a:stretch>
          </a:blipFill>
        </p:spPr>
        <p:txBody>
          <a:bodyPr wrap="square" lIns="0" tIns="0" rIns="0" bIns="0" rtlCol="0"/>
          <a:lstStyle/>
          <a:p>
            <a:endParaRPr/>
          </a:p>
        </p:txBody>
      </p:sp>
      <p:sp>
        <p:nvSpPr>
          <p:cNvPr id="19" name="object 19"/>
          <p:cNvSpPr/>
          <p:nvPr/>
        </p:nvSpPr>
        <p:spPr>
          <a:xfrm>
            <a:off x="4673244" y="2235114"/>
            <a:ext cx="5085003" cy="2959388"/>
          </a:xfrm>
          <a:prstGeom prst="rect">
            <a:avLst/>
          </a:prstGeom>
          <a:blipFill>
            <a:blip r:embed="rId4" cstate="print"/>
            <a:stretch>
              <a:fillRect/>
            </a:stretch>
          </a:blipFill>
        </p:spPr>
        <p:txBody>
          <a:bodyPr wrap="square" lIns="0" tIns="0" rIns="0" bIns="0" rtlCol="0"/>
          <a:lstStyle/>
          <a:p>
            <a:endParaRPr/>
          </a:p>
        </p:txBody>
      </p:sp>
      <p:sp>
        <p:nvSpPr>
          <p:cNvPr id="20" name="object 20"/>
          <p:cNvSpPr/>
          <p:nvPr/>
        </p:nvSpPr>
        <p:spPr>
          <a:xfrm>
            <a:off x="9978749" y="1928772"/>
            <a:ext cx="4421247" cy="2971967"/>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999b578-d5d0-4f8f-9bed-b07defd2d689">
      <Value>15134</Value>
    </TaxCatchAll>
    <Meeting_x0020_Date xmlns="d999b578-d5d0-4f8f-9bed-b07defd2d689" xsi:nil="true"/>
    <Project_x0020_Type xmlns="d999b578-d5d0-4f8f-9bed-b07defd2d689">New Homes</Project_x0020_Type>
    <Original_x0020_Document_x0020_Date xmlns="d999b578-d5d0-4f8f-9bed-b07defd2d689">2020-08-13T10:39:47+00:00</Original_x0020_Document_x0020_Date>
    <New_x0020_Homes_x0020_Project_x0020_Status xmlns="d999b578-d5d0-4f8f-9bed-b07defd2d689" xsi:nil="true"/>
    <c0e3d5b20b4a4f3c87a6b70d566ba7c6 xmlns="d999b578-d5d0-4f8f-9bed-b07defd2d689">
      <Terms xmlns="http://schemas.microsoft.com/office/infopath/2007/PartnerControls">
        <TermInfo xmlns="http://schemas.microsoft.com/office/infopath/2007/PartnerControls">
          <TermName xmlns="http://schemas.microsoft.com/office/infopath/2007/PartnerControls">Community Consultation</TermName>
          <TermId xmlns="http://schemas.microsoft.com/office/infopath/2007/PartnerControls">37b8917f-5809-40af-8511-45d98b09f016</TermId>
        </TermInfo>
      </Terms>
    </c0e3d5b20b4a4f3c87a6b70d566ba7c6>
    <Parish xmlns="d999b578-d5d0-4f8f-9bed-b07defd2d689">Micheldever</Parish>
    <Project_x0020_Manager xmlns="d999b578-d5d0-4f8f-9bed-b07defd2d689">
      <UserInfo>
        <DisplayName>Derek Steele</DisplayName>
        <AccountId>130</AccountId>
        <AccountType/>
      </UserInfo>
    </Project_x0020_Manager>
    <TaxKeywordTaxHTField xmlns="d999b578-d5d0-4f8f-9bed-b07defd2d689">
      <Terms xmlns="http://schemas.microsoft.com/office/infopath/2007/PartnerControls"/>
    </TaxKeywordTaxHTFiel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New Homes" ma:contentTypeID="0x010100CEAE8E58330BC7489DDED2FF0BB24BAA020038BB21D6DA5EFA478CEB7CC22CD32481" ma:contentTypeVersion="48" ma:contentTypeDescription="" ma:contentTypeScope="" ma:versionID="7aaab67fa9a825ef51a45f71cc50e63c">
  <xsd:schema xmlns:xsd="http://www.w3.org/2001/XMLSchema" xmlns:xs="http://www.w3.org/2001/XMLSchema" xmlns:p="http://schemas.microsoft.com/office/2006/metadata/properties" xmlns:ns2="d999b578-d5d0-4f8f-9bed-b07defd2d689" targetNamespace="http://schemas.microsoft.com/office/2006/metadata/properties" ma:root="true" ma:fieldsID="09bf11b573e4be65c8fcd9ab4c09e88b" ns2:_="">
    <xsd:import namespace="d999b578-d5d0-4f8f-9bed-b07defd2d689"/>
    <xsd:element name="properties">
      <xsd:complexType>
        <xsd:sequence>
          <xsd:element name="documentManagement">
            <xsd:complexType>
              <xsd:all>
                <xsd:element ref="ns2:Original_x0020_Document_x0020_Date" minOccurs="0"/>
                <xsd:element ref="ns2:Meeting_x0020_Date" minOccurs="0"/>
                <xsd:element ref="ns2:TaxCatchAll" minOccurs="0"/>
                <xsd:element ref="ns2:TaxCatchAllLabel" minOccurs="0"/>
                <xsd:element ref="ns2:TaxKeywordTaxHTField" minOccurs="0"/>
                <xsd:element ref="ns2:c0e3d5b20b4a4f3c87a6b70d566ba7c6" minOccurs="0"/>
                <xsd:element ref="ns2:Parish" minOccurs="0"/>
                <xsd:element ref="ns2:Project_x0020_Type" minOccurs="0"/>
                <xsd:element ref="ns2:Project_x0020_Manager" minOccurs="0"/>
                <xsd:element ref="ns2:New_x0020_Homes_x0020_Project_x0020_Status"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99b578-d5d0-4f8f-9bed-b07defd2d689" elementFormDefault="qualified">
    <xsd:import namespace="http://schemas.microsoft.com/office/2006/documentManagement/types"/>
    <xsd:import namespace="http://schemas.microsoft.com/office/infopath/2007/PartnerControls"/>
    <xsd:element name="Original_x0020_Document_x0020_Date" ma:index="1" nillable="true" ma:displayName="Original Document Date" ma:default="[today]" ma:format="DateOnly" ma:internalName="Original_x0020_Document_x0020_Date" ma:readOnly="false">
      <xsd:simpleType>
        <xsd:restriction base="dms:DateTime"/>
      </xsd:simpleType>
    </xsd:element>
    <xsd:element name="Meeting_x0020_Date" ma:index="4" nillable="true" ma:displayName="Meeting Date" ma:format="DateOnly" ma:internalName="Meeting_x0020_Date" ma:readOnly="false">
      <xsd:simpleType>
        <xsd:restriction base="dms:DateTime"/>
      </xsd:simpleType>
    </xsd:element>
    <xsd:element name="TaxCatchAll" ma:index="8" nillable="true" ma:displayName="Taxonomy Catch All Column" ma:hidden="true" ma:list="{fe6962cb-8fe9-4f25-a203-557e74bf6759}" ma:internalName="TaxCatchAll" ma:readOnly="false" ma:showField="CatchAllData" ma:web="d999b578-d5d0-4f8f-9bed-b07defd2d689">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fe6962cb-8fe9-4f25-a203-557e74bf6759}" ma:internalName="TaxCatchAllLabel" ma:readOnly="true" ma:showField="CatchAllDataLabel" ma:web="d999b578-d5d0-4f8f-9bed-b07defd2d689">
      <xsd:complexType>
        <xsd:complexContent>
          <xsd:extension base="dms:MultiChoiceLookup">
            <xsd:sequence>
              <xsd:element name="Value" type="dms:Lookup" maxOccurs="unbounded" minOccurs="0" nillable="true"/>
            </xsd:sequence>
          </xsd:extension>
        </xsd:complexContent>
      </xsd:complexType>
    </xsd:element>
    <xsd:element name="TaxKeywordTaxHTField" ma:index="10" nillable="true" ma:taxonomy="true" ma:internalName="TaxKeywordTaxHTField" ma:taxonomyFieldName="TaxKeyword" ma:displayName="Reference" ma:readOnly="false" ma:fieldId="{23f27201-bee3-471e-b2e7-b64fd8b7ca38}" ma:taxonomyMulti="true" ma:sspId="e64b0df6-c67a-4e60-92fc-ee34611ae5bc" ma:termSetId="00000000-0000-0000-0000-000000000000" ma:anchorId="00000000-0000-0000-0000-000000000000" ma:open="true" ma:isKeyword="true">
      <xsd:complexType>
        <xsd:sequence>
          <xsd:element ref="pc:Terms" minOccurs="0" maxOccurs="1"/>
        </xsd:sequence>
      </xsd:complexType>
    </xsd:element>
    <xsd:element name="c0e3d5b20b4a4f3c87a6b70d566ba7c6" ma:index="13" ma:taxonomy="true" ma:internalName="c0e3d5b20b4a4f3c87a6b70d566ba7c6" ma:taxonomyFieldName="New_x0020_Homes_x0020_Category" ma:displayName="New Homes Category" ma:readOnly="false" ma:fieldId="{c0e3d5b2-0b4a-4f3c-87a6-b70d566ba7c6}" ma:sspId="e64b0df6-c67a-4e60-92fc-ee34611ae5bc" ma:termSetId="4e63de7a-9d67-43c8-b660-47ff4a06adc9" ma:anchorId="600405c1-fc97-40b5-bcc0-08665af18a68" ma:open="false" ma:isKeyword="false">
      <xsd:complexType>
        <xsd:sequence>
          <xsd:element ref="pc:Terms" minOccurs="0" maxOccurs="1"/>
        </xsd:sequence>
      </xsd:complexType>
    </xsd:element>
    <xsd:element name="Parish" ma:index="16" nillable="true" ma:displayName="Parish" ma:format="Dropdown" ma:hidden="true" ma:internalName="Parish" ma:readOnly="false">
      <xsd:simpleType>
        <xsd:restriction base="dms:Choice">
          <xsd:enumeration value="Badger Farm"/>
          <xsd:enumeration value="Beauworth"/>
          <xsd:enumeration value="Bighton"/>
          <xsd:enumeration value="Bishops Sutton"/>
          <xsd:enumeration value="Bishops Waltham"/>
          <xsd:enumeration value="Boarhunt"/>
          <xsd:enumeration value="Bramdean and Hinton Ampner"/>
          <xsd:enumeration value="Cheriton"/>
          <xsd:enumeration value="Chilcomb"/>
          <xsd:enumeration value="Colden Common"/>
          <xsd:enumeration value="Compton and Shawford"/>
          <xsd:enumeration value="Corhampton and Meonstoke"/>
          <xsd:enumeration value="Crawley"/>
          <xsd:enumeration value="Curdridge"/>
          <xsd:enumeration value="Denmead"/>
          <xsd:enumeration value="Droxford"/>
          <xsd:enumeration value="Durley"/>
          <xsd:enumeration value="Exton"/>
          <xsd:enumeration value="Hambledon"/>
          <xsd:enumeration value="Headbourne Worthy"/>
          <xsd:enumeration value="Hursley"/>
          <xsd:enumeration value="Itchen Stoke and Ovington"/>
          <xsd:enumeration value="Itchen Valley"/>
          <xsd:enumeration value="Kilmeston"/>
          <xsd:enumeration value="Kings Worthy"/>
          <xsd:enumeration value="Littleton and Harestock"/>
          <xsd:enumeration value="Micheldever"/>
          <xsd:enumeration value="New Alresford"/>
          <xsd:enumeration value="Non-specific"/>
          <xsd:enumeration value="Northington"/>
          <xsd:enumeration value="Old Alresford"/>
          <xsd:enumeration value="Olivers Battery"/>
          <xsd:enumeration value="Otterbourne"/>
          <xsd:enumeration value="Owslebury"/>
          <xsd:enumeration value="Shedfield"/>
          <xsd:enumeration value="Soberton"/>
          <xsd:enumeration value="South Wonston"/>
          <xsd:enumeration value="Southwick and Widley"/>
          <xsd:enumeration value="Sparsholt"/>
          <xsd:enumeration value="St Barnabas"/>
          <xsd:enumeration value="St Bartholomew"/>
          <xsd:enumeration value="St John and All Saints"/>
          <xsd:enumeration value="St Luke"/>
          <xsd:enumeration value="St Michael"/>
          <xsd:enumeration value="St Paul"/>
          <xsd:enumeration value="Swanmore"/>
          <xsd:enumeration value="Tichborne"/>
          <xsd:enumeration value="Twyford"/>
          <xsd:enumeration value="Upham"/>
          <xsd:enumeration value="Warnford"/>
          <xsd:enumeration value="West Meon"/>
          <xsd:enumeration value="Whiteley"/>
          <xsd:enumeration value="Wickham"/>
          <xsd:enumeration value="Wonston"/>
        </xsd:restriction>
      </xsd:simpleType>
    </xsd:element>
    <xsd:element name="Project_x0020_Type" ma:index="17" nillable="true" ma:displayName="Project Type" ma:format="Dropdown" ma:hidden="true" ma:internalName="Project_x0020_Type" ma:readOnly="false">
      <xsd:simpleType>
        <xsd:restriction base="dms:Choice">
          <xsd:enumeration value="Community Planning"/>
          <xsd:enumeration value="Community Right To Bid"/>
          <xsd:enumeration value="New Homes"/>
          <xsd:enumeration value="Non WCC Sites"/>
          <xsd:enumeration value="Rural Exception Sites"/>
        </xsd:restriction>
      </xsd:simpleType>
    </xsd:element>
    <xsd:element name="Project_x0020_Manager" ma:index="18" nillable="true" ma:displayName="Project Manager" ma:hidden="true" ma:list="UserInfo" ma:SharePointGroup="0" ma:internalName="Project_x0020_Manag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New_x0020_Homes_x0020_Project_x0020_Status" ma:index="19" nillable="true" ma:displayName="New Homes Project Status" ma:format="Dropdown" ma:hidden="true" ma:internalName="New_x0020_Homes_x0020_Project_x0020_Status" ma:readOnly="false">
      <xsd:simpleType>
        <xsd:restriction base="dms:Choice">
          <xsd:enumeration value="Active"/>
          <xsd:enumeration value="Completed"/>
          <xsd:enumeration value="On Hold"/>
        </xsd:restriction>
      </xsd:simple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2FF090-924F-4A84-AE95-5C7B56A2D102}">
  <ds:schemaRefs>
    <ds:schemaRef ds:uri="http://purl.org/dc/dcmitype/"/>
    <ds:schemaRef ds:uri="http://schemas.microsoft.com/office/infopath/2007/PartnerControls"/>
    <ds:schemaRef ds:uri="http://purl.org/dc/elements/1.1/"/>
    <ds:schemaRef ds:uri="http://schemas.microsoft.com/office/2006/documentManagement/types"/>
    <ds:schemaRef ds:uri="http://purl.org/dc/terms/"/>
    <ds:schemaRef ds:uri="http://schemas.openxmlformats.org/package/2006/metadata/core-properties"/>
    <ds:schemaRef ds:uri="d999b578-d5d0-4f8f-9bed-b07defd2d689"/>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7C7E602D-6A5D-42FC-AD09-DA55460CD66C}">
  <ds:schemaRefs>
    <ds:schemaRef ds:uri="http://schemas.microsoft.com/sharepoint/v3/contenttype/forms"/>
  </ds:schemaRefs>
</ds:datastoreItem>
</file>

<file path=customXml/itemProps3.xml><?xml version="1.0" encoding="utf-8"?>
<ds:datastoreItem xmlns:ds="http://schemas.openxmlformats.org/officeDocument/2006/customXml" ds:itemID="{008591CA-9E18-4A61-B9C2-B53CB56EB1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99b578-d5d0-4f8f-9bed-b07defd2d6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144</TotalTime>
  <Words>2265</Words>
  <Application>Microsoft Office PowerPoint</Application>
  <PresentationFormat>Custom</PresentationFormat>
  <Paragraphs>438</Paragraphs>
  <Slides>25</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Univers LT Pro 45 Light</vt:lpstr>
      <vt:lpstr>Univers LT Pro 55</vt:lpstr>
      <vt:lpstr>Office Theme</vt:lpstr>
      <vt:lpstr>PowerPoint Presentation</vt:lpstr>
      <vt:lpstr>PowerPoint Presentation</vt:lpstr>
      <vt:lpstr>Micheldever  Housing Need  Survey</vt:lpstr>
      <vt:lpstr>Housing Applicant  Criteria</vt:lpstr>
      <vt:lpstr>PowerPoint Presentation</vt:lpstr>
      <vt:lpstr>Project  Overview</vt:lpstr>
      <vt:lpstr>What is  Passivhaus</vt:lpstr>
      <vt:lpstr>PowerPoint Presentation</vt:lpstr>
      <vt:lpstr>Why Passivhaus?</vt:lpstr>
      <vt:lpstr>Passivhaus</vt:lpstr>
      <vt:lpstr>Context  Southbrook</vt:lpstr>
      <vt:lpstr>Context  Micheldever</vt:lpstr>
      <vt:lpstr>Site Analysis</vt:lpstr>
      <vt:lpstr>Design Response</vt:lpstr>
      <vt:lpstr>Building Concept</vt:lpstr>
      <vt:lpstr>Site Plan</vt:lpstr>
      <vt:lpstr>Ground Floor Plan</vt:lpstr>
      <vt:lpstr>First Floor Plan</vt:lpstr>
      <vt:lpstr>East and South  Elevations</vt:lpstr>
      <vt:lpstr>West and North  Elevations</vt:lpstr>
      <vt:lpstr>3D Visualisation</vt:lpstr>
      <vt:lpstr>3D Visualisation</vt:lpstr>
      <vt:lpstr>3D Visualisation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Moss</dc:creator>
  <cp:lastModifiedBy>Derek Steele</cp:lastModifiedBy>
  <cp:revision>19</cp:revision>
  <dcterms:created xsi:type="dcterms:W3CDTF">2020-08-10T13:39:43Z</dcterms:created>
  <dcterms:modified xsi:type="dcterms:W3CDTF">2020-08-13T15:03:55Z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0x010100CEAE8E58330BC7489DDED2FF0BB24BAA020038BB21D6DA5EFA478CEB7CC22CD32481</vt:lpwstr>
  </property>
  <property fmtid="{D5CDD505-2E9C-101B-9397-08002B2CF9AE}" pid="3" name="TaxKeyword">
    <vt:lpwstr/>
  </property>
  <property fmtid="{D5CDD505-2E9C-101B-9397-08002B2CF9AE}" pid="4" name="Order">
    <vt:r8>3156600</vt:r8>
  </property>
  <property fmtid="{D5CDD505-2E9C-101B-9397-08002B2CF9AE}" pid="5" name="New Homes Category">
    <vt:lpwstr>15134;#Community Consultation|37b8917f-5809-40af-8511-45d98b09f016</vt:lpwstr>
  </property>
</Properties>
</file>